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463" r:id="rId2"/>
    <p:sldId id="789" r:id="rId3"/>
    <p:sldId id="779" r:id="rId4"/>
    <p:sldId id="673" r:id="rId5"/>
    <p:sldId id="544" r:id="rId6"/>
    <p:sldId id="773" r:id="rId7"/>
    <p:sldId id="795" r:id="rId8"/>
    <p:sldId id="543" r:id="rId9"/>
    <p:sldId id="777" r:id="rId10"/>
    <p:sldId id="775" r:id="rId11"/>
    <p:sldId id="778" r:id="rId12"/>
    <p:sldId id="746" r:id="rId13"/>
    <p:sldId id="670" r:id="rId14"/>
    <p:sldId id="747" r:id="rId15"/>
    <p:sldId id="657" r:id="rId16"/>
    <p:sldId id="804" r:id="rId17"/>
    <p:sldId id="572" r:id="rId18"/>
    <p:sldId id="776" r:id="rId19"/>
    <p:sldId id="592" r:id="rId20"/>
    <p:sldId id="576" r:id="rId21"/>
    <p:sldId id="577" r:id="rId22"/>
    <p:sldId id="578" r:id="rId23"/>
    <p:sldId id="579" r:id="rId24"/>
    <p:sldId id="571" r:id="rId25"/>
    <p:sldId id="788" r:id="rId26"/>
    <p:sldId id="272" r:id="rId27"/>
    <p:sldId id="275" r:id="rId28"/>
    <p:sldId id="306" r:id="rId29"/>
    <p:sldId id="805" r:id="rId30"/>
    <p:sldId id="806" r:id="rId31"/>
    <p:sldId id="785" r:id="rId32"/>
    <p:sldId id="808" r:id="rId33"/>
    <p:sldId id="819" r:id="rId34"/>
    <p:sldId id="820" r:id="rId35"/>
    <p:sldId id="821" r:id="rId36"/>
    <p:sldId id="815" r:id="rId37"/>
    <p:sldId id="258" r:id="rId38"/>
    <p:sldId id="823" r:id="rId39"/>
    <p:sldId id="822" r:id="rId40"/>
    <p:sldId id="813" r:id="rId41"/>
    <p:sldId id="824" r:id="rId42"/>
    <p:sldId id="817" r:id="rId43"/>
    <p:sldId id="818" r:id="rId44"/>
    <p:sldId id="257" r:id="rId45"/>
    <p:sldId id="423" r:id="rId46"/>
    <p:sldId id="768" r:id="rId47"/>
    <p:sldId id="802" r:id="rId48"/>
    <p:sldId id="261" r:id="rId49"/>
    <p:sldId id="313" r:id="rId50"/>
  </p:sldIdLst>
  <p:sldSz cx="9144000" cy="6858000" type="screen4x3"/>
  <p:notesSz cx="6877050" cy="10001250"/>
  <p:defaultTextStyle>
    <a:defPPr>
      <a:defRPr lang="es-E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Sección predeterminada" id="{4B6E2C03-CF17-48BB-A096-38F322CE980B}">
          <p14:sldIdLst>
            <p14:sldId id="463"/>
            <p14:sldId id="789"/>
            <p14:sldId id="779"/>
            <p14:sldId id="673"/>
            <p14:sldId id="544"/>
            <p14:sldId id="773"/>
            <p14:sldId id="795"/>
            <p14:sldId id="543"/>
            <p14:sldId id="777"/>
            <p14:sldId id="775"/>
            <p14:sldId id="778"/>
            <p14:sldId id="746"/>
            <p14:sldId id="670"/>
            <p14:sldId id="747"/>
            <p14:sldId id="657"/>
            <p14:sldId id="804"/>
            <p14:sldId id="572"/>
            <p14:sldId id="776"/>
            <p14:sldId id="592"/>
            <p14:sldId id="576"/>
            <p14:sldId id="577"/>
            <p14:sldId id="578"/>
            <p14:sldId id="579"/>
            <p14:sldId id="571"/>
            <p14:sldId id="788"/>
            <p14:sldId id="272"/>
            <p14:sldId id="275"/>
            <p14:sldId id="306"/>
            <p14:sldId id="805"/>
            <p14:sldId id="806"/>
            <p14:sldId id="785"/>
            <p14:sldId id="808"/>
            <p14:sldId id="819"/>
            <p14:sldId id="820"/>
            <p14:sldId id="821"/>
            <p14:sldId id="815"/>
            <p14:sldId id="258"/>
            <p14:sldId id="823"/>
            <p14:sldId id="822"/>
            <p14:sldId id="813"/>
            <p14:sldId id="824"/>
            <p14:sldId id="817"/>
            <p14:sldId id="818"/>
            <p14:sldId id="257"/>
            <p14:sldId id="423"/>
            <p14:sldId id="768"/>
            <p14:sldId id="802"/>
            <p14:sldId id="261"/>
            <p14:sldId id="313"/>
          </p14:sldIdLst>
        </p14:section>
        <p14:section name="Sección predeterminada" id="{62A8AF68-AEB9-455C-8CB0-8A01A3D2ADC8}">
          <p14:sldIdLst/>
        </p14:section>
        <p14:section name="Sección sin título" id="{5D63ED15-338D-4CCA-BEBB-130B9D7E888B}">
          <p14:sldIdLst/>
        </p14:section>
      </p14:sectionLst>
    </p:ext>
    <p:ext uri="{EFAFB233-063F-42B5-8137-9DF3F51BA10A}">
      <p15:sldGuideLst xmlns:p15="http://schemas.microsoft.com/office/powerpoint/2012/main">
        <p15:guide id="1" orient="horz" userDrawn="1">
          <p15:clr>
            <a:srgbClr val="A4A3A4"/>
          </p15:clr>
        </p15:guide>
        <p15:guide id="2" pos="2835" userDrawn="1">
          <p15:clr>
            <a:srgbClr val="A4A3A4"/>
          </p15:clr>
        </p15:guide>
      </p15:sldGuideLst>
    </p:ext>
    <p:ext uri="{2D200454-40CA-4A62-9FC3-DE9A4176ACB9}">
      <p15:notesGuideLst xmlns:p15="http://schemas.microsoft.com/office/powerpoint/2012/main">
        <p15:guide id="1" orient="horz" pos="3149">
          <p15:clr>
            <a:srgbClr val="A4A3A4"/>
          </p15:clr>
        </p15:guide>
        <p15:guide id="2" pos="216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990000"/>
    <a:srgbClr val="FFCC00"/>
    <a:srgbClr val="CC00CC"/>
    <a:srgbClr val="FF99FF"/>
    <a:srgbClr val="3333CC"/>
    <a:srgbClr val="3333FF"/>
    <a:srgbClr val="33CC33"/>
    <a:srgbClr val="660066"/>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338" autoAdjust="0"/>
    <p:restoredTop sz="93883" autoAdjust="0"/>
  </p:normalViewPr>
  <p:slideViewPr>
    <p:cSldViewPr showGuides="1">
      <p:cViewPr>
        <p:scale>
          <a:sx n="64" d="100"/>
          <a:sy n="64" d="100"/>
        </p:scale>
        <p:origin x="872" y="76"/>
      </p:cViewPr>
      <p:guideLst>
        <p:guide orient="horz"/>
        <p:guide pos="2835"/>
      </p:guideLst>
    </p:cSldViewPr>
  </p:slideViewPr>
  <p:outlineViewPr>
    <p:cViewPr>
      <p:scale>
        <a:sx n="33" d="100"/>
        <a:sy n="33" d="100"/>
      </p:scale>
      <p:origin x="0" y="0"/>
    </p:cViewPr>
    <p:sldLst>
      <p:sld r:id="rId1" collapse="1"/>
      <p:sld r:id="rId2" collapse="1"/>
    </p:sldLst>
  </p:outlineViewPr>
  <p:notesTextViewPr>
    <p:cViewPr>
      <p:scale>
        <a:sx n="125" d="100"/>
        <a:sy n="125" d="100"/>
      </p:scale>
      <p:origin x="0" y="0"/>
    </p:cViewPr>
  </p:notesTextViewPr>
  <p:sorterViewPr>
    <p:cViewPr varScale="1">
      <p:scale>
        <a:sx n="1" d="1"/>
        <a:sy n="1" d="1"/>
      </p:scale>
      <p:origin x="0" y="-14992"/>
    </p:cViewPr>
  </p:sorterViewPr>
  <p:notesViewPr>
    <p:cSldViewPr showGuides="1">
      <p:cViewPr varScale="1">
        <p:scale>
          <a:sx n="61" d="100"/>
          <a:sy n="61" d="100"/>
        </p:scale>
        <p:origin x="-2142" y="-90"/>
      </p:cViewPr>
      <p:guideLst>
        <p:guide orient="horz" pos="3149"/>
        <p:guide pos="2166"/>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C1C88E8A-484E-4891-9B2B-B3042189D5F5}"/>
              </a:ext>
            </a:extLst>
          </p:cNvPr>
          <p:cNvSpPr>
            <a:spLocks noGrp="1" noChangeArrowheads="1"/>
          </p:cNvSpPr>
          <p:nvPr>
            <p:ph type="hdr" sz="quarter"/>
          </p:nvPr>
        </p:nvSpPr>
        <p:spPr bwMode="auto">
          <a:xfrm>
            <a:off x="0" y="0"/>
            <a:ext cx="2979738" cy="500063"/>
          </a:xfrm>
          <a:prstGeom prst="rect">
            <a:avLst/>
          </a:prstGeom>
          <a:noFill/>
          <a:ln w="9525">
            <a:noFill/>
            <a:miter lim="800000"/>
            <a:headEnd/>
            <a:tailEnd/>
          </a:ln>
          <a:effectLst/>
        </p:spPr>
        <p:txBody>
          <a:bodyPr vert="horz" wrap="square" lIns="92364" tIns="46182" rIns="92364" bIns="46182" numCol="1" anchor="t" anchorCtr="0" compatLnSpc="1">
            <a:prstTxWarp prst="textNoShape">
              <a:avLst/>
            </a:prstTxWarp>
          </a:bodyPr>
          <a:lstStyle>
            <a:lvl1pPr eaLnBrk="1" hangingPunct="1">
              <a:defRPr sz="1200" b="0">
                <a:solidFill>
                  <a:srgbClr val="66FF33"/>
                </a:solidFill>
                <a:effectLst/>
                <a:latin typeface="Arial" pitchFamily="34" charset="0"/>
              </a:defRPr>
            </a:lvl1pPr>
          </a:lstStyle>
          <a:p>
            <a:pPr>
              <a:defRPr/>
            </a:pPr>
            <a:endParaRPr lang="es-ES"/>
          </a:p>
        </p:txBody>
      </p:sp>
      <p:sp>
        <p:nvSpPr>
          <p:cNvPr id="123907" name="Rectangle 3">
            <a:extLst>
              <a:ext uri="{FF2B5EF4-FFF2-40B4-BE49-F238E27FC236}">
                <a16:creationId xmlns:a16="http://schemas.microsoft.com/office/drawing/2014/main" id="{13FE92A0-548A-4BEF-84E1-B78FC3747EB9}"/>
              </a:ext>
            </a:extLst>
          </p:cNvPr>
          <p:cNvSpPr>
            <a:spLocks noGrp="1" noChangeArrowheads="1"/>
          </p:cNvSpPr>
          <p:nvPr>
            <p:ph type="dt" sz="quarter" idx="1"/>
          </p:nvPr>
        </p:nvSpPr>
        <p:spPr bwMode="auto">
          <a:xfrm>
            <a:off x="3897313" y="0"/>
            <a:ext cx="2979737" cy="500063"/>
          </a:xfrm>
          <a:prstGeom prst="rect">
            <a:avLst/>
          </a:prstGeom>
          <a:noFill/>
          <a:ln w="9525">
            <a:noFill/>
            <a:miter lim="800000"/>
            <a:headEnd/>
            <a:tailEnd/>
          </a:ln>
          <a:effectLst/>
        </p:spPr>
        <p:txBody>
          <a:bodyPr vert="horz" wrap="square" lIns="92364" tIns="46182" rIns="92364" bIns="46182" numCol="1" anchor="t" anchorCtr="0" compatLnSpc="1">
            <a:prstTxWarp prst="textNoShape">
              <a:avLst/>
            </a:prstTxWarp>
          </a:bodyPr>
          <a:lstStyle>
            <a:lvl1pPr algn="r" eaLnBrk="1" hangingPunct="1">
              <a:defRPr sz="1200" b="0">
                <a:solidFill>
                  <a:srgbClr val="66FF33"/>
                </a:solidFill>
                <a:effectLst/>
                <a:latin typeface="Arial" pitchFamily="34" charset="0"/>
              </a:defRPr>
            </a:lvl1pPr>
          </a:lstStyle>
          <a:p>
            <a:pPr>
              <a:defRPr/>
            </a:pPr>
            <a:endParaRPr lang="es-ES"/>
          </a:p>
        </p:txBody>
      </p:sp>
      <p:sp>
        <p:nvSpPr>
          <p:cNvPr id="123908" name="Rectangle 4">
            <a:extLst>
              <a:ext uri="{FF2B5EF4-FFF2-40B4-BE49-F238E27FC236}">
                <a16:creationId xmlns:a16="http://schemas.microsoft.com/office/drawing/2014/main" id="{C4FC8F23-70A1-4087-AF08-BD3D2473A77F}"/>
              </a:ext>
            </a:extLst>
          </p:cNvPr>
          <p:cNvSpPr>
            <a:spLocks noGrp="1" noChangeArrowheads="1"/>
          </p:cNvSpPr>
          <p:nvPr>
            <p:ph type="ftr" sz="quarter" idx="2"/>
          </p:nvPr>
        </p:nvSpPr>
        <p:spPr bwMode="auto">
          <a:xfrm>
            <a:off x="0" y="9501188"/>
            <a:ext cx="2979738" cy="500062"/>
          </a:xfrm>
          <a:prstGeom prst="rect">
            <a:avLst/>
          </a:prstGeom>
          <a:noFill/>
          <a:ln w="9525">
            <a:noFill/>
            <a:miter lim="800000"/>
            <a:headEnd/>
            <a:tailEnd/>
          </a:ln>
          <a:effectLst/>
        </p:spPr>
        <p:txBody>
          <a:bodyPr vert="horz" wrap="square" lIns="92364" tIns="46182" rIns="92364" bIns="46182" numCol="1" anchor="b" anchorCtr="0" compatLnSpc="1">
            <a:prstTxWarp prst="textNoShape">
              <a:avLst/>
            </a:prstTxWarp>
          </a:bodyPr>
          <a:lstStyle>
            <a:lvl1pPr eaLnBrk="1" hangingPunct="1">
              <a:defRPr sz="1200" b="0">
                <a:solidFill>
                  <a:srgbClr val="66FF33"/>
                </a:solidFill>
                <a:effectLst/>
                <a:latin typeface="Arial" pitchFamily="34" charset="0"/>
              </a:defRPr>
            </a:lvl1pPr>
          </a:lstStyle>
          <a:p>
            <a:pPr>
              <a:defRPr/>
            </a:pPr>
            <a:endParaRPr lang="es-ES"/>
          </a:p>
        </p:txBody>
      </p:sp>
      <p:sp>
        <p:nvSpPr>
          <p:cNvPr id="123909" name="Rectangle 5">
            <a:extLst>
              <a:ext uri="{FF2B5EF4-FFF2-40B4-BE49-F238E27FC236}">
                <a16:creationId xmlns:a16="http://schemas.microsoft.com/office/drawing/2014/main" id="{84C83E09-20F2-45C3-A6A9-0581478879A5}"/>
              </a:ext>
            </a:extLst>
          </p:cNvPr>
          <p:cNvSpPr>
            <a:spLocks noGrp="1" noChangeArrowheads="1"/>
          </p:cNvSpPr>
          <p:nvPr>
            <p:ph type="sldNum" sz="quarter" idx="3"/>
          </p:nvPr>
        </p:nvSpPr>
        <p:spPr bwMode="auto">
          <a:xfrm>
            <a:off x="3897313" y="9501188"/>
            <a:ext cx="2979737" cy="500062"/>
          </a:xfrm>
          <a:prstGeom prst="rect">
            <a:avLst/>
          </a:prstGeom>
          <a:noFill/>
          <a:ln w="9525">
            <a:noFill/>
            <a:miter lim="800000"/>
            <a:headEnd/>
            <a:tailEnd/>
          </a:ln>
          <a:effectLst/>
        </p:spPr>
        <p:txBody>
          <a:bodyPr vert="horz" wrap="square" lIns="92364" tIns="46182" rIns="92364" bIns="46182" numCol="1" anchor="b" anchorCtr="0" compatLnSpc="1">
            <a:prstTxWarp prst="textNoShape">
              <a:avLst/>
            </a:prstTxWarp>
          </a:bodyPr>
          <a:lstStyle>
            <a:lvl1pPr algn="r" eaLnBrk="1" hangingPunct="1">
              <a:defRPr sz="1200" b="0">
                <a:solidFill>
                  <a:srgbClr val="66FF33"/>
                </a:solidFill>
              </a:defRPr>
            </a:lvl1pPr>
          </a:lstStyle>
          <a:p>
            <a:pPr>
              <a:defRPr/>
            </a:pPr>
            <a:fld id="{3A393A57-FEB2-4403-A8F1-0F1F0107ED0E}" type="slidenum">
              <a:rPr lang="es-ES" altLang="es-ES"/>
              <a:pPr>
                <a:defRPr/>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070ADFD-913D-44BE-9707-5476AB94C403}"/>
              </a:ext>
            </a:extLst>
          </p:cNvPr>
          <p:cNvSpPr>
            <a:spLocks noGrp="1" noChangeArrowheads="1"/>
          </p:cNvSpPr>
          <p:nvPr>
            <p:ph type="hdr" sz="quarter"/>
          </p:nvPr>
        </p:nvSpPr>
        <p:spPr bwMode="auto">
          <a:xfrm>
            <a:off x="0" y="0"/>
            <a:ext cx="2979738" cy="500063"/>
          </a:xfrm>
          <a:prstGeom prst="rect">
            <a:avLst/>
          </a:prstGeom>
          <a:noFill/>
          <a:ln w="9525">
            <a:noFill/>
            <a:miter lim="800000"/>
            <a:headEnd/>
            <a:tailEnd/>
          </a:ln>
          <a:effectLst/>
        </p:spPr>
        <p:txBody>
          <a:bodyPr vert="horz" wrap="square" lIns="92364" tIns="46182" rIns="92364" bIns="46182" numCol="1" anchor="t" anchorCtr="0" compatLnSpc="1">
            <a:prstTxWarp prst="textNoShape">
              <a:avLst/>
            </a:prstTxWarp>
          </a:bodyPr>
          <a:lstStyle>
            <a:lvl1pPr eaLnBrk="1" hangingPunct="1">
              <a:defRPr sz="1200" b="0">
                <a:effectLst/>
                <a:latin typeface="Times New Roman" pitchFamily="18" charset="0"/>
              </a:defRPr>
            </a:lvl1pPr>
          </a:lstStyle>
          <a:p>
            <a:pPr>
              <a:defRPr/>
            </a:pPr>
            <a:endParaRPr lang="es-ES"/>
          </a:p>
        </p:txBody>
      </p:sp>
      <p:sp>
        <p:nvSpPr>
          <p:cNvPr id="6147" name="Rectangle 3">
            <a:extLst>
              <a:ext uri="{FF2B5EF4-FFF2-40B4-BE49-F238E27FC236}">
                <a16:creationId xmlns:a16="http://schemas.microsoft.com/office/drawing/2014/main" id="{6CF3525B-22E5-4F85-8040-1B79A0BD5C7E}"/>
              </a:ext>
            </a:extLst>
          </p:cNvPr>
          <p:cNvSpPr>
            <a:spLocks noGrp="1" noChangeArrowheads="1"/>
          </p:cNvSpPr>
          <p:nvPr>
            <p:ph type="dt" idx="1"/>
          </p:nvPr>
        </p:nvSpPr>
        <p:spPr bwMode="auto">
          <a:xfrm>
            <a:off x="3897313" y="0"/>
            <a:ext cx="2979737" cy="500063"/>
          </a:xfrm>
          <a:prstGeom prst="rect">
            <a:avLst/>
          </a:prstGeom>
          <a:noFill/>
          <a:ln w="9525">
            <a:noFill/>
            <a:miter lim="800000"/>
            <a:headEnd/>
            <a:tailEnd/>
          </a:ln>
          <a:effectLst/>
        </p:spPr>
        <p:txBody>
          <a:bodyPr vert="horz" wrap="square" lIns="92364" tIns="46182" rIns="92364" bIns="46182" numCol="1" anchor="t" anchorCtr="0" compatLnSpc="1">
            <a:prstTxWarp prst="textNoShape">
              <a:avLst/>
            </a:prstTxWarp>
          </a:bodyPr>
          <a:lstStyle>
            <a:lvl1pPr algn="r" eaLnBrk="1" hangingPunct="1">
              <a:defRPr sz="1200" b="0">
                <a:effectLst/>
                <a:latin typeface="Times New Roman" pitchFamily="18" charset="0"/>
              </a:defRPr>
            </a:lvl1pPr>
          </a:lstStyle>
          <a:p>
            <a:pPr>
              <a:defRPr/>
            </a:pPr>
            <a:endParaRPr lang="es-ES"/>
          </a:p>
        </p:txBody>
      </p:sp>
      <p:sp>
        <p:nvSpPr>
          <p:cNvPr id="14340" name="Rectangle 4">
            <a:extLst>
              <a:ext uri="{FF2B5EF4-FFF2-40B4-BE49-F238E27FC236}">
                <a16:creationId xmlns:a16="http://schemas.microsoft.com/office/drawing/2014/main" id="{8D8F8D8B-58C8-47D2-8614-1E20DCA1C3D0}"/>
              </a:ext>
            </a:extLst>
          </p:cNvPr>
          <p:cNvSpPr>
            <a:spLocks noGrp="1" noRot="1" noChangeAspect="1" noChangeArrowheads="1" noTextEdit="1"/>
          </p:cNvSpPr>
          <p:nvPr>
            <p:ph type="sldImg" idx="2"/>
          </p:nvPr>
        </p:nvSpPr>
        <p:spPr bwMode="auto">
          <a:xfrm>
            <a:off x="939800" y="750888"/>
            <a:ext cx="4999038" cy="3749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F97BC12-2D2A-4B87-A7FB-DACE3530F53D}"/>
              </a:ext>
            </a:extLst>
          </p:cNvPr>
          <p:cNvSpPr>
            <a:spLocks noGrp="1" noChangeArrowheads="1"/>
          </p:cNvSpPr>
          <p:nvPr>
            <p:ph type="body" sz="quarter" idx="3"/>
          </p:nvPr>
        </p:nvSpPr>
        <p:spPr bwMode="auto">
          <a:xfrm>
            <a:off x="917575" y="4749800"/>
            <a:ext cx="5041900" cy="4500563"/>
          </a:xfrm>
          <a:prstGeom prst="rect">
            <a:avLst/>
          </a:prstGeom>
          <a:noFill/>
          <a:ln w="9525">
            <a:noFill/>
            <a:miter lim="800000"/>
            <a:headEnd/>
            <a:tailEnd/>
          </a:ln>
          <a:effectLst/>
        </p:spPr>
        <p:txBody>
          <a:bodyPr vert="horz" wrap="square" lIns="92364" tIns="46182" rIns="92364" bIns="46182"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150" name="Rectangle 6">
            <a:extLst>
              <a:ext uri="{FF2B5EF4-FFF2-40B4-BE49-F238E27FC236}">
                <a16:creationId xmlns:a16="http://schemas.microsoft.com/office/drawing/2014/main" id="{5C731B07-A0A7-4633-81CA-5439893506AC}"/>
              </a:ext>
            </a:extLst>
          </p:cNvPr>
          <p:cNvSpPr>
            <a:spLocks noGrp="1" noChangeArrowheads="1"/>
          </p:cNvSpPr>
          <p:nvPr>
            <p:ph type="ftr" sz="quarter" idx="4"/>
          </p:nvPr>
        </p:nvSpPr>
        <p:spPr bwMode="auto">
          <a:xfrm>
            <a:off x="0" y="9501188"/>
            <a:ext cx="2979738" cy="500062"/>
          </a:xfrm>
          <a:prstGeom prst="rect">
            <a:avLst/>
          </a:prstGeom>
          <a:noFill/>
          <a:ln w="9525">
            <a:noFill/>
            <a:miter lim="800000"/>
            <a:headEnd/>
            <a:tailEnd/>
          </a:ln>
          <a:effectLst/>
        </p:spPr>
        <p:txBody>
          <a:bodyPr vert="horz" wrap="square" lIns="92364" tIns="46182" rIns="92364" bIns="46182" numCol="1" anchor="b" anchorCtr="0" compatLnSpc="1">
            <a:prstTxWarp prst="textNoShape">
              <a:avLst/>
            </a:prstTxWarp>
          </a:bodyPr>
          <a:lstStyle>
            <a:lvl1pPr eaLnBrk="1" hangingPunct="1">
              <a:defRPr sz="1200" b="0">
                <a:effectLst/>
                <a:latin typeface="Times New Roman" pitchFamily="18" charset="0"/>
              </a:defRPr>
            </a:lvl1pPr>
          </a:lstStyle>
          <a:p>
            <a:pPr>
              <a:defRPr/>
            </a:pPr>
            <a:endParaRPr lang="es-ES"/>
          </a:p>
        </p:txBody>
      </p:sp>
      <p:sp>
        <p:nvSpPr>
          <p:cNvPr id="6151" name="Rectangle 7">
            <a:extLst>
              <a:ext uri="{FF2B5EF4-FFF2-40B4-BE49-F238E27FC236}">
                <a16:creationId xmlns:a16="http://schemas.microsoft.com/office/drawing/2014/main" id="{25DE5836-ED5E-4490-A86E-0D42B9352899}"/>
              </a:ext>
            </a:extLst>
          </p:cNvPr>
          <p:cNvSpPr>
            <a:spLocks noGrp="1" noChangeArrowheads="1"/>
          </p:cNvSpPr>
          <p:nvPr>
            <p:ph type="sldNum" sz="quarter" idx="5"/>
          </p:nvPr>
        </p:nvSpPr>
        <p:spPr bwMode="auto">
          <a:xfrm>
            <a:off x="3897313" y="9501188"/>
            <a:ext cx="2979737" cy="500062"/>
          </a:xfrm>
          <a:prstGeom prst="rect">
            <a:avLst/>
          </a:prstGeom>
          <a:noFill/>
          <a:ln w="9525">
            <a:noFill/>
            <a:miter lim="800000"/>
            <a:headEnd/>
            <a:tailEnd/>
          </a:ln>
          <a:effectLst/>
        </p:spPr>
        <p:txBody>
          <a:bodyPr vert="horz" wrap="square" lIns="92364" tIns="46182" rIns="92364" bIns="46182" numCol="1" anchor="b" anchorCtr="0" compatLnSpc="1">
            <a:prstTxWarp prst="textNoShape">
              <a:avLst/>
            </a:prstTxWarp>
          </a:bodyPr>
          <a:lstStyle>
            <a:lvl1pPr algn="r" eaLnBrk="1" hangingPunct="1">
              <a:defRPr sz="1200" b="0">
                <a:latin typeface="Times New Roman" panose="02020603050405020304" pitchFamily="18" charset="0"/>
              </a:defRPr>
            </a:lvl1pPr>
          </a:lstStyle>
          <a:p>
            <a:pPr>
              <a:defRPr/>
            </a:pPr>
            <a:fld id="{E542E385-3C8D-490C-9816-8301039B1558}"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s.wikipedia.org/wiki/Robert_Hook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es.wikipedia.org/wiki/Anton_van_Leeuwenhoek"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s.wikipedia.org/wiki/Virus_ARN"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passporthealthglobal.com/mx/blog/2017-10-hechos-clave-sobre-la-influenza/" TargetMode="External"/><Relationship Id="rId5" Type="http://schemas.openxmlformats.org/officeDocument/2006/relationships/hyperlink" Target="https://es.wikipedia.org/wiki/Lentivirus" TargetMode="External"/><Relationship Id="rId4" Type="http://schemas.openxmlformats.org/officeDocument/2006/relationships/hyperlink" Target="https://es.wikipedia.org/wiki/Orthomyxovirida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a.wikipedia.org/wiki/Epid%C3%A8mia"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enciclopediasalud.com/categorias/ecologia-biologia-y-biomedicina/articulos/que-es-un-virion" TargetMode="External"/><Relationship Id="rId5" Type="http://schemas.openxmlformats.org/officeDocument/2006/relationships/hyperlink" Target="https://ca.wikipedia.org/wiki/Sud-est_asi%C3%A0tic" TargetMode="External"/><Relationship Id="rId4" Type="http://schemas.openxmlformats.org/officeDocument/2006/relationships/hyperlink" Target="https://ca.wikipedia.org/wiki/2003"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ncbi.nlm.nih.gov/pmc/articles/PMC3352212/" TargetMode="External"/><Relationship Id="rId3" Type="http://schemas.openxmlformats.org/officeDocument/2006/relationships/hyperlink" Target="https://montoliu.naukas.com/2020/11/23/el-tamano-de-nuestro-genoma/" TargetMode="External"/><Relationship Id="rId7" Type="http://schemas.openxmlformats.org/officeDocument/2006/relationships/hyperlink" Target="https://www.genome.gov/es/genetics-glossary/Pseudoge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naukas.com/2018/03/28/no-amor-no-cambiara-adn/" TargetMode="External"/><Relationship Id="rId11" Type="http://schemas.openxmlformats.org/officeDocument/2006/relationships/hyperlink" Target="https://www.ensembl.org/Homo_sapiens/Location/Genome" TargetMode="External"/><Relationship Id="rId5" Type="http://schemas.openxmlformats.org/officeDocument/2006/relationships/hyperlink" Target="https://naukas.com/2019/01/03/el-circo-grotesco-de-las-celulas-tumorales-trapecistas-y-escapistas/" TargetMode="External"/><Relationship Id="rId10" Type="http://schemas.openxmlformats.org/officeDocument/2006/relationships/hyperlink" Target="https://www.genome.gov/27551473/genome-advance-of-the-month-encode-deciphering-function-in-the-human-genome" TargetMode="External"/><Relationship Id="rId4" Type="http://schemas.openxmlformats.org/officeDocument/2006/relationships/hyperlink" Target="https://www.sciencedirect.com/topics/biochemistry-genetics-and-molecular-biology/noncoding-dna" TargetMode="External"/><Relationship Id="rId9" Type="http://schemas.openxmlformats.org/officeDocument/2006/relationships/hyperlink" Target="https://www.encodeproject.or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xtal.iqfr.csic.es/Cristalografia/archivos_10/la-dama-ausente-rosalind-franklin.pd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mujeresconciencia.com/2014/05/09/el-caso-de-rosalind-frankli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819C13D1-E1B8-4B1D-92AB-89DDFD5A70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13B655-90F6-4F5A-A228-6D99F39DCE36}" type="slidenum">
              <a:rPr lang="es-ES" altLang="es-ES_tradnl" smtClean="0"/>
              <a:pPr>
                <a:spcBef>
                  <a:spcPct val="0"/>
                </a:spcBef>
              </a:pPr>
              <a:t>1</a:t>
            </a:fld>
            <a:endParaRPr lang="es-ES" altLang="es-ES_tradnl"/>
          </a:p>
        </p:txBody>
      </p:sp>
      <p:sp>
        <p:nvSpPr>
          <p:cNvPr id="17411" name="Rectangle 2">
            <a:extLst>
              <a:ext uri="{FF2B5EF4-FFF2-40B4-BE49-F238E27FC236}">
                <a16:creationId xmlns:a16="http://schemas.microsoft.com/office/drawing/2014/main" id="{C311D8B1-D155-46C8-B100-73678C6C1315}"/>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39C698BB-3C6A-458B-B207-36F818A20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altLang="es-ES_trad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a:extLst>
              <a:ext uri="{FF2B5EF4-FFF2-40B4-BE49-F238E27FC236}">
                <a16:creationId xmlns:a16="http://schemas.microsoft.com/office/drawing/2014/main" id="{E637060F-3A8E-8764-F8A9-DAD2813D16C4}"/>
              </a:ext>
            </a:extLst>
          </p:cNvPr>
          <p:cNvSpPr>
            <a:spLocks noGrp="1" noRot="1" noChangeAspect="1" noChangeArrowheads="1" noTextEdit="1"/>
          </p:cNvSpPr>
          <p:nvPr>
            <p:ph type="sldImg"/>
          </p:nvPr>
        </p:nvSpPr>
        <p:spPr>
          <a:ln/>
        </p:spPr>
      </p:sp>
      <p:sp>
        <p:nvSpPr>
          <p:cNvPr id="13315" name="2 Marcador de notas">
            <a:extLst>
              <a:ext uri="{FF2B5EF4-FFF2-40B4-BE49-F238E27FC236}">
                <a16:creationId xmlns:a16="http://schemas.microsoft.com/office/drawing/2014/main" id="{06DB79F8-5664-C8A7-4A9F-70DEA6AD7F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ca-ES" altLang="es-ES" dirty="0">
                <a:latin typeface="Arial" panose="020B0604020202020204" pitchFamily="34" charset="0"/>
              </a:rPr>
              <a:t>Me </a:t>
            </a:r>
            <a:r>
              <a:rPr lang="ca-ES" altLang="es-ES" dirty="0" err="1">
                <a:latin typeface="Arial" panose="020B0604020202020204" pitchFamily="34" charset="0"/>
              </a:rPr>
              <a:t>faltan</a:t>
            </a:r>
            <a:r>
              <a:rPr lang="ca-ES" altLang="es-ES" dirty="0">
                <a:latin typeface="Arial" panose="020B0604020202020204" pitchFamily="34" charset="0"/>
              </a:rPr>
              <a:t> definicions i dibuixos dels dos punts i LR del </a:t>
            </a:r>
            <a:r>
              <a:rPr lang="ca-ES" altLang="es-ES" dirty="0" err="1">
                <a:latin typeface="Arial" panose="020B0604020202020204" pitchFamily="34" charset="0"/>
              </a:rPr>
              <a:t>Ojo</a:t>
            </a:r>
            <a:r>
              <a:rPr lang="ca-ES" altLang="es-ES" dirty="0">
                <a:latin typeface="Arial" panose="020B0604020202020204" pitchFamily="34" charset="0"/>
              </a:rPr>
              <a:t> </a:t>
            </a:r>
            <a:r>
              <a:rPr lang="ca-ES" altLang="es-ES" dirty="0" err="1">
                <a:latin typeface="Arial" panose="020B0604020202020204" pitchFamily="34" charset="0"/>
              </a:rPr>
              <a:t>humano</a:t>
            </a:r>
            <a:endParaRPr lang="ca-ES" altLang="es-ES" dirty="0">
              <a:latin typeface="Arial" panose="020B0604020202020204" pitchFamily="34" charset="0"/>
            </a:endParaRPr>
          </a:p>
        </p:txBody>
      </p:sp>
      <p:sp>
        <p:nvSpPr>
          <p:cNvPr id="13316" name="3 Marcador de número de diapositiva">
            <a:extLst>
              <a:ext uri="{FF2B5EF4-FFF2-40B4-BE49-F238E27FC236}">
                <a16:creationId xmlns:a16="http://schemas.microsoft.com/office/drawing/2014/main" id="{1F45B8CB-3D7A-94DE-7A24-69D9D3A1F5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B9B937-D354-43DF-AE95-4AB82B7F898C}" type="slidenum">
              <a:rPr lang="es-ES" altLang="es-ES_tradnl" smtClean="0">
                <a:latin typeface="Arial" panose="020B0604020202020204" pitchFamily="34" charset="0"/>
              </a:rPr>
              <a:pPr>
                <a:spcBef>
                  <a:spcPct val="0"/>
                </a:spcBef>
              </a:pPr>
              <a:t>15</a:t>
            </a:fld>
            <a:endParaRPr lang="es-ES" altLang="es-ES_tradn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Marcador de imagen de diapositiva">
            <a:extLst>
              <a:ext uri="{FF2B5EF4-FFF2-40B4-BE49-F238E27FC236}">
                <a16:creationId xmlns:a16="http://schemas.microsoft.com/office/drawing/2014/main" id="{F7860480-31BF-924E-F89E-C03D539E5AB4}"/>
              </a:ext>
            </a:extLst>
          </p:cNvPr>
          <p:cNvSpPr>
            <a:spLocks noGrp="1" noRot="1" noChangeAspect="1" noChangeArrowheads="1" noTextEdit="1"/>
          </p:cNvSpPr>
          <p:nvPr>
            <p:ph type="sldImg"/>
          </p:nvPr>
        </p:nvSpPr>
        <p:spPr>
          <a:ln/>
        </p:spPr>
      </p:sp>
      <p:sp>
        <p:nvSpPr>
          <p:cNvPr id="16387" name="2 Marcador de notas">
            <a:extLst>
              <a:ext uri="{FF2B5EF4-FFF2-40B4-BE49-F238E27FC236}">
                <a16:creationId xmlns:a16="http://schemas.microsoft.com/office/drawing/2014/main" id="{A63F0112-DD02-C5A4-3C18-962E002414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dirty="0"/>
              <a:t>El óvulo es la célula o gameto sexual femenino, es de forma esférica, contiene gran cantidad de citoplasma y un núcleo con 23 cromosomas. Un ovulo humano mide en promedio 1.5 mm, el cual puede verse con facilidad. De hecho, es la célula más grande del cuerpo1. Los óvulos humanos maduros miden, aproximadamente, 0,14 milímetros2. En condiciones normales, un óvulo humano tiene un tamaño promedio de 0.12 mm de diámetro3. El óvulo típico mide 0,1 a 0,2 milímetros de </a:t>
            </a:r>
            <a:r>
              <a:rPr lang="es-ES" altLang="es-ES" dirty="0" err="1"/>
              <a:t>diámetr</a:t>
            </a:r>
            <a:endParaRPr lang="ca-ES" altLang="es-ES" dirty="0"/>
          </a:p>
        </p:txBody>
      </p:sp>
      <p:sp>
        <p:nvSpPr>
          <p:cNvPr id="16388" name="3 Marcador de número de diapositiva">
            <a:extLst>
              <a:ext uri="{FF2B5EF4-FFF2-40B4-BE49-F238E27FC236}">
                <a16:creationId xmlns:a16="http://schemas.microsoft.com/office/drawing/2014/main" id="{BC9D01AB-6067-E98F-9399-0A1AD8B82F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BB759F-A601-4547-B7FB-30327B8363CF}" type="slidenum">
              <a:rPr lang="es-ES" altLang="es-ES" smtClean="0"/>
              <a:pPr>
                <a:spcBef>
                  <a:spcPct val="0"/>
                </a:spcBef>
              </a:pPr>
              <a:t>16</a:t>
            </a:fld>
            <a:endParaRPr lang="es-ES" altLang="es-ES"/>
          </a:p>
        </p:txBody>
      </p:sp>
    </p:spTree>
    <p:extLst>
      <p:ext uri="{BB962C8B-B14F-4D97-AF65-F5344CB8AC3E}">
        <p14:creationId xmlns:p14="http://schemas.microsoft.com/office/powerpoint/2010/main" val="1907527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109554B-980C-4F77-9E54-5B4DFEB41CD3}"/>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3577CCF7-FE86-496F-A839-0F0E36A8E5C4}"/>
              </a:ext>
            </a:extLst>
          </p:cNvPr>
          <p:cNvSpPr>
            <a:spLocks noGrp="1" noChangeArrowheads="1"/>
          </p:cNvSpPr>
          <p:nvPr>
            <p:ph type="body" idx="1"/>
          </p:nvPr>
        </p:nvSpPr>
        <p:spPr>
          <a:noFill/>
        </p:spPr>
        <p:txBody>
          <a:bodyPr/>
          <a:lstStyle/>
          <a:p>
            <a:endParaRPr lang="ca-E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CD71482-34F3-44FA-B307-87C157E1FAA4}"/>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89927F06-4935-400F-A30D-D9F9478F348A}"/>
              </a:ext>
            </a:extLst>
          </p:cNvPr>
          <p:cNvSpPr>
            <a:spLocks noGrp="1" noChangeArrowheads="1"/>
          </p:cNvSpPr>
          <p:nvPr>
            <p:ph type="body" idx="1"/>
          </p:nvPr>
        </p:nvSpPr>
        <p:spPr>
          <a:noFill/>
        </p:spPr>
        <p:txBody>
          <a:bodyPr/>
          <a:lstStyle/>
          <a:p>
            <a:endParaRPr lang="ca-ES" altLang="en-US" dirty="0"/>
          </a:p>
        </p:txBody>
      </p:sp>
    </p:spTree>
    <p:extLst>
      <p:ext uri="{BB962C8B-B14F-4D97-AF65-F5344CB8AC3E}">
        <p14:creationId xmlns:p14="http://schemas.microsoft.com/office/powerpoint/2010/main" val="297171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0A6CF8C-E99D-45A1-BAB3-0C496D3E02BC}"/>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EB227C28-8DDF-4B10-B005-34654188CAC7}"/>
              </a:ext>
            </a:extLst>
          </p:cNvPr>
          <p:cNvSpPr>
            <a:spLocks noGrp="1" noChangeArrowheads="1"/>
          </p:cNvSpPr>
          <p:nvPr>
            <p:ph type="body" idx="1"/>
          </p:nvPr>
        </p:nvSpPr>
        <p:spPr>
          <a:noFill/>
        </p:spPr>
        <p:txBody>
          <a:bodyPr/>
          <a:lstStyle/>
          <a:p>
            <a:endParaRPr lang="ca-ES" altLang="en-US"/>
          </a:p>
        </p:txBody>
      </p:sp>
    </p:spTree>
    <p:extLst>
      <p:ext uri="{BB962C8B-B14F-4D97-AF65-F5344CB8AC3E}">
        <p14:creationId xmlns:p14="http://schemas.microsoft.com/office/powerpoint/2010/main" val="2255519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120A0BA-28A3-4B60-9F32-F2A5B018D74B}"/>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46865D0A-3202-4F78-B38F-5BED78D55352}"/>
              </a:ext>
            </a:extLst>
          </p:cNvPr>
          <p:cNvSpPr>
            <a:spLocks noGrp="1" noChangeArrowheads="1"/>
          </p:cNvSpPr>
          <p:nvPr>
            <p:ph type="body" idx="1"/>
          </p:nvPr>
        </p:nvSpPr>
        <p:spPr>
          <a:noFill/>
        </p:spPr>
        <p:txBody>
          <a:bodyPr/>
          <a:lstStyle/>
          <a:p>
            <a:endParaRPr lang="ca-E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7682A74-C930-45AD-B1E4-B4143F0BFC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FFA0D0F4-955F-4F5B-8FEF-F107E8A12BF7}"/>
              </a:ext>
            </a:extLst>
          </p:cNvPr>
          <p:cNvSpPr>
            <a:spLocks noGrp="1" noChangeArrowheads="1"/>
          </p:cNvSpPr>
          <p:nvPr>
            <p:ph type="body" idx="1"/>
          </p:nvPr>
        </p:nvSpPr>
        <p:spPr>
          <a:noFill/>
        </p:spPr>
        <p:txBody>
          <a:bodyPr/>
          <a:lstStyle/>
          <a:p>
            <a:endParaRPr lang="ca-E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5F6DEDE-7E21-4A5E-8AE2-12CAF429A982}"/>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0F0B1C1-DE13-4B00-BCF3-70429ABAEAC9}"/>
              </a:ext>
            </a:extLst>
          </p:cNvPr>
          <p:cNvSpPr>
            <a:spLocks noGrp="1" noChangeArrowheads="1"/>
          </p:cNvSpPr>
          <p:nvPr>
            <p:ph type="body" idx="1"/>
          </p:nvPr>
        </p:nvSpPr>
        <p:spPr>
          <a:noFill/>
        </p:spPr>
        <p:txBody>
          <a:bodyPr/>
          <a:lstStyle/>
          <a:p>
            <a:endParaRPr lang="ca-E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5F4ED88-29F2-4D94-AA35-BD675EA0BB72}"/>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5D65E14-F7AF-4F33-8E3D-40716D4629CE}"/>
              </a:ext>
            </a:extLst>
          </p:cNvPr>
          <p:cNvSpPr>
            <a:spLocks noGrp="1" noChangeArrowheads="1"/>
          </p:cNvSpPr>
          <p:nvPr>
            <p:ph type="body" idx="1"/>
          </p:nvPr>
        </p:nvSpPr>
        <p:spPr>
          <a:noFill/>
        </p:spPr>
        <p:txBody>
          <a:bodyPr/>
          <a:lstStyle/>
          <a:p>
            <a:endParaRPr lang="ca-E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E4637F3-C8B3-4241-9C80-7DC33427A62E}"/>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ECAED4F0-1668-4FCB-B716-6BD4FE6BD170}"/>
              </a:ext>
            </a:extLst>
          </p:cNvPr>
          <p:cNvSpPr>
            <a:spLocks noGrp="1" noChangeArrowheads="1"/>
          </p:cNvSpPr>
          <p:nvPr>
            <p:ph type="body" idx="1"/>
          </p:nvPr>
        </p:nvSpPr>
        <p:spPr>
          <a:noFill/>
        </p:spPr>
        <p:txBody>
          <a:bodyPr/>
          <a:lstStyle/>
          <a:p>
            <a:endParaRPr lang="ca-E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9E5931D1-B03A-089F-F136-4380C239B4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B2CC95-745B-4902-8DB9-6C94AD570B78}" type="slidenum">
              <a:rPr lang="es-ES" altLang="es-ES_tradnl" smtClean="0"/>
              <a:pPr>
                <a:spcBef>
                  <a:spcPct val="0"/>
                </a:spcBef>
              </a:pPr>
              <a:t>4</a:t>
            </a:fld>
            <a:endParaRPr lang="es-ES" altLang="es-ES_tradnl"/>
          </a:p>
        </p:txBody>
      </p:sp>
      <p:sp>
        <p:nvSpPr>
          <p:cNvPr id="7171" name="Rectangle 2">
            <a:extLst>
              <a:ext uri="{FF2B5EF4-FFF2-40B4-BE49-F238E27FC236}">
                <a16:creationId xmlns:a16="http://schemas.microsoft.com/office/drawing/2014/main" id="{AFF23569-765A-72CE-1580-4ABBC5E6F5C9}"/>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585774B-9261-5AA4-ADE4-6B908FB016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es-ES_tradnl" u="sng" dirty="0">
                <a:solidFill>
                  <a:schemeClr val="tx1"/>
                </a:solidFill>
                <a:hlinkClick r:id="rId3" tooltip="Robert Hooke">
                  <a:extLst>
                    <a:ext uri="{A12FA001-AC4F-418D-AE19-62706E023703}">
                      <ahyp:hlinkClr xmlns:ahyp="http://schemas.microsoft.com/office/drawing/2018/hyperlinkcolor" val="tx"/>
                    </a:ext>
                  </a:extLst>
                </a:hlinkClick>
              </a:rPr>
              <a:t>Desde la época de los griegos y los romanos se conocía que los médicos utilizaban lentes de vidrio para mejor observar las heridas infectadas de los soldados de guerra. De alguna manera  ellos buscaban  aumentar el tamaño de la muestra biológica (magnificación).</a:t>
            </a:r>
          </a:p>
          <a:p>
            <a:pPr eaLnBrk="1" hangingPunct="1"/>
            <a:endParaRPr lang="es-ES" altLang="es-ES_tradnl" u="sng" dirty="0">
              <a:solidFill>
                <a:schemeClr val="tx1"/>
              </a:solidFill>
              <a:hlinkClick r:id="" action="ppaction://noaction">
                <a:extLst>
                  <a:ext uri="{A12FA001-AC4F-418D-AE19-62706E023703}">
                    <ahyp:hlinkClr xmlns:ahyp="http://schemas.microsoft.com/office/drawing/2018/hyperlinkcolor" val="tx"/>
                  </a:ext>
                </a:extLst>
              </a:hlinkClick>
            </a:endParaRPr>
          </a:p>
          <a:p>
            <a:pPr eaLnBrk="1" hangingPunct="1"/>
            <a:r>
              <a:rPr lang="es-ES" altLang="es-ES_tradnl" u="sng" dirty="0">
                <a:solidFill>
                  <a:schemeClr val="tx1"/>
                </a:solidFill>
                <a:hlinkClick r:id="" action="ppaction://noaction">
                  <a:extLst>
                    <a:ext uri="{A12FA001-AC4F-418D-AE19-62706E023703}">
                      <ahyp:hlinkClr xmlns:ahyp="http://schemas.microsoft.com/office/drawing/2018/hyperlinkcolor" val="tx"/>
                    </a:ext>
                  </a:extLst>
                </a:hlinkClick>
              </a:rPr>
              <a:t>Robert Hooke</a:t>
            </a:r>
            <a:r>
              <a:rPr lang="es-ES" altLang="es-ES_tradnl" dirty="0">
                <a:solidFill>
                  <a:schemeClr val="tx1"/>
                </a:solidFill>
              </a:rPr>
              <a:t>  (siglo XVII ) Trabajando con material vegetal muerto (</a:t>
            </a:r>
            <a:r>
              <a:rPr lang="es-ES" altLang="es-ES_tradnl" dirty="0" err="1">
                <a:solidFill>
                  <a:schemeClr val="tx1"/>
                </a:solidFill>
              </a:rPr>
              <a:t>suber</a:t>
            </a:r>
            <a:r>
              <a:rPr lang="es-ES" altLang="es-ES_tradnl" dirty="0">
                <a:solidFill>
                  <a:schemeClr val="tx1"/>
                </a:solidFill>
              </a:rPr>
              <a:t> o corcho), había observado unas estructuras en forma de celdillas, a las que denomino células. Los límites de estas celdillas se corresponden con restos de la pared celular vegetal. </a:t>
            </a:r>
          </a:p>
          <a:p>
            <a:pPr eaLnBrk="1" hangingPunct="1"/>
            <a:endParaRPr lang="es-ES" altLang="es-ES_tradnl" u="sng" dirty="0">
              <a:solidFill>
                <a:schemeClr val="tx1"/>
              </a:solidFill>
              <a:hlinkClick r:id="rId4" tooltip="Anton van Leeuwenhoek">
                <a:extLst>
                  <a:ext uri="{A12FA001-AC4F-418D-AE19-62706E023703}">
                    <ahyp:hlinkClr xmlns:ahyp="http://schemas.microsoft.com/office/drawing/2018/hyperlinkcolor" val="tx"/>
                  </a:ext>
                </a:extLst>
              </a:hlinkClick>
            </a:endParaRPr>
          </a:p>
          <a:p>
            <a:pPr eaLnBrk="1" hangingPunct="1"/>
            <a:r>
              <a:rPr lang="es-ES" altLang="es-ES_tradnl" u="sng" dirty="0" err="1">
                <a:solidFill>
                  <a:schemeClr val="tx1"/>
                </a:solidFill>
                <a:hlinkClick r:id="rId4" tooltip="Anton van Leeuwenhoek">
                  <a:extLst>
                    <a:ext uri="{A12FA001-AC4F-418D-AE19-62706E023703}">
                      <ahyp:hlinkClr xmlns:ahyp="http://schemas.microsoft.com/office/drawing/2018/hyperlinkcolor" val="tx"/>
                    </a:ext>
                  </a:extLst>
                </a:hlinkClick>
              </a:rPr>
              <a:t>Anton</a:t>
            </a:r>
            <a:r>
              <a:rPr lang="es-ES" altLang="es-ES_tradnl" u="sng" dirty="0">
                <a:solidFill>
                  <a:schemeClr val="tx1"/>
                </a:solidFill>
                <a:hlinkClick r:id="rId4" tooltip="Anton van Leeuwenhoek">
                  <a:extLst>
                    <a:ext uri="{A12FA001-AC4F-418D-AE19-62706E023703}">
                      <ahyp:hlinkClr xmlns:ahyp="http://schemas.microsoft.com/office/drawing/2018/hyperlinkcolor" val="tx"/>
                    </a:ext>
                  </a:extLst>
                </a:hlinkClick>
              </a:rPr>
              <a:t> van Leeuwenhoek</a:t>
            </a:r>
            <a:r>
              <a:rPr lang="es-ES" altLang="es-ES_tradnl" dirty="0">
                <a:solidFill>
                  <a:schemeClr val="tx1"/>
                </a:solidFill>
              </a:rPr>
              <a:t> (1632-1723), Comerciante de telas; usando microscopios simples, realiza innumerables observaciones sentando las bases de la Morfología Microscópica. Fue el primero en observar una gota de agua estancada. Observó protozoos y bacterias. También observó muestras de semen y realizó ilustraciones de espermatozoides. En sentido general, realizo ilustraciones que tienen validez en la actualidad.</a:t>
            </a:r>
          </a:p>
          <a:p>
            <a:pPr eaLnBrk="1" hangingPunct="1"/>
            <a:endParaRPr lang="es-ES" altLang="es-ES_tradnl" dirty="0"/>
          </a:p>
        </p:txBody>
      </p:sp>
    </p:spTree>
    <p:extLst>
      <p:ext uri="{BB962C8B-B14F-4D97-AF65-F5344CB8AC3E}">
        <p14:creationId xmlns:p14="http://schemas.microsoft.com/office/powerpoint/2010/main" val="679168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defRPr sz="2400">
                <a:solidFill>
                  <a:schemeClr val="tx1"/>
                </a:solidFill>
                <a:latin typeface="Times New Roman" panose="02020603050405020304" pitchFamily="18" charset="0"/>
              </a:defRPr>
            </a:lvl1pPr>
            <a:lvl2pPr marL="742950" indent="-285750" defTabSz="958850">
              <a:defRPr sz="2400">
                <a:solidFill>
                  <a:schemeClr val="tx1"/>
                </a:solidFill>
                <a:latin typeface="Times New Roman" panose="02020603050405020304" pitchFamily="18" charset="0"/>
              </a:defRPr>
            </a:lvl2pPr>
            <a:lvl3pPr marL="1143000" indent="-228600" defTabSz="958850">
              <a:defRPr sz="2400">
                <a:solidFill>
                  <a:schemeClr val="tx1"/>
                </a:solidFill>
                <a:latin typeface="Times New Roman" panose="02020603050405020304" pitchFamily="18" charset="0"/>
              </a:defRPr>
            </a:lvl3pPr>
            <a:lvl4pPr marL="1600200" indent="-228600" defTabSz="958850">
              <a:defRPr sz="2400">
                <a:solidFill>
                  <a:schemeClr val="tx1"/>
                </a:solidFill>
                <a:latin typeface="Times New Roman" panose="02020603050405020304" pitchFamily="18" charset="0"/>
              </a:defRPr>
            </a:lvl4pPr>
            <a:lvl5pPr marL="2057400" indent="-228600" defTabSz="958850">
              <a:defRPr sz="2400">
                <a:solidFill>
                  <a:schemeClr val="tx1"/>
                </a:solidFill>
                <a:latin typeface="Times New Roman" panose="02020603050405020304" pitchFamily="18" charset="0"/>
              </a:defRPr>
            </a:lvl5pPr>
            <a:lvl6pPr marL="2514600" indent="-228600" defTabSz="9588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88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88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8850" eaLnBrk="0" fontAlgn="base" hangingPunct="0">
              <a:spcBef>
                <a:spcPct val="0"/>
              </a:spcBef>
              <a:spcAft>
                <a:spcPct val="0"/>
              </a:spcAft>
              <a:defRPr sz="2400">
                <a:solidFill>
                  <a:schemeClr val="tx1"/>
                </a:solidFill>
                <a:latin typeface="Times New Roman" panose="02020603050405020304" pitchFamily="18" charset="0"/>
              </a:defRPr>
            </a:lvl9pPr>
          </a:lstStyle>
          <a:p>
            <a:fld id="{55D1D624-7603-4CA0-8678-BBD8CB885518}" type="slidenum">
              <a:rPr lang="ca-ES" altLang="en-US" sz="1300" smtClean="0"/>
              <a:pPr/>
              <a:t>26</a:t>
            </a:fld>
            <a:endParaRPr lang="ca-ES" altLang="en-US"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en-US" sz="1000" b="1">
                <a:solidFill>
                  <a:srgbClr val="FFFF00"/>
                </a:solidFill>
              </a:rPr>
              <a:t>Forma d’infecció: </a:t>
            </a:r>
          </a:p>
          <a:p>
            <a:pPr eaLnBrk="1" hangingPunct="1"/>
            <a:r>
              <a:rPr lang="es-ES" altLang="en-US" sz="1000" b="1">
                <a:solidFill>
                  <a:srgbClr val="FFFF00"/>
                </a:solidFill>
              </a:rPr>
              <a:t>La majoria dels virus infecten i es multiplican inmediatament es repliquen a les cèl·lules hoste ; uns altres poden infecctar i retenir/posposar la reproducció fins consdicions més adequades.</a:t>
            </a:r>
          </a:p>
          <a:p>
            <a:pPr eaLnBrk="1" hangingPunct="1"/>
            <a:r>
              <a:rPr lang="es-ES" altLang="en-US" sz="1000" b="1">
                <a:solidFill>
                  <a:srgbClr val="FFFF00"/>
                </a:solidFill>
              </a:rPr>
              <a:t>Fases del ciclo de multiplicación viral:</a:t>
            </a:r>
          </a:p>
          <a:p>
            <a:pPr eaLnBrk="1" hangingPunct="1"/>
            <a:r>
              <a:rPr lang="es-ES" altLang="en-US" sz="1000" b="1">
                <a:solidFill>
                  <a:srgbClr val="FFFF00"/>
                </a:solidFill>
              </a:rPr>
              <a:t>VIA LISOGÉNICA</a:t>
            </a:r>
          </a:p>
          <a:p>
            <a:pPr eaLnBrk="1" hangingPunct="1"/>
            <a:r>
              <a:rPr lang="es-ES" altLang="en-US" sz="1000"/>
              <a:t>No se producen nuevos virus. No causa la muerte de la célula hospedadora, sino que inserta su DNA en el DNA cromosómico de la célula hospedadora. El DNA viral integrado se conoce como un provirus.</a:t>
            </a:r>
          </a:p>
          <a:p>
            <a:pPr eaLnBrk="1" hangingPunct="1">
              <a:buFontTx/>
              <a:buChar char="-"/>
            </a:pPr>
            <a:r>
              <a:rPr lang="es-ES" altLang="en-US" sz="1000"/>
              <a:t>La célula sobrevive y se divide, el material genético viral persiste en estado de latencia. Un estímulo como la radiación UV activa el DNA latente, da lugar la lisis celular y liberación de la progenie viral.</a:t>
            </a:r>
          </a:p>
          <a:p>
            <a:pPr eaLnBrk="1" hangingPunct="1">
              <a:buFontTx/>
              <a:buChar char="-"/>
            </a:pPr>
            <a:r>
              <a:rPr lang="es-ES" altLang="en-US" sz="1000" b="1"/>
              <a:t>Se puede vincular con la transformación oncógena. Algunas células animales q poseen un provirus pierden el control de su propio crecimiento y división y experimentan una conversión a células malignas.</a:t>
            </a:r>
          </a:p>
          <a:p>
            <a:pPr eaLnBrk="1" hangingPunct="1">
              <a:buFontTx/>
              <a:buChar char="-"/>
            </a:pPr>
            <a:r>
              <a:rPr lang="es-ES" altLang="en-US" sz="1000"/>
              <a:t>Creación de nueva progenie viral por gemación de la superficie celular sin producir lisis de la célula infectada. El VIH actúa así, una célula infectada puede permanecer viva y actuar como una fábrica para la produccion de viriones nuevos.</a:t>
            </a:r>
          </a:p>
          <a:p>
            <a:pPr eaLnBrk="1" hangingPunct="1"/>
            <a:endParaRPr lang="es-ES" altLang="en-US" sz="1000">
              <a:solidFill>
                <a:srgbClr val="FFFF00"/>
              </a:solidFill>
            </a:endParaRPr>
          </a:p>
          <a:p>
            <a:pPr eaLnBrk="1" hangingPunct="1"/>
            <a:r>
              <a:rPr lang="es-ES" altLang="en-US" sz="1000" b="1">
                <a:solidFill>
                  <a:srgbClr val="FFFF00"/>
                </a:solidFill>
              </a:rPr>
              <a:t>VIA LÍTICA</a:t>
            </a:r>
          </a:p>
          <a:p>
            <a:pPr eaLnBrk="1" hangingPunct="1"/>
            <a:r>
              <a:rPr lang="es-ES" altLang="en-US" sz="1000"/>
              <a:t>Adsorción a la célula huésped</a:t>
            </a:r>
          </a:p>
          <a:p>
            <a:pPr eaLnBrk="1" hangingPunct="1"/>
            <a:r>
              <a:rPr lang="es-ES" altLang="en-US" sz="1000"/>
              <a:t>Penetración o entrada. Sintesis de viriones</a:t>
            </a:r>
          </a:p>
          <a:p>
            <a:pPr eaLnBrk="1" hangingPunct="1"/>
            <a:r>
              <a:rPr lang="es-ES" altLang="en-US" sz="1000"/>
              <a:t>Rotura de la cubierta para liberar el genoma. Muerte de la célula hospedadora.</a:t>
            </a:r>
          </a:p>
          <a:p>
            <a:pPr eaLnBrk="1" hangingPunct="1"/>
            <a:r>
              <a:rPr lang="es-ES" altLang="en-US" sz="1000"/>
              <a:t>Producción de los componentes</a:t>
            </a:r>
          </a:p>
          <a:p>
            <a:pPr eaLnBrk="1" hangingPunct="1"/>
            <a:r>
              <a:rPr lang="es-ES" altLang="en-US" sz="1000"/>
              <a:t>Ensamblaje</a:t>
            </a:r>
          </a:p>
          <a:p>
            <a:pPr eaLnBrk="1" hangingPunct="1"/>
            <a:r>
              <a:rPr lang="es-ES" altLang="en-US" sz="1000"/>
              <a:t>Liberación de la célula</a:t>
            </a:r>
          </a:p>
          <a:p>
            <a:pPr eaLnBrk="1" hangingPunct="1"/>
            <a:endParaRPr lang="es-ES_tradnl" altLang="en-US" sz="1000"/>
          </a:p>
          <a:p>
            <a:pPr eaLnBrk="1" hangingPunct="1"/>
            <a:endParaRPr lang="ca-ES" altLang="en-US" sz="1000"/>
          </a:p>
        </p:txBody>
      </p:sp>
    </p:spTree>
    <p:extLst>
      <p:ext uri="{BB962C8B-B14F-4D97-AF65-F5344CB8AC3E}">
        <p14:creationId xmlns:p14="http://schemas.microsoft.com/office/powerpoint/2010/main" val="48139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defRPr sz="2400">
                <a:solidFill>
                  <a:schemeClr val="tx1"/>
                </a:solidFill>
                <a:latin typeface="Times New Roman" panose="02020603050405020304" pitchFamily="18" charset="0"/>
              </a:defRPr>
            </a:lvl1pPr>
            <a:lvl2pPr marL="742950" indent="-285750" defTabSz="958850">
              <a:defRPr sz="2400">
                <a:solidFill>
                  <a:schemeClr val="tx1"/>
                </a:solidFill>
                <a:latin typeface="Times New Roman" panose="02020603050405020304" pitchFamily="18" charset="0"/>
              </a:defRPr>
            </a:lvl2pPr>
            <a:lvl3pPr marL="1143000" indent="-228600" defTabSz="958850">
              <a:defRPr sz="2400">
                <a:solidFill>
                  <a:schemeClr val="tx1"/>
                </a:solidFill>
                <a:latin typeface="Times New Roman" panose="02020603050405020304" pitchFamily="18" charset="0"/>
              </a:defRPr>
            </a:lvl3pPr>
            <a:lvl4pPr marL="1600200" indent="-228600" defTabSz="958850">
              <a:defRPr sz="2400">
                <a:solidFill>
                  <a:schemeClr val="tx1"/>
                </a:solidFill>
                <a:latin typeface="Times New Roman" panose="02020603050405020304" pitchFamily="18" charset="0"/>
              </a:defRPr>
            </a:lvl4pPr>
            <a:lvl5pPr marL="2057400" indent="-228600" defTabSz="958850">
              <a:defRPr sz="2400">
                <a:solidFill>
                  <a:schemeClr val="tx1"/>
                </a:solidFill>
                <a:latin typeface="Times New Roman" panose="02020603050405020304" pitchFamily="18" charset="0"/>
              </a:defRPr>
            </a:lvl5pPr>
            <a:lvl6pPr marL="2514600" indent="-228600" defTabSz="9588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88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88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8850" eaLnBrk="0" fontAlgn="base" hangingPunct="0">
              <a:spcBef>
                <a:spcPct val="0"/>
              </a:spcBef>
              <a:spcAft>
                <a:spcPct val="0"/>
              </a:spcAft>
              <a:defRPr sz="2400">
                <a:solidFill>
                  <a:schemeClr val="tx1"/>
                </a:solidFill>
                <a:latin typeface="Times New Roman" panose="02020603050405020304" pitchFamily="18" charset="0"/>
              </a:defRPr>
            </a:lvl9pPr>
          </a:lstStyle>
          <a:p>
            <a:fld id="{7E56C542-A89D-4CD7-B643-4264D21EC534}" type="slidenum">
              <a:rPr lang="ca-ES" altLang="en-US" sz="1300" smtClean="0"/>
              <a:pPr/>
              <a:t>27</a:t>
            </a:fld>
            <a:endParaRPr lang="ca-ES" alt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ca-ES" altLang="en-US"/>
              <a:t>Infecció persistent: hi ha virus que no maten la cèl.lula, sino que surten de la cèlula a mida que es van reproduint. L’alliberació pot fer-se de dues maneres </a:t>
            </a:r>
            <a:r>
              <a:rPr lang="ca-ES" altLang="en-US" b="1"/>
              <a:t>a) virus sense embolcall surten directament</a:t>
            </a:r>
            <a:r>
              <a:rPr lang="ca-ES" altLang="en-US"/>
              <a:t> sense arrastrar membrana plasmàtica mitjançant una escletxa o per exocitosi (aprofitant la sortida de substàncies a l’exterior. </a:t>
            </a:r>
            <a:r>
              <a:rPr lang="ca-ES" altLang="en-US" b="1"/>
              <a:t>b) virus amb embolcall lipídic surten per gemació</a:t>
            </a:r>
            <a:r>
              <a:rPr lang="ca-ES" altLang="en-US"/>
              <a:t>, es a dir, es rodegen de membrana plasmàtica que evagina i es separa de la cèl.lula constituint la coberta lipoprotèica del virus.</a:t>
            </a:r>
          </a:p>
          <a:p>
            <a:pPr eaLnBrk="1" hangingPunct="1"/>
            <a:r>
              <a:rPr lang="es-ES" altLang="es-ES"/>
              <a:t>- El virus de la gripe es un </a:t>
            </a:r>
            <a:r>
              <a:rPr lang="es-ES" altLang="es-ES">
                <a:hlinkClick r:id="rId3" tooltip="Virus ARN"/>
              </a:rPr>
              <a:t>virus ARN</a:t>
            </a:r>
            <a:r>
              <a:rPr lang="es-ES" altLang="es-ES"/>
              <a:t> de la familia </a:t>
            </a:r>
            <a:r>
              <a:rPr lang="es-ES" altLang="es-ES">
                <a:hlinkClick r:id="rId4" tooltip="Orthomyxoviridae"/>
              </a:rPr>
              <a:t>Orthomyxoviridae</a:t>
            </a:r>
            <a:r>
              <a:rPr lang="es-ES" altLang="es-ES"/>
              <a:t>, aquesta familia compren 5 gèneres entre ells el influenzavirus (virus de la influenza).</a:t>
            </a:r>
          </a:p>
          <a:p>
            <a:pPr eaLnBrk="1" hangingPunct="1"/>
            <a:r>
              <a:rPr lang="es-ES" altLang="es-ES"/>
              <a:t>-El VIH es un retrovirus. Para infectar a una célula, los </a:t>
            </a:r>
            <a:r>
              <a:rPr lang="es-ES" altLang="es-ES" b="1"/>
              <a:t>retrovirus</a:t>
            </a:r>
            <a:r>
              <a:rPr lang="es-ES" altLang="es-ES"/>
              <a:t> deben traducir su ARN en ADN e insertarlo dentro del ADN propio de la célula a infectar. Para conseguirlo usan una enzima específica, </a:t>
            </a:r>
            <a:r>
              <a:rPr lang="es-ES" altLang="es-ES" b="1"/>
              <a:t>la transcriptasa inversa. </a:t>
            </a:r>
            <a:r>
              <a:rPr lang="es-ES" altLang="es-ES"/>
              <a:t>Normalmente, en las células, la información genética va del ADN de los cromosomas a las proteínas, vía ARN mensajero. </a:t>
            </a:r>
            <a:r>
              <a:rPr lang="es-ES" altLang="ca-ES"/>
              <a:t>El </a:t>
            </a:r>
            <a:r>
              <a:rPr lang="es-ES" altLang="ca-ES" b="1"/>
              <a:t>virus de la inmunodeficiencia humana</a:t>
            </a:r>
            <a:r>
              <a:rPr lang="es-ES" altLang="ca-ES"/>
              <a:t> (</a:t>
            </a:r>
            <a:r>
              <a:rPr lang="es-ES" altLang="ca-ES" b="1"/>
              <a:t>VIH</a:t>
            </a:r>
            <a:r>
              <a:rPr lang="es-ES" altLang="ca-ES"/>
              <a:t>) es un </a:t>
            </a:r>
            <a:r>
              <a:rPr lang="es-ES" altLang="ca-ES">
                <a:hlinkClick r:id="rId5" tooltip="Lentivirus"/>
              </a:rPr>
              <a:t>lentivirus</a:t>
            </a:r>
            <a:r>
              <a:rPr lang="es-ES" altLang="ca-ES"/>
              <a:t> (un género de la familia Retroviridae).</a:t>
            </a:r>
          </a:p>
          <a:p>
            <a:r>
              <a:rPr lang="es-ES" altLang="ca-ES"/>
              <a:t>Són el mateix la grip que la influenza???</a:t>
            </a:r>
          </a:p>
          <a:p>
            <a:r>
              <a:rPr lang="es-ES" altLang="ca-ES"/>
              <a:t>Tanto la </a:t>
            </a:r>
            <a:r>
              <a:rPr lang="es-ES" altLang="ca-ES">
                <a:hlinkClick r:id="rId6"/>
              </a:rPr>
              <a:t>influenza</a:t>
            </a:r>
            <a:r>
              <a:rPr lang="es-ES" altLang="ca-ES"/>
              <a:t> como la gripe son enfermedades respiratorias, pero son provocadas por diferentes virus. Debido a que estos dos tipos de enfermedades tienen síntomas similares, puede ser difícil notar la diferencia entre ellos basándose en los síntomas por si solos.</a:t>
            </a:r>
          </a:p>
          <a:p>
            <a:r>
              <a:rPr lang="es-ES" altLang="ca-ES"/>
              <a:t>Los virus respiratorios que causan el resfriado común o gripe son varios, como rhinovirus o adenovirus, se comportan de una manera semejante, no requieren de un cuidado particular, se atiende con medicamentos convencionales y las molestias ceden a los tres días.</a:t>
            </a:r>
          </a:p>
          <a:p>
            <a:r>
              <a:rPr lang="es-ES" altLang="ca-ES"/>
              <a:t>El virus de la influenza sí puede causar hospitalización y ser mortal si no se atiende a tiempo. Las hospitalizaciones por influenza son prevenibles, pues están disponibles la vacuna y el medicamento específico antiviral.</a:t>
            </a:r>
          </a:p>
          <a:p>
            <a:pPr eaLnBrk="1" hangingPunct="1"/>
            <a:endParaRPr lang="ca-ES" altLang="en-US"/>
          </a:p>
        </p:txBody>
      </p:sp>
    </p:spTree>
    <p:extLst>
      <p:ext uri="{BB962C8B-B14F-4D97-AF65-F5344CB8AC3E}">
        <p14:creationId xmlns:p14="http://schemas.microsoft.com/office/powerpoint/2010/main" val="1768932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Marcador de imagen de diapositiva 1"/>
          <p:cNvSpPr>
            <a:spLocks noGrp="1" noRot="1" noChangeAspect="1" noChangeArrowheads="1" noTextEdit="1"/>
          </p:cNvSpPr>
          <p:nvPr>
            <p:ph type="sldImg"/>
          </p:nvPr>
        </p:nvSpPr>
        <p:spPr>
          <a:ln/>
        </p:spPr>
      </p:sp>
      <p:sp>
        <p:nvSpPr>
          <p:cNvPr id="58371"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ca-ES" dirty="0"/>
              <a:t>Los virus </a:t>
            </a:r>
            <a:r>
              <a:rPr lang="es-ES" altLang="ca-ES" dirty="0" err="1"/>
              <a:t>coronavíridos</a:t>
            </a:r>
            <a:r>
              <a:rPr lang="es-ES" altLang="ca-ES" dirty="0"/>
              <a:t> </a:t>
            </a:r>
            <a:r>
              <a:rPr lang="es-ES" altLang="ca-ES" i="1" dirty="0"/>
              <a:t>(</a:t>
            </a:r>
            <a:r>
              <a:rPr lang="es-ES" altLang="ca-ES" i="1" dirty="0" err="1"/>
              <a:t>Coronaviridae</a:t>
            </a:r>
            <a:r>
              <a:rPr lang="es-ES" altLang="ca-ES" i="1" dirty="0"/>
              <a:t>) </a:t>
            </a:r>
            <a:r>
              <a:rPr lang="es-ES" altLang="ca-ES" dirty="0"/>
              <a:t>están divididos en dos familias: los </a:t>
            </a:r>
            <a:r>
              <a:rPr lang="es-ES" altLang="ca-ES" b="1" i="1" dirty="0" err="1"/>
              <a:t>Orthocoronavirinae</a:t>
            </a:r>
            <a:r>
              <a:rPr lang="es-ES" altLang="ca-ES" dirty="0"/>
              <a:t> (más comúnmente llamados coronavirus) y los </a:t>
            </a:r>
            <a:r>
              <a:rPr lang="es-ES" altLang="ca-ES" i="1" dirty="0" err="1"/>
              <a:t>Letovirinae</a:t>
            </a:r>
            <a:r>
              <a:rPr lang="es-ES" altLang="ca-ES" i="1" dirty="0"/>
              <a:t>.</a:t>
            </a:r>
            <a:endParaRPr lang="es-ES" altLang="ca-ES" dirty="0"/>
          </a:p>
          <a:p>
            <a:r>
              <a:rPr lang="es-ES" altLang="ca-ES" dirty="0"/>
              <a:t>Dentro de los coronavirus o "</a:t>
            </a:r>
            <a:r>
              <a:rPr lang="es-ES" altLang="ca-ES" dirty="0" err="1"/>
              <a:t>CoVs</a:t>
            </a:r>
            <a:r>
              <a:rPr lang="es-ES" altLang="ca-ES" dirty="0"/>
              <a:t>" hay cuatro grupos principales y ellos tienen nombres de letras griegas: alfa, beta, gamma y delta.</a:t>
            </a:r>
          </a:p>
          <a:p>
            <a:r>
              <a:rPr lang="es-ES" altLang="ca-ES" dirty="0"/>
              <a:t>"Los </a:t>
            </a:r>
            <a:r>
              <a:rPr lang="es-ES" altLang="ca-ES" dirty="0" err="1"/>
              <a:t>CoV</a:t>
            </a:r>
            <a:r>
              <a:rPr lang="es-ES" altLang="ca-ES" dirty="0"/>
              <a:t> alfa y beta infectan en gran medida a los mamíferos y probablemente se originaron en murciélagos, mientras que los </a:t>
            </a:r>
            <a:r>
              <a:rPr lang="es-ES" altLang="ca-ES" dirty="0" err="1"/>
              <a:t>CoV</a:t>
            </a:r>
            <a:r>
              <a:rPr lang="es-ES" altLang="ca-ES" dirty="0"/>
              <a:t> gamma y delta infectan y se originan en gran medida a las aves", </a:t>
            </a:r>
          </a:p>
          <a:p>
            <a:r>
              <a:rPr lang="es-ES" altLang="ca-ES" dirty="0"/>
              <a:t>Pero específicamente en los humanos, </a:t>
            </a:r>
            <a:r>
              <a:rPr lang="es-ES" altLang="ca-ES" b="1" dirty="0"/>
              <a:t>hay siete tipos de coronavirus conocidos que pueden infectarnos</a:t>
            </a:r>
            <a:r>
              <a:rPr lang="es-ES" altLang="ca-ES" dirty="0"/>
              <a:t>, los denominados </a:t>
            </a:r>
            <a:r>
              <a:rPr lang="es-ES" altLang="ca-ES" dirty="0" err="1"/>
              <a:t>HCovs</a:t>
            </a:r>
            <a:r>
              <a:rPr lang="es-ES" altLang="ca-ES" dirty="0"/>
              <a:t>, dice </a:t>
            </a:r>
            <a:r>
              <a:rPr lang="es-ES" altLang="ca-ES" dirty="0" err="1"/>
              <a:t>Fehr</a:t>
            </a:r>
            <a:r>
              <a:rPr lang="es-ES" altLang="ca-ES" dirty="0"/>
              <a:t> a BBC Mundo. </a:t>
            </a:r>
          </a:p>
          <a:p>
            <a:r>
              <a:rPr lang="es-ES" altLang="ca-ES" dirty="0"/>
              <a:t>Cuatro de ellos (HCoV-229E, </a:t>
            </a:r>
            <a:r>
              <a:rPr lang="es-ES" altLang="ca-ES" dirty="0" err="1"/>
              <a:t>HCoV</a:t>
            </a:r>
            <a:r>
              <a:rPr lang="es-ES" altLang="ca-ES" dirty="0"/>
              <a:t> NL63, HCoV-HKU1, y HCoV-OC43) "suelen causar un resfriado común y pueden ser potencialmente más graves en personas inmunocomprometidas“. Los tres restantes tipos de coronavirus que han causado brotes de enfermedades graves en humanos son el SARS-CoV-1 (2002-2003), MERS-</a:t>
            </a:r>
            <a:r>
              <a:rPr lang="es-ES" altLang="ca-ES" dirty="0" err="1"/>
              <a:t>CoV</a:t>
            </a:r>
            <a:r>
              <a:rPr lang="es-ES" altLang="ca-ES" dirty="0"/>
              <a:t> (2012-actualidad) y ahora el SARS-CoV-2 2019, que se desconoce hasta cuándo estará presente. </a:t>
            </a:r>
          </a:p>
          <a:p>
            <a:r>
              <a:rPr lang="es-ES" altLang="ca-ES" dirty="0"/>
              <a:t>El síndrome respiratorio de oriente medio (MERS, por sus siglas en inglés)</a:t>
            </a:r>
          </a:p>
          <a:p>
            <a:r>
              <a:rPr lang="es-ES" altLang="ca-ES" dirty="0"/>
              <a:t>la </a:t>
            </a:r>
            <a:r>
              <a:rPr lang="es-ES" altLang="ca-ES" b="1" dirty="0"/>
              <a:t>Síndrome </a:t>
            </a:r>
            <a:r>
              <a:rPr lang="es-ES" altLang="ca-ES" b="1" dirty="0" err="1"/>
              <a:t>Respiratòria</a:t>
            </a:r>
            <a:r>
              <a:rPr lang="es-ES" altLang="ca-ES" b="1" dirty="0"/>
              <a:t> Aguda Severa </a:t>
            </a:r>
            <a:r>
              <a:rPr lang="es-ES" altLang="ca-ES" dirty="0"/>
              <a:t>(SARS per les </a:t>
            </a:r>
            <a:r>
              <a:rPr lang="es-ES" altLang="ca-ES" dirty="0" err="1"/>
              <a:t>seves</a:t>
            </a:r>
            <a:r>
              <a:rPr lang="es-ES" altLang="ca-ES" dirty="0"/>
              <a:t> </a:t>
            </a:r>
            <a:r>
              <a:rPr lang="es-ES" altLang="ca-ES" dirty="0" err="1"/>
              <a:t>sigles</a:t>
            </a:r>
            <a:r>
              <a:rPr lang="es-ES" altLang="ca-ES" dirty="0"/>
              <a:t> en </a:t>
            </a:r>
            <a:r>
              <a:rPr lang="es-ES" altLang="ca-ES" dirty="0" err="1"/>
              <a:t>anglès</a:t>
            </a:r>
            <a:r>
              <a:rPr lang="es-ES" altLang="ca-ES" dirty="0"/>
              <a:t>) SARS-CoV1 va </a:t>
            </a:r>
            <a:r>
              <a:rPr lang="es-ES" altLang="ca-ES" dirty="0" err="1"/>
              <a:t>apareixa</a:t>
            </a:r>
            <a:r>
              <a:rPr lang="es-ES" altLang="ca-ES" dirty="0"/>
              <a:t> per primera vegada al 2002, va originar </a:t>
            </a:r>
            <a:r>
              <a:rPr lang="es-ES" altLang="ca-ES" dirty="0" err="1"/>
              <a:t>l'</a:t>
            </a:r>
            <a:r>
              <a:rPr lang="es-ES" altLang="ca-ES" dirty="0" err="1">
                <a:hlinkClick r:id="rId3" tooltip="Epidèmia"/>
              </a:rPr>
              <a:t>epidèmia</a:t>
            </a:r>
            <a:r>
              <a:rPr lang="es-ES" altLang="ca-ES" dirty="0"/>
              <a:t> de la SARS que va </a:t>
            </a:r>
            <a:r>
              <a:rPr lang="es-ES" altLang="ca-ES" dirty="0" err="1"/>
              <a:t>sorgir</a:t>
            </a:r>
            <a:r>
              <a:rPr lang="es-ES" altLang="ca-ES" dirty="0"/>
              <a:t> el </a:t>
            </a:r>
            <a:r>
              <a:rPr lang="es-ES" altLang="ca-ES" dirty="0">
                <a:hlinkClick r:id="rId4" tooltip="2003"/>
              </a:rPr>
              <a:t>2003</a:t>
            </a:r>
            <a:r>
              <a:rPr lang="es-ES" altLang="ca-ES" dirty="0"/>
              <a:t> en </a:t>
            </a:r>
            <a:r>
              <a:rPr lang="es-ES" altLang="ca-ES" dirty="0" err="1"/>
              <a:t>els</a:t>
            </a:r>
            <a:r>
              <a:rPr lang="es-ES" altLang="ca-ES" dirty="0"/>
              <a:t> </a:t>
            </a:r>
            <a:r>
              <a:rPr lang="es-ES" altLang="ca-ES" dirty="0" err="1"/>
              <a:t>països</a:t>
            </a:r>
            <a:r>
              <a:rPr lang="es-ES" altLang="ca-ES" dirty="0"/>
              <a:t> de </a:t>
            </a:r>
            <a:r>
              <a:rPr lang="es-ES" altLang="ca-ES" dirty="0">
                <a:hlinkClick r:id="rId5" tooltip="Sud-est asiàtic"/>
              </a:rPr>
              <a:t>sud-</a:t>
            </a:r>
            <a:r>
              <a:rPr lang="es-ES" altLang="ca-ES" dirty="0" err="1">
                <a:hlinkClick r:id="rId5" tooltip="Sud-est asiàtic"/>
              </a:rPr>
              <a:t>est</a:t>
            </a:r>
            <a:r>
              <a:rPr lang="es-ES" altLang="ca-ES" dirty="0">
                <a:hlinkClick r:id="rId5" tooltip="Sud-est asiàtic"/>
              </a:rPr>
              <a:t> </a:t>
            </a:r>
            <a:r>
              <a:rPr lang="es-ES" altLang="ca-ES" dirty="0" err="1">
                <a:hlinkClick r:id="rId5" tooltip="Sud-est asiàtic"/>
              </a:rPr>
              <a:t>asiàtic</a:t>
            </a:r>
            <a:r>
              <a:rPr lang="es-ES" altLang="ca-ES" dirty="0"/>
              <a:t>.; SARS-CoV2  coronavirus responsable de la cobid-19.</a:t>
            </a:r>
          </a:p>
          <a:p>
            <a:r>
              <a:rPr lang="es-ES" altLang="ca-ES" b="1" dirty="0"/>
              <a:t>Estructuralmente los coronavirus </a:t>
            </a:r>
            <a:r>
              <a:rPr lang="es-ES" altLang="ca-ES" dirty="0"/>
              <a:t>son virus esféricos de 100-160 </a:t>
            </a:r>
            <a:r>
              <a:rPr lang="es-ES" altLang="ca-ES" dirty="0" err="1"/>
              <a:t>nm</a:t>
            </a:r>
            <a:r>
              <a:rPr lang="es-ES" altLang="ca-ES" dirty="0"/>
              <a:t> de diámetro, con envuelta de bicapa lipídica y que contienen ARN </a:t>
            </a:r>
            <a:r>
              <a:rPr lang="es-ES" altLang="ca-ES" dirty="0" err="1"/>
              <a:t>monocatenario</a:t>
            </a:r>
            <a:r>
              <a:rPr lang="es-ES" altLang="ca-ES" dirty="0"/>
              <a:t> (</a:t>
            </a:r>
            <a:r>
              <a:rPr lang="es-ES" altLang="ca-ES" dirty="0" err="1"/>
              <a:t>ssRNA</a:t>
            </a:r>
            <a:r>
              <a:rPr lang="es-ES" altLang="ca-ES" dirty="0"/>
              <a:t>) de polaridad positiva de entre 26 y 32 </a:t>
            </a:r>
            <a:r>
              <a:rPr lang="es-ES" altLang="ca-ES" dirty="0" err="1"/>
              <a:t>kilobases</a:t>
            </a:r>
            <a:r>
              <a:rPr lang="es-ES" altLang="ca-ES" dirty="0"/>
              <a:t> de longitud. El genoma del virus SARS-CoV-2 codifica 4 proteínas estructurales: la proteína S (</a:t>
            </a:r>
            <a:r>
              <a:rPr lang="es-ES" altLang="ca-ES" dirty="0" err="1"/>
              <a:t>spike</a:t>
            </a:r>
            <a:r>
              <a:rPr lang="es-ES" altLang="ca-ES" dirty="0"/>
              <a:t> </a:t>
            </a:r>
            <a:r>
              <a:rPr lang="es-ES" altLang="ca-ES" dirty="0" err="1"/>
              <a:t>protein</a:t>
            </a:r>
            <a:r>
              <a:rPr lang="es-ES" altLang="ca-ES" dirty="0"/>
              <a:t>), la proteína E (</a:t>
            </a:r>
            <a:r>
              <a:rPr lang="es-ES" altLang="ca-ES" dirty="0" err="1"/>
              <a:t>envelope</a:t>
            </a:r>
            <a:r>
              <a:rPr lang="es-ES" altLang="ca-ES" dirty="0"/>
              <a:t>), la proteína M (</a:t>
            </a:r>
            <a:r>
              <a:rPr lang="es-ES" altLang="ca-ES" dirty="0" err="1"/>
              <a:t>membrane</a:t>
            </a:r>
            <a:r>
              <a:rPr lang="es-ES" altLang="ca-ES" dirty="0"/>
              <a:t>) y la proteína N (</a:t>
            </a:r>
            <a:r>
              <a:rPr lang="es-ES" altLang="ca-ES" dirty="0" err="1"/>
              <a:t>nucleocapsid</a:t>
            </a:r>
            <a:r>
              <a:rPr lang="es-ES" altLang="ca-ES" dirty="0"/>
              <a:t>). La proteína N está en el interior del </a:t>
            </a:r>
            <a:r>
              <a:rPr lang="es-ES" altLang="ca-ES" dirty="0" err="1">
                <a:hlinkClick r:id="rId6"/>
              </a:rPr>
              <a:t>virión</a:t>
            </a:r>
            <a:r>
              <a:rPr lang="es-ES" altLang="ca-ES" dirty="0"/>
              <a:t> asociada al RNA viral, y las otras tres proteínas están asociadas a la envuelta viral. La proteína S forma estructuras que sobresalen de la envuelta del virus. </a:t>
            </a:r>
            <a:r>
              <a:rPr lang="es-ES" altLang="ca-ES" b="1" dirty="0"/>
              <a:t>La proteína S contienen el dominio de unión al receptor de las células que infecta </a:t>
            </a:r>
            <a:r>
              <a:rPr lang="es-ES" altLang="ca-ES" dirty="0"/>
              <a:t>y, por lo tanto, es la proteína determinante del tropismo del virus. Además, es la proteína que tiene la actividad de fusión de la membrana viral con la celular y de esta manera permite liberar el genoma viral en el interior de la célula que va a infectar.</a:t>
            </a:r>
          </a:p>
          <a:p>
            <a:r>
              <a:rPr lang="es-ES" altLang="ca-ES" b="1" dirty="0"/>
              <a:t>Facilidad de </a:t>
            </a:r>
            <a:r>
              <a:rPr lang="es-ES" altLang="ca-ES" b="1" dirty="0" err="1"/>
              <a:t>transmissió</a:t>
            </a:r>
            <a:r>
              <a:rPr lang="es-ES" altLang="ca-ES" b="1" dirty="0"/>
              <a:t> entre personas</a:t>
            </a:r>
            <a:r>
              <a:rPr lang="es-ES" altLang="ca-ES" dirty="0"/>
              <a:t>. Este coronavirus tiene una capacidad de replicación dentro de la célula muy alta. Es decir, consigue que la célula haga muchas copias, que son las que consiguen salir al exterior. La probabilidad de contagio de una persona sana es directamente proporcional a la cantidad de virus que salen de la persona contagiada. Si hay muchos virus en las secreciones de esta persona (esputos, gotitas al toser, estornudar o hablar, estornudar), es fácil que entren muchos virus en la persona sana y que el sistema inmunológico de esta no sea capaz de contrarrestar la infección.</a:t>
            </a:r>
          </a:p>
          <a:p>
            <a:endParaRPr lang="es-ES" altLang="ca-ES" dirty="0"/>
          </a:p>
          <a:p>
            <a:r>
              <a:rPr lang="es-ES" sz="1200" kern="1200" dirty="0">
                <a:solidFill>
                  <a:schemeClr val="tx1"/>
                </a:solidFill>
                <a:effectLst/>
                <a:latin typeface="Times New Roman" pitchFamily="18" charset="0"/>
                <a:ea typeface="+mn-ea"/>
                <a:cs typeface="+mn-cs"/>
              </a:rPr>
              <a:t>Brevemente, los resultados muestran que la transmisión aérea y por contacto con superficies es plausible, ya que el virus puede permanecer viable e infeccioso al menos hasta unas 3 horas en suspensión y hasta 3 días en superficies, aunque la capacidad infectiva depende de la cantidad de partículas virales presentes. La vida media detectada (según los experimentos y su posterior análisis) ha sido de 66 minutos para las gotitas en suspensión, unas 5 horas y media en acero inoxidable, casi 7 horas en plástico, 3 horas en cartón y unos 45 minutos en el cobre.</a:t>
            </a:r>
            <a:endParaRPr lang="es-ES" altLang="ca-ES" dirty="0"/>
          </a:p>
          <a:p>
            <a:endParaRPr lang="es-ES" altLang="ca-ES" dirty="0"/>
          </a:p>
        </p:txBody>
      </p:sp>
      <p:sp>
        <p:nvSpPr>
          <p:cNvPr id="58372"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defRPr sz="2400">
                <a:solidFill>
                  <a:schemeClr val="tx1"/>
                </a:solidFill>
                <a:latin typeface="Times New Roman" panose="02020603050405020304" pitchFamily="18" charset="0"/>
              </a:defRPr>
            </a:lvl1pPr>
            <a:lvl2pPr marL="742950" indent="-285750" defTabSz="958850">
              <a:defRPr sz="2400">
                <a:solidFill>
                  <a:schemeClr val="tx1"/>
                </a:solidFill>
                <a:latin typeface="Times New Roman" panose="02020603050405020304" pitchFamily="18" charset="0"/>
              </a:defRPr>
            </a:lvl2pPr>
            <a:lvl3pPr marL="1143000" indent="-228600" defTabSz="958850">
              <a:defRPr sz="2400">
                <a:solidFill>
                  <a:schemeClr val="tx1"/>
                </a:solidFill>
                <a:latin typeface="Times New Roman" panose="02020603050405020304" pitchFamily="18" charset="0"/>
              </a:defRPr>
            </a:lvl3pPr>
            <a:lvl4pPr marL="1600200" indent="-228600" defTabSz="958850">
              <a:defRPr sz="2400">
                <a:solidFill>
                  <a:schemeClr val="tx1"/>
                </a:solidFill>
                <a:latin typeface="Times New Roman" panose="02020603050405020304" pitchFamily="18" charset="0"/>
              </a:defRPr>
            </a:lvl4pPr>
            <a:lvl5pPr marL="2057400" indent="-228600" defTabSz="958850">
              <a:defRPr sz="2400">
                <a:solidFill>
                  <a:schemeClr val="tx1"/>
                </a:solidFill>
                <a:latin typeface="Times New Roman" panose="02020603050405020304" pitchFamily="18" charset="0"/>
              </a:defRPr>
            </a:lvl5pPr>
            <a:lvl6pPr marL="2514600" indent="-228600" defTabSz="9588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88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88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8850" eaLnBrk="0" fontAlgn="base" hangingPunct="0">
              <a:spcBef>
                <a:spcPct val="0"/>
              </a:spcBef>
              <a:spcAft>
                <a:spcPct val="0"/>
              </a:spcAft>
              <a:defRPr sz="2400">
                <a:solidFill>
                  <a:schemeClr val="tx1"/>
                </a:solidFill>
                <a:latin typeface="Times New Roman" panose="02020603050405020304" pitchFamily="18" charset="0"/>
              </a:defRPr>
            </a:lvl9pPr>
          </a:lstStyle>
          <a:p>
            <a:fld id="{96C9974C-CE9B-4551-973C-9F9ACB773C48}" type="slidenum">
              <a:rPr lang="ca-ES" altLang="es-ES" sz="1300" smtClean="0"/>
              <a:pPr/>
              <a:t>28</a:t>
            </a:fld>
            <a:endParaRPr lang="ca-ES" altLang="es-ES" sz="1300"/>
          </a:p>
        </p:txBody>
      </p:sp>
    </p:spTree>
    <p:extLst>
      <p:ext uri="{BB962C8B-B14F-4D97-AF65-F5344CB8AC3E}">
        <p14:creationId xmlns:p14="http://schemas.microsoft.com/office/powerpoint/2010/main" val="235822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Marcador de imagen de diapositiva">
            <a:extLst>
              <a:ext uri="{FF2B5EF4-FFF2-40B4-BE49-F238E27FC236}">
                <a16:creationId xmlns:a16="http://schemas.microsoft.com/office/drawing/2014/main" id="{F7860480-31BF-924E-F89E-C03D539E5AB4}"/>
              </a:ext>
            </a:extLst>
          </p:cNvPr>
          <p:cNvSpPr>
            <a:spLocks noGrp="1" noRot="1" noChangeAspect="1" noChangeArrowheads="1" noTextEdit="1"/>
          </p:cNvSpPr>
          <p:nvPr>
            <p:ph type="sldImg"/>
          </p:nvPr>
        </p:nvSpPr>
        <p:spPr>
          <a:ln/>
        </p:spPr>
      </p:sp>
      <p:sp>
        <p:nvSpPr>
          <p:cNvPr id="16387" name="2 Marcador de notas">
            <a:extLst>
              <a:ext uri="{FF2B5EF4-FFF2-40B4-BE49-F238E27FC236}">
                <a16:creationId xmlns:a16="http://schemas.microsoft.com/office/drawing/2014/main" id="{A63F0112-DD02-C5A4-3C18-962E002414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dirty="0"/>
              <a:t>El óvulo es la célula o gameto sexual femenino, es de forma esférica, contiene gran cantidad de citoplasma y un núcleo con 23 cromosomas. Un ovulo humano mide en promedio 1.5 mm, el cual puede verse con facilidad. De hecho, es la célula más grande del cuerpo1. Los óvulos humanos maduros miden, aproximadamente, 0,14 milímetros2. En condiciones normales, un óvulo humano tiene un tamaño promedio de 0.12 mm de diámetro3. El óvulo típico mide 0,1 a 0,2 milímetros de </a:t>
            </a:r>
            <a:r>
              <a:rPr lang="es-ES" altLang="es-ES" dirty="0" err="1"/>
              <a:t>diámetr</a:t>
            </a:r>
            <a:endParaRPr lang="ca-ES" altLang="es-ES" dirty="0"/>
          </a:p>
        </p:txBody>
      </p:sp>
      <p:sp>
        <p:nvSpPr>
          <p:cNvPr id="16388" name="3 Marcador de número de diapositiva">
            <a:extLst>
              <a:ext uri="{FF2B5EF4-FFF2-40B4-BE49-F238E27FC236}">
                <a16:creationId xmlns:a16="http://schemas.microsoft.com/office/drawing/2014/main" id="{BC9D01AB-6067-E98F-9399-0A1AD8B82F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BB759F-A601-4547-B7FB-30327B8363CF}" type="slidenum">
              <a:rPr lang="es-ES" altLang="es-ES" smtClean="0"/>
              <a:pPr>
                <a:spcBef>
                  <a:spcPct val="0"/>
                </a:spcBef>
              </a:pPr>
              <a:t>29</a:t>
            </a:fld>
            <a:endParaRPr lang="es-ES" altLang="es-ES"/>
          </a:p>
        </p:txBody>
      </p:sp>
    </p:spTree>
    <p:extLst>
      <p:ext uri="{BB962C8B-B14F-4D97-AF65-F5344CB8AC3E}">
        <p14:creationId xmlns:p14="http://schemas.microsoft.com/office/powerpoint/2010/main" val="2198555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474747"/>
                </a:solidFill>
                <a:effectLst/>
                <a:latin typeface="Google Sans"/>
              </a:rPr>
              <a:t>No hay timina en el ARN porque </a:t>
            </a:r>
            <a:r>
              <a:rPr lang="es-ES" b="0" i="0" dirty="0">
                <a:solidFill>
                  <a:srgbClr val="040C28"/>
                </a:solidFill>
                <a:effectLst/>
                <a:latin typeface="Google Sans"/>
              </a:rPr>
              <a:t>su producción es más costosa energéticamente</a:t>
            </a:r>
            <a:r>
              <a:rPr lang="es-ES" b="0" i="0" dirty="0">
                <a:solidFill>
                  <a:srgbClr val="474747"/>
                </a:solidFill>
                <a:effectLst/>
                <a:latin typeface="Google Sans"/>
              </a:rPr>
              <a:t> . Esto se debe a que la timina es una versión metilada de la base que se encuentra en el ARN llamada uracilo, y la adición de este grupo metilo consume energía. </a:t>
            </a:r>
            <a:r>
              <a:rPr lang="es-ES" b="0" i="0" dirty="0">
                <a:solidFill>
                  <a:srgbClr val="1F1F1F"/>
                </a:solidFill>
                <a:effectLst/>
                <a:latin typeface="Google Sans"/>
              </a:rPr>
              <a:t>ARN el azúcar es una ribosa y las bases nitrogenadas son: </a:t>
            </a:r>
            <a:r>
              <a:rPr lang="es-ES" b="0" i="0" dirty="0">
                <a:solidFill>
                  <a:srgbClr val="040C28"/>
                </a:solidFill>
                <a:effectLst/>
                <a:latin typeface="Google Sans"/>
              </a:rPr>
              <a:t>adenina (A), citosina (C), guanina (G) y uracilo (U)</a:t>
            </a:r>
            <a:r>
              <a:rPr lang="es-ES" b="0" i="0" dirty="0">
                <a:solidFill>
                  <a:srgbClr val="1F1F1F"/>
                </a:solidFill>
                <a:effectLst/>
                <a:latin typeface="Google Sans"/>
              </a:rPr>
              <a:t>. Este último sustituye a la timina (T) del ADN. El ARN se produce en el núcleo, donde comparte habitación con el ADN. </a:t>
            </a:r>
          </a:p>
          <a:p>
            <a:endParaRPr lang="es-ES" b="0" i="0" dirty="0">
              <a:solidFill>
                <a:srgbClr val="1F1F1F"/>
              </a:solidFill>
              <a:effectLst/>
              <a:latin typeface="Google Sans"/>
            </a:endParaRPr>
          </a:p>
          <a:p>
            <a:r>
              <a:rPr lang="es-ES" b="0" i="0" dirty="0">
                <a:solidFill>
                  <a:srgbClr val="474747"/>
                </a:solidFill>
                <a:effectLst/>
                <a:latin typeface="Google Sans"/>
              </a:rPr>
              <a:t>El ARN utiliza uracilo en lugar de timina </a:t>
            </a:r>
            <a:r>
              <a:rPr lang="es-ES" b="0" i="0" dirty="0">
                <a:solidFill>
                  <a:srgbClr val="040C28"/>
                </a:solidFill>
                <a:effectLst/>
                <a:latin typeface="Google Sans"/>
              </a:rPr>
              <a:t>porque el ARN ya tiene una vida corta (en comparación con el ADN) y los errores no provocan daños duraderos</a:t>
            </a:r>
            <a:r>
              <a:rPr lang="es-ES" b="0" i="0" dirty="0">
                <a:solidFill>
                  <a:srgbClr val="474747"/>
                </a:solidFill>
                <a:effectLst/>
                <a:latin typeface="Google Sans"/>
              </a:rPr>
              <a:t>. Lo más importante es que el uracilo es menos estable que la timina, por lo que es más fácil de descomponer, ya que es esencialmente una versión </a:t>
            </a:r>
            <a:r>
              <a:rPr lang="es-ES" b="0" i="0" dirty="0" err="1">
                <a:solidFill>
                  <a:srgbClr val="474747"/>
                </a:solidFill>
                <a:effectLst/>
                <a:latin typeface="Google Sans"/>
              </a:rPr>
              <a:t>desmetilada</a:t>
            </a:r>
            <a:r>
              <a:rPr lang="es-ES" b="0" i="0" dirty="0">
                <a:solidFill>
                  <a:srgbClr val="474747"/>
                </a:solidFill>
                <a:effectLst/>
                <a:latin typeface="Google Sans"/>
              </a:rPr>
              <a:t> de la timina. Dado que el ARNm tiene una vida relativamente corta y cualquier falla potencial no produce daños duraderos, el ARN emplea uracilo porque la inestabilidad no es tan importante para el ARN . La timina también se oxida rápidamente. La timina en el núcleo está protegida del oxígeno.</a:t>
            </a:r>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30</a:t>
            </a:fld>
            <a:endParaRPr lang="es-ES" altLang="es-ES"/>
          </a:p>
        </p:txBody>
      </p:sp>
    </p:spTree>
    <p:extLst>
      <p:ext uri="{BB962C8B-B14F-4D97-AF65-F5344CB8AC3E}">
        <p14:creationId xmlns:p14="http://schemas.microsoft.com/office/powerpoint/2010/main" val="376073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Las </a:t>
            </a:r>
            <a:r>
              <a:rPr lang="es-ES" b="1" dirty="0"/>
              <a:t>proteínas</a:t>
            </a:r>
            <a:r>
              <a:rPr lang="es-ES" dirty="0"/>
              <a:t> son moléculas formadas por cadenas de aminoácidos y entre ellas hay muchas con actividad enzimática; otras </a:t>
            </a:r>
            <a:r>
              <a:rPr lang="es-ES" b="1" dirty="0"/>
              <a:t>proteínas</a:t>
            </a:r>
            <a:r>
              <a:rPr lang="es-ES" dirty="0"/>
              <a:t> tienen actividad transportadora, estructural, hormonal, inmunológica, etc. Las </a:t>
            </a:r>
            <a:r>
              <a:rPr lang="es-ES" b="1" dirty="0"/>
              <a:t>enzimas</a:t>
            </a:r>
            <a:r>
              <a:rPr lang="es-ES" dirty="0"/>
              <a:t> son moléculas con función catalítica y casi todas las conocidas son proteínas.</a:t>
            </a:r>
          </a:p>
          <a:p>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31</a:t>
            </a:fld>
            <a:endParaRPr lang="es-ES" altLang="es-ES"/>
          </a:p>
        </p:txBody>
      </p:sp>
    </p:spTree>
    <p:extLst>
      <p:ext uri="{BB962C8B-B14F-4D97-AF65-F5344CB8AC3E}">
        <p14:creationId xmlns:p14="http://schemas.microsoft.com/office/powerpoint/2010/main" val="2882552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474747"/>
                </a:solidFill>
                <a:effectLst/>
                <a:latin typeface="Google Sans"/>
              </a:rPr>
              <a:t>No hay timina en el ARN porque </a:t>
            </a:r>
            <a:r>
              <a:rPr lang="es-ES" b="0" i="0" dirty="0">
                <a:solidFill>
                  <a:srgbClr val="040C28"/>
                </a:solidFill>
                <a:effectLst/>
                <a:latin typeface="Google Sans"/>
              </a:rPr>
              <a:t>su producción es más costosa energéticamente</a:t>
            </a:r>
            <a:r>
              <a:rPr lang="es-ES" b="0" i="0" dirty="0">
                <a:solidFill>
                  <a:srgbClr val="474747"/>
                </a:solidFill>
                <a:effectLst/>
                <a:latin typeface="Google Sans"/>
              </a:rPr>
              <a:t> . Esto se debe a que la timina es una versión metilada de la base que se encuentra en el ARN llamada uracilo, y la adición de este grupo metilo consume energía. </a:t>
            </a:r>
            <a:r>
              <a:rPr lang="es-ES" b="0" i="0" dirty="0">
                <a:solidFill>
                  <a:srgbClr val="1F1F1F"/>
                </a:solidFill>
                <a:effectLst/>
                <a:latin typeface="Google Sans"/>
              </a:rPr>
              <a:t>ARN el azúcar es una ribosa y las bases nitrogenadas son: </a:t>
            </a:r>
            <a:r>
              <a:rPr lang="es-ES" b="0" i="0" dirty="0">
                <a:solidFill>
                  <a:srgbClr val="040C28"/>
                </a:solidFill>
                <a:effectLst/>
                <a:latin typeface="Google Sans"/>
              </a:rPr>
              <a:t>adenina (A), citosina (C), guanina (G) y uracilo (U)</a:t>
            </a:r>
            <a:r>
              <a:rPr lang="es-ES" b="0" i="0" dirty="0">
                <a:solidFill>
                  <a:srgbClr val="1F1F1F"/>
                </a:solidFill>
                <a:effectLst/>
                <a:latin typeface="Google Sans"/>
              </a:rPr>
              <a:t>. Este último sustituye a la timina (T) del ADN. El ARN se produce en el núcleo, donde comparte habitación con el ADN. </a:t>
            </a:r>
          </a:p>
          <a:p>
            <a:endParaRPr lang="es-ES" b="0" i="0" dirty="0">
              <a:solidFill>
                <a:srgbClr val="1F1F1F"/>
              </a:solidFill>
              <a:effectLst/>
              <a:latin typeface="Google Sans"/>
            </a:endParaRPr>
          </a:p>
          <a:p>
            <a:r>
              <a:rPr lang="es-ES" b="0" i="0" dirty="0">
                <a:solidFill>
                  <a:srgbClr val="474747"/>
                </a:solidFill>
                <a:effectLst/>
                <a:latin typeface="Google Sans"/>
              </a:rPr>
              <a:t>El ARN utiliza uracilo en lugar de timina </a:t>
            </a:r>
            <a:r>
              <a:rPr lang="es-ES" b="0" i="0" dirty="0">
                <a:solidFill>
                  <a:srgbClr val="040C28"/>
                </a:solidFill>
                <a:effectLst/>
                <a:latin typeface="Google Sans"/>
              </a:rPr>
              <a:t>porque el ARN ya tiene una vida corta (en comparación con el ADN) y los errores no provocan daños duraderos</a:t>
            </a:r>
            <a:r>
              <a:rPr lang="es-ES" b="0" i="0" dirty="0">
                <a:solidFill>
                  <a:srgbClr val="474747"/>
                </a:solidFill>
                <a:effectLst/>
                <a:latin typeface="Google Sans"/>
              </a:rPr>
              <a:t>. Lo más importante es que el uracilo es menos estable que la timina, por lo que es más fácil de descomponer, ya que es esencialmente una versión </a:t>
            </a:r>
            <a:r>
              <a:rPr lang="es-ES" b="0" i="0" dirty="0" err="1">
                <a:solidFill>
                  <a:srgbClr val="474747"/>
                </a:solidFill>
                <a:effectLst/>
                <a:latin typeface="Google Sans"/>
              </a:rPr>
              <a:t>desmetilada</a:t>
            </a:r>
            <a:r>
              <a:rPr lang="es-ES" b="0" i="0" dirty="0">
                <a:solidFill>
                  <a:srgbClr val="474747"/>
                </a:solidFill>
                <a:effectLst/>
                <a:latin typeface="Google Sans"/>
              </a:rPr>
              <a:t> de la timina. Dado que el ARNm tiene una vida relativamente corta y cualquier falla potencial no produce daños duraderos, el ARN emplea uracilo porque la inestabilidad no es tan importante para el ARN . La timina también se oxida rápidamente. La timina en el núcleo está protegida del oxígeno.</a:t>
            </a:r>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32</a:t>
            </a:fld>
            <a:endParaRPr lang="es-ES" altLang="es-ES"/>
          </a:p>
        </p:txBody>
      </p:sp>
    </p:spTree>
    <p:extLst>
      <p:ext uri="{BB962C8B-B14F-4D97-AF65-F5344CB8AC3E}">
        <p14:creationId xmlns:p14="http://schemas.microsoft.com/office/powerpoint/2010/main" val="152685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474747"/>
                </a:solidFill>
                <a:effectLst/>
                <a:latin typeface="Google Sans"/>
              </a:rPr>
              <a:t>No hay timina en el ARN porque </a:t>
            </a:r>
            <a:r>
              <a:rPr lang="es-ES" b="0" i="0" dirty="0">
                <a:solidFill>
                  <a:srgbClr val="040C28"/>
                </a:solidFill>
                <a:effectLst/>
                <a:latin typeface="Google Sans"/>
              </a:rPr>
              <a:t>su producción es más costosa energéticamente</a:t>
            </a:r>
            <a:r>
              <a:rPr lang="es-ES" b="0" i="0" dirty="0">
                <a:solidFill>
                  <a:srgbClr val="474747"/>
                </a:solidFill>
                <a:effectLst/>
                <a:latin typeface="Google Sans"/>
              </a:rPr>
              <a:t> . Esto se debe a que la timina es una versión metilada de la base que se encuentra en el ARN llamada uracilo, y la adición de este grupo metilo consume energía. </a:t>
            </a:r>
            <a:r>
              <a:rPr lang="es-ES" b="0" i="0" dirty="0">
                <a:solidFill>
                  <a:srgbClr val="1F1F1F"/>
                </a:solidFill>
                <a:effectLst/>
                <a:latin typeface="Google Sans"/>
              </a:rPr>
              <a:t>ARN el azúcar es una ribosa y las bases nitrogenadas son: </a:t>
            </a:r>
            <a:r>
              <a:rPr lang="es-ES" b="0" i="0" dirty="0">
                <a:solidFill>
                  <a:srgbClr val="040C28"/>
                </a:solidFill>
                <a:effectLst/>
                <a:latin typeface="Google Sans"/>
              </a:rPr>
              <a:t>adenina (A), citosina (C), guanina (G) y uracilo (U)</a:t>
            </a:r>
            <a:r>
              <a:rPr lang="es-ES" b="0" i="0" dirty="0">
                <a:solidFill>
                  <a:srgbClr val="1F1F1F"/>
                </a:solidFill>
                <a:effectLst/>
                <a:latin typeface="Google Sans"/>
              </a:rPr>
              <a:t>. Este último sustituye a la timina (T) del ADN. El ARN se produce en el núcleo, donde comparte habitación con el ADN. </a:t>
            </a:r>
          </a:p>
          <a:p>
            <a:endParaRPr lang="es-ES" b="0" i="0" dirty="0">
              <a:solidFill>
                <a:srgbClr val="1F1F1F"/>
              </a:solidFill>
              <a:effectLst/>
              <a:latin typeface="Google Sans"/>
            </a:endParaRPr>
          </a:p>
          <a:p>
            <a:r>
              <a:rPr lang="es-ES" b="0" i="0" dirty="0">
                <a:solidFill>
                  <a:srgbClr val="474747"/>
                </a:solidFill>
                <a:effectLst/>
                <a:latin typeface="Google Sans"/>
              </a:rPr>
              <a:t>El ARN utiliza uracilo en lugar de timina </a:t>
            </a:r>
            <a:r>
              <a:rPr lang="es-ES" b="0" i="0" dirty="0">
                <a:solidFill>
                  <a:srgbClr val="040C28"/>
                </a:solidFill>
                <a:effectLst/>
                <a:latin typeface="Google Sans"/>
              </a:rPr>
              <a:t>porque el ARN ya tiene una vida corta (en comparación con el ADN) y los errores no provocan daños duraderos</a:t>
            </a:r>
            <a:r>
              <a:rPr lang="es-ES" b="0" i="0" dirty="0">
                <a:solidFill>
                  <a:srgbClr val="474747"/>
                </a:solidFill>
                <a:effectLst/>
                <a:latin typeface="Google Sans"/>
              </a:rPr>
              <a:t>. Lo más importante es que el uracilo es menos estable que la timina, por lo que es más fácil de descomponer, ya que es esencialmente una versión </a:t>
            </a:r>
            <a:r>
              <a:rPr lang="es-ES" b="0" i="0" dirty="0" err="1">
                <a:solidFill>
                  <a:srgbClr val="474747"/>
                </a:solidFill>
                <a:effectLst/>
                <a:latin typeface="Google Sans"/>
              </a:rPr>
              <a:t>desmetilada</a:t>
            </a:r>
            <a:r>
              <a:rPr lang="es-ES" b="0" i="0" dirty="0">
                <a:solidFill>
                  <a:srgbClr val="474747"/>
                </a:solidFill>
                <a:effectLst/>
                <a:latin typeface="Google Sans"/>
              </a:rPr>
              <a:t> de la timina. Dado que el ARNm tiene una vida relativamente corta y cualquier falla potencial no produce daños duraderos, el ARN emplea uracilo porque la inestabilidad no es tan importante para el ARN . La timina también se oxida rápidamente. La timina en el núcleo está protegida del oxígeno.</a:t>
            </a:r>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33</a:t>
            </a:fld>
            <a:endParaRPr lang="es-ES" altLang="es-ES"/>
          </a:p>
        </p:txBody>
      </p:sp>
    </p:spTree>
    <p:extLst>
      <p:ext uri="{BB962C8B-B14F-4D97-AF65-F5344CB8AC3E}">
        <p14:creationId xmlns:p14="http://schemas.microsoft.com/office/powerpoint/2010/main" val="923350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474747"/>
                </a:solidFill>
                <a:effectLst/>
                <a:latin typeface="Google Sans"/>
              </a:rPr>
              <a:t>No hay timina en el ARN porque </a:t>
            </a:r>
            <a:r>
              <a:rPr lang="es-ES" b="0" i="0" dirty="0">
                <a:solidFill>
                  <a:srgbClr val="040C28"/>
                </a:solidFill>
                <a:effectLst/>
                <a:latin typeface="Google Sans"/>
              </a:rPr>
              <a:t>su producción es más costosa energéticamente</a:t>
            </a:r>
            <a:r>
              <a:rPr lang="es-ES" b="0" i="0" dirty="0">
                <a:solidFill>
                  <a:srgbClr val="474747"/>
                </a:solidFill>
                <a:effectLst/>
                <a:latin typeface="Google Sans"/>
              </a:rPr>
              <a:t> . Esto se debe a que la timina es una versión metilada de la base que se encuentra en el ARN llamada uracilo, y la adición de este grupo metilo consume energía. </a:t>
            </a:r>
            <a:r>
              <a:rPr lang="es-ES" b="0" i="0" dirty="0">
                <a:solidFill>
                  <a:srgbClr val="1F1F1F"/>
                </a:solidFill>
                <a:effectLst/>
                <a:latin typeface="Google Sans"/>
              </a:rPr>
              <a:t>ARN el azúcar es una ribosa y las bases nitrogenadas son: </a:t>
            </a:r>
            <a:r>
              <a:rPr lang="es-ES" b="0" i="0" dirty="0">
                <a:solidFill>
                  <a:srgbClr val="040C28"/>
                </a:solidFill>
                <a:effectLst/>
                <a:latin typeface="Google Sans"/>
              </a:rPr>
              <a:t>adenina (A), citosina (C), guanina (G) y uracilo (U)</a:t>
            </a:r>
            <a:r>
              <a:rPr lang="es-ES" b="0" i="0" dirty="0">
                <a:solidFill>
                  <a:srgbClr val="1F1F1F"/>
                </a:solidFill>
                <a:effectLst/>
                <a:latin typeface="Google Sans"/>
              </a:rPr>
              <a:t>. Este último sustituye a la timina (T) del ADN. El ARN se produce en el núcleo, donde comparte habitación con el ADN. </a:t>
            </a:r>
          </a:p>
          <a:p>
            <a:endParaRPr lang="es-ES" b="0" i="0" dirty="0">
              <a:solidFill>
                <a:srgbClr val="1F1F1F"/>
              </a:solidFill>
              <a:effectLst/>
              <a:latin typeface="Google Sans"/>
            </a:endParaRPr>
          </a:p>
          <a:p>
            <a:r>
              <a:rPr lang="es-ES" b="0" i="0" dirty="0">
                <a:solidFill>
                  <a:srgbClr val="474747"/>
                </a:solidFill>
                <a:effectLst/>
                <a:latin typeface="Google Sans"/>
              </a:rPr>
              <a:t>El ARN utiliza uracilo en lugar de timina </a:t>
            </a:r>
            <a:r>
              <a:rPr lang="es-ES" b="0" i="0" dirty="0">
                <a:solidFill>
                  <a:srgbClr val="040C28"/>
                </a:solidFill>
                <a:effectLst/>
                <a:latin typeface="Google Sans"/>
              </a:rPr>
              <a:t>porque el ARN ya tiene una vida corta (en comparación con el ADN) y los errores no provocan daños duraderos</a:t>
            </a:r>
            <a:r>
              <a:rPr lang="es-ES" b="0" i="0" dirty="0">
                <a:solidFill>
                  <a:srgbClr val="474747"/>
                </a:solidFill>
                <a:effectLst/>
                <a:latin typeface="Google Sans"/>
              </a:rPr>
              <a:t>. Lo más importante es que el uracilo es menos estable que la timina, por lo que es más fácil de descomponer, ya que es esencialmente una versión </a:t>
            </a:r>
            <a:r>
              <a:rPr lang="es-ES" b="0" i="0" dirty="0" err="1">
                <a:solidFill>
                  <a:srgbClr val="474747"/>
                </a:solidFill>
                <a:effectLst/>
                <a:latin typeface="Google Sans"/>
              </a:rPr>
              <a:t>desmetilada</a:t>
            </a:r>
            <a:r>
              <a:rPr lang="es-ES" b="0" i="0" dirty="0">
                <a:solidFill>
                  <a:srgbClr val="474747"/>
                </a:solidFill>
                <a:effectLst/>
                <a:latin typeface="Google Sans"/>
              </a:rPr>
              <a:t> de la timina. Dado que el ARNm tiene una vida relativamente corta y cualquier falla potencial no produce daños duraderos, el ARN emplea uracilo porque la inestabilidad no es tan importante para el ARN . La timina también se oxida rápidamente. La timina en el núcleo está protegida del oxígeno.</a:t>
            </a:r>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34</a:t>
            </a:fld>
            <a:endParaRPr lang="es-ES" altLang="es-ES"/>
          </a:p>
        </p:txBody>
      </p:sp>
    </p:spTree>
    <p:extLst>
      <p:ext uri="{BB962C8B-B14F-4D97-AF65-F5344CB8AC3E}">
        <p14:creationId xmlns:p14="http://schemas.microsoft.com/office/powerpoint/2010/main" val="360866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ca-ES" altLang="ca-ES" b="1" dirty="0">
                <a:latin typeface="Arial" panose="020B0604020202020204" pitchFamily="34" charset="0"/>
                <a:cs typeface="Arial" panose="020B0604020202020204" pitchFamily="34" charset="0"/>
              </a:rPr>
              <a:t>ADN RIBOSÒMIC </a:t>
            </a:r>
            <a:r>
              <a:rPr lang="ca-ES" altLang="ca-ES" dirty="0">
                <a:latin typeface="Arial" panose="020B0604020202020204" pitchFamily="34" charset="0"/>
                <a:cs typeface="Arial" panose="020B0604020202020204" pitchFamily="34" charset="0"/>
              </a:rPr>
              <a:t>Les cèl·lules contenen múltiples còpies dels gens per als ARNr (</a:t>
            </a:r>
            <a:r>
              <a:rPr lang="ca-ES" altLang="en-US" dirty="0">
                <a:latin typeface="Arial" panose="020B0604020202020204" pitchFamily="34" charset="0"/>
                <a:cs typeface="Arial" panose="020B0604020202020204" pitchFamily="34" charset="0"/>
              </a:rPr>
              <a:t>28S, 18S, 5.8S, 5S)</a:t>
            </a:r>
            <a:r>
              <a:rPr lang="ca-ES" altLang="ca-ES" dirty="0">
                <a:latin typeface="Arial" panose="020B0604020202020204" pitchFamily="34" charset="0"/>
                <a:cs typeface="Arial" panose="020B0604020202020204" pitchFamily="34" charset="0"/>
              </a:rPr>
              <a:t> per a poder cobrir la demanda de transcripció de l’elevat nombre de molècules d‘ARNr que són necessàries per a sintetitzar els ribosomes. Per exemple, les cèl·lules de mamífer en continu creixement contenen entre 5 i 10 milions de ribosomes, que s’han de sintetitzar cada vegada que la cèl·lula és divideix.</a:t>
            </a:r>
          </a:p>
          <a:p>
            <a:pPr algn="just"/>
            <a:r>
              <a:rPr lang="ca-ES" altLang="es-ES" dirty="0">
                <a:latin typeface="Arial" panose="020B0604020202020204" pitchFamily="34" charset="0"/>
                <a:cs typeface="Arial" panose="020B0604020202020204" pitchFamily="34" charset="0"/>
              </a:rPr>
              <a:t>Al genoma humà hi ha aprox. </a:t>
            </a:r>
            <a:r>
              <a:rPr lang="ca-ES" altLang="es-ES" b="1" dirty="0">
                <a:latin typeface="Arial" panose="020B0604020202020204" pitchFamily="34" charset="0"/>
                <a:cs typeface="Arial" panose="020B0604020202020204" pitchFamily="34" charset="0"/>
              </a:rPr>
              <a:t>200 còpies de cadascun dels gens pels ARNr </a:t>
            </a:r>
            <a:r>
              <a:rPr lang="ca-ES" altLang="en-US" b="1" dirty="0">
                <a:latin typeface="Arial" panose="020B0604020202020204" pitchFamily="34" charset="0"/>
                <a:cs typeface="Arial" panose="020B0604020202020204" pitchFamily="34" charset="0"/>
              </a:rPr>
              <a:t>28S, 18S, 5.8S</a:t>
            </a:r>
            <a:r>
              <a:rPr lang="ca-ES" altLang="en-US" dirty="0">
                <a:latin typeface="Arial" panose="020B0604020202020204" pitchFamily="34" charset="0"/>
                <a:cs typeface="Arial" panose="020B0604020202020204" pitchFamily="34" charset="0"/>
              </a:rPr>
              <a:t>, anomenats també gens dels ARNr nucleolars. Aquests tres gens sempre es troben </a:t>
            </a:r>
            <a:r>
              <a:rPr lang="ca-ES" altLang="es-ES" dirty="0">
                <a:latin typeface="Arial" panose="020B0604020202020204" pitchFamily="34" charset="0"/>
                <a:cs typeface="Arial" panose="020B0604020202020204" pitchFamily="34" charset="0"/>
              </a:rPr>
              <a:t>junts, codificats seqüencialment, formant un tàndem. Còpies d’aquests tàndems estan </a:t>
            </a:r>
            <a:r>
              <a:rPr lang="ca-ES" altLang="es-ES" b="1" dirty="0">
                <a:latin typeface="Arial" panose="020B0604020202020204" pitchFamily="34" charset="0"/>
                <a:cs typeface="Arial" panose="020B0604020202020204" pitchFamily="34" charset="0"/>
              </a:rPr>
              <a:t>distribuïdes entre els cromosomes 13, 14, 15, 21 i 22</a:t>
            </a:r>
            <a:r>
              <a:rPr lang="ca-ES" altLang="es-ES" dirty="0">
                <a:latin typeface="Arial" panose="020B0604020202020204" pitchFamily="34" charset="0"/>
                <a:cs typeface="Arial" panose="020B0604020202020204" pitchFamily="34" charset="0"/>
              </a:rPr>
              <a:t>, constituint els </a:t>
            </a:r>
            <a:r>
              <a:rPr lang="ca-ES" altLang="es-ES" dirty="0" err="1">
                <a:latin typeface="Arial" panose="020B0604020202020204" pitchFamily="34" charset="0"/>
                <a:cs typeface="Arial" panose="020B0604020202020204" pitchFamily="34" charset="0"/>
              </a:rPr>
              <a:t>RONs</a:t>
            </a:r>
            <a:r>
              <a:rPr lang="ca-ES" altLang="es-ES" dirty="0">
                <a:latin typeface="Arial" panose="020B0604020202020204" pitchFamily="34" charset="0"/>
                <a:cs typeface="Arial" panose="020B0604020202020204" pitchFamily="34" charset="0"/>
              </a:rPr>
              <a:t> que </a:t>
            </a:r>
            <a:r>
              <a:rPr lang="ca-ES" altLang="ca-ES" dirty="0">
                <a:latin typeface="Arial" panose="020B0604020202020204" pitchFamily="34" charset="0"/>
                <a:cs typeface="Arial" panose="020B0604020202020204" pitchFamily="34" charset="0"/>
              </a:rPr>
              <a:t>és localitzen a les constriccions secundàries dels cromosomes que presenten aquesta informació. </a:t>
            </a:r>
            <a:r>
              <a:rPr lang="ca-ES" altLang="es-ES" dirty="0">
                <a:latin typeface="Arial" panose="020B0604020202020204" pitchFamily="34" charset="0"/>
                <a:cs typeface="Arial" panose="020B0604020202020204" pitchFamily="34" charset="0"/>
              </a:rPr>
              <a:t>D’altre banda, hi ha unes </a:t>
            </a:r>
            <a:r>
              <a:rPr lang="ca-ES" altLang="es-ES" b="1" dirty="0">
                <a:latin typeface="Arial" panose="020B0604020202020204" pitchFamily="34" charset="0"/>
                <a:cs typeface="Arial" panose="020B0604020202020204" pitchFamily="34" charset="0"/>
              </a:rPr>
              <a:t>2000 còpies del gen de l’ARNr 5S, </a:t>
            </a:r>
            <a:r>
              <a:rPr lang="ca-ES" altLang="es-ES" dirty="0">
                <a:latin typeface="Arial" panose="020B0604020202020204" pitchFamily="34" charset="0"/>
                <a:cs typeface="Arial" panose="020B0604020202020204" pitchFamily="34" charset="0"/>
              </a:rPr>
              <a:t>les quals </a:t>
            </a:r>
            <a:r>
              <a:rPr lang="ca-ES" altLang="es-ES" b="1" dirty="0">
                <a:latin typeface="Arial" panose="020B0604020202020204" pitchFamily="34" charset="0"/>
                <a:cs typeface="Arial" panose="020B0604020202020204" pitchFamily="34" charset="0"/>
              </a:rPr>
              <a:t>es localitzen exclusivament al cromosoma 1 </a:t>
            </a:r>
            <a:r>
              <a:rPr lang="ca-ES" altLang="es-ES" dirty="0">
                <a:latin typeface="Arial" panose="020B0604020202020204" pitchFamily="34" charset="0"/>
                <a:cs typeface="Arial" panose="020B0604020202020204" pitchFamily="34" charset="0"/>
              </a:rPr>
              <a:t>del nostre cariotip. </a:t>
            </a:r>
          </a:p>
          <a:p>
            <a:pPr algn="just"/>
            <a:r>
              <a:rPr lang="ca-ES" altLang="es-ES" dirty="0">
                <a:latin typeface="Arial" panose="020B0604020202020204" pitchFamily="34" charset="0"/>
                <a:cs typeface="Arial" panose="020B0604020202020204" pitchFamily="34" charset="0"/>
              </a:rPr>
              <a:t>Cal indicar que el nombre de còpies de tots aquests gens és variable entre organismes eucariotes. Per exemple, en llevats el nombre de copies del gens pels </a:t>
            </a:r>
            <a:r>
              <a:rPr lang="ca-ES" altLang="es-ES" dirty="0" err="1">
                <a:latin typeface="Arial" panose="020B0604020202020204" pitchFamily="34" charset="0"/>
                <a:cs typeface="Arial" panose="020B0604020202020204" pitchFamily="34" charset="0"/>
              </a:rPr>
              <a:t>ARNnucleolars</a:t>
            </a:r>
            <a:r>
              <a:rPr lang="ca-ES" altLang="es-ES" dirty="0">
                <a:latin typeface="Arial" panose="020B0604020202020204" pitchFamily="34" charset="0"/>
                <a:cs typeface="Arial" panose="020B0604020202020204" pitchFamily="34" charset="0"/>
              </a:rPr>
              <a:t> oscil·la entre 100-300 còpies, mentre que a amfibis o plantes poden arribar a ser de fins a milers de còpies per genoma haploide.</a:t>
            </a:r>
          </a:p>
          <a:p>
            <a:pPr algn="just"/>
            <a:endParaRPr lang="ca-ES" altLang="es-ES" dirty="0">
              <a:latin typeface="Arial" panose="020B0604020202020204" pitchFamily="34" charset="0"/>
              <a:cs typeface="Arial" panose="020B0604020202020204" pitchFamily="34" charset="0"/>
            </a:endParaRPr>
          </a:p>
          <a:p>
            <a:pPr algn="just"/>
            <a:r>
              <a:rPr lang="es-ES" altLang="ca-ES" dirty="0"/>
              <a:t>el ribosoma es una ribozima (un ARN catalítico); </a:t>
            </a:r>
            <a:endParaRPr lang="es-ES" altLang="es-ES" dirty="0">
              <a:latin typeface="Arial" panose="020B0604020202020204" pitchFamily="34" charset="0"/>
              <a:cs typeface="Arial" panose="020B0604020202020204" pitchFamily="34" charset="0"/>
            </a:endParaRPr>
          </a:p>
          <a:p>
            <a:pPr algn="just"/>
            <a:r>
              <a:rPr lang="es-ES" altLang="ca-ES" dirty="0"/>
              <a:t>En esas diferencias se basa la acción de varios antibióticos, la estreptomicina entre los más antiguos y el </a:t>
            </a:r>
            <a:r>
              <a:rPr lang="es-ES" altLang="ca-ES" dirty="0" err="1"/>
              <a:t>linezolid</a:t>
            </a:r>
            <a:r>
              <a:rPr lang="es-ES" altLang="ca-ES" dirty="0"/>
              <a:t> entre los más nuevos, que bloquean la síntesis de proteínas en las bacterias y las matan, mientras que no perjudican a nuestro cuerpo. El 50% de los antibióticos actúa sobre los ribosomas. Conocer su estructura a nivel atómico enseguida permitió determinar muchos detalles sobre cómo funcionan varios antibióticos y también sentar las bases para en el futuro encontrar otros nuevos, algo cada vez más necesario para tratar a las bacterias que, frente al gran uso y muchas veces el abuso o mal uso de estas medicinas, se han hecho resistentes a los tratamientos más comunes.</a:t>
            </a:r>
            <a:endParaRPr lang="ca-ES" altLang="es-ES" dirty="0">
              <a:latin typeface="Arial" panose="020B0604020202020204" pitchFamily="34" charset="0"/>
              <a:cs typeface="Arial" panose="020B0604020202020204" pitchFamily="34" charset="0"/>
            </a:endParaRPr>
          </a:p>
          <a:p>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35</a:t>
            </a:fld>
            <a:endParaRPr lang="es-ES" altLang="es-ES"/>
          </a:p>
        </p:txBody>
      </p:sp>
    </p:spTree>
    <p:extLst>
      <p:ext uri="{BB962C8B-B14F-4D97-AF65-F5344CB8AC3E}">
        <p14:creationId xmlns:p14="http://schemas.microsoft.com/office/powerpoint/2010/main" val="292733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Marcador de imagen de diapositiva">
            <a:extLst>
              <a:ext uri="{FF2B5EF4-FFF2-40B4-BE49-F238E27FC236}">
                <a16:creationId xmlns:a16="http://schemas.microsoft.com/office/drawing/2014/main" id="{9DED78AD-A5D4-3724-3192-C1DD0AAC7EC4}"/>
              </a:ext>
            </a:extLst>
          </p:cNvPr>
          <p:cNvSpPr>
            <a:spLocks noGrp="1" noRot="1" noChangeAspect="1" noChangeArrowheads="1" noTextEdit="1"/>
          </p:cNvSpPr>
          <p:nvPr>
            <p:ph type="sldImg"/>
          </p:nvPr>
        </p:nvSpPr>
        <p:spPr>
          <a:ln/>
        </p:spPr>
      </p:sp>
      <p:sp>
        <p:nvSpPr>
          <p:cNvPr id="23555" name="2 Marcador de notas">
            <a:extLst>
              <a:ext uri="{FF2B5EF4-FFF2-40B4-BE49-F238E27FC236}">
                <a16:creationId xmlns:a16="http://schemas.microsoft.com/office/drawing/2014/main" id="{842A1930-2640-0567-AD88-C101F3E710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_tradnl" dirty="0"/>
          </a:p>
        </p:txBody>
      </p:sp>
      <p:sp>
        <p:nvSpPr>
          <p:cNvPr id="23556" name="3 Marcador de número de diapositiva">
            <a:extLst>
              <a:ext uri="{FF2B5EF4-FFF2-40B4-BE49-F238E27FC236}">
                <a16:creationId xmlns:a16="http://schemas.microsoft.com/office/drawing/2014/main" id="{3E4EE90A-9145-7450-DE98-F004AA5250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22033-DE08-4F1E-9852-D14FC6E2AA7E}" type="slidenum">
              <a:rPr lang="es-ES" altLang="es-ES_tradnl" smtClean="0"/>
              <a:pPr>
                <a:spcBef>
                  <a:spcPct val="0"/>
                </a:spcBef>
              </a:pPr>
              <a:t>5</a:t>
            </a:fld>
            <a:endParaRPr lang="es-ES" altLang="es-ES_tradnl"/>
          </a:p>
        </p:txBody>
      </p:sp>
    </p:spTree>
    <p:extLst>
      <p:ext uri="{BB962C8B-B14F-4D97-AF65-F5344CB8AC3E}">
        <p14:creationId xmlns:p14="http://schemas.microsoft.com/office/powerpoint/2010/main" val="4014204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269D9774-6ACA-4383-9618-BF377552CB77}"/>
              </a:ext>
            </a:extLst>
          </p:cNvPr>
          <p:cNvSpPr>
            <a:spLocks noGrp="1" noRot="1" noChangeAspect="1" noChangeArrowheads="1" noTextEdit="1"/>
          </p:cNvSpPr>
          <p:nvPr>
            <p:ph type="sldImg"/>
          </p:nvPr>
        </p:nvSpPr>
        <p:spPr>
          <a:xfrm>
            <a:off x="992188" y="768350"/>
            <a:ext cx="5114925" cy="3836988"/>
          </a:xfrm>
          <a:ln/>
        </p:spPr>
      </p:sp>
      <p:sp>
        <p:nvSpPr>
          <p:cNvPr id="150531" name="Rectangle 3">
            <a:extLst>
              <a:ext uri="{FF2B5EF4-FFF2-40B4-BE49-F238E27FC236}">
                <a16:creationId xmlns:a16="http://schemas.microsoft.com/office/drawing/2014/main" id="{A53B8559-4239-40DB-AC92-59F3908940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ES">
              <a:latin typeface="Arial" panose="020B0604020202020204" pitchFamily="34" charset="0"/>
            </a:endParaRPr>
          </a:p>
        </p:txBody>
      </p:sp>
    </p:spTree>
    <p:extLst>
      <p:ext uri="{BB962C8B-B14F-4D97-AF65-F5344CB8AC3E}">
        <p14:creationId xmlns:p14="http://schemas.microsoft.com/office/powerpoint/2010/main" val="2519027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Marcador de imagen de diapositiva"/>
          <p:cNvSpPr>
            <a:spLocks noGrp="1" noRot="1" noChangeAspect="1" noChangeArrowheads="1" noTextEdit="1"/>
          </p:cNvSpPr>
          <p:nvPr>
            <p:ph type="sldImg"/>
          </p:nvPr>
        </p:nvSpPr>
        <p:spPr>
          <a:ln/>
        </p:spPr>
      </p:sp>
      <p:sp>
        <p:nvSpPr>
          <p:cNvPr id="1945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ca-ES" altLang="en-US" b="1" dirty="0">
                <a:latin typeface="Arial" panose="020B0604020202020204" pitchFamily="34" charset="0"/>
                <a:cs typeface="Arial" panose="020B0604020202020204" pitchFamily="34" charset="0"/>
              </a:rPr>
              <a:t>Material genètic</a:t>
            </a:r>
          </a:p>
          <a:p>
            <a:pPr algn="just"/>
            <a:r>
              <a:rPr lang="ca-ES" altLang="en-US" dirty="0">
                <a:latin typeface="Arial" panose="020B0604020202020204" pitchFamily="34" charset="0"/>
                <a:cs typeface="Arial" panose="020B0604020202020204" pitchFamily="34" charset="0"/>
              </a:rPr>
              <a:t>Cromatina = material genètic en el núcli interfàsic; cromosomes = material genètic durant la divisió. Per tant, podem dir que la cromatina i els cromosomes són dos estats morfològics diferents del material genètic i que es diferencien pel seu grau de compactació amb proteïnes i d'expressió gènica.</a:t>
            </a:r>
          </a:p>
          <a:p>
            <a:pPr algn="just"/>
            <a:r>
              <a:rPr lang="ca-ES" altLang="ca-ES" dirty="0">
                <a:latin typeface="Arial" panose="020B0604020202020204" pitchFamily="34" charset="0"/>
                <a:cs typeface="Arial" panose="020B0604020202020204" pitchFamily="34" charset="0"/>
              </a:rPr>
              <a:t>El genoma humà presenta una densitat de gens molt inferior a la que inicialment s'havia predit. </a:t>
            </a:r>
            <a:r>
              <a:rPr lang="ca-ES" altLang="ca-ES" b="1" dirty="0">
                <a:latin typeface="Arial" panose="020B0604020202020204" pitchFamily="34" charset="0"/>
                <a:cs typeface="Arial" panose="020B0604020202020204" pitchFamily="34" charset="0"/>
              </a:rPr>
              <a:t>Solament al voltant de l‘2% de la seva longitud està constituïda per exons </a:t>
            </a:r>
            <a:r>
              <a:rPr lang="ca-ES" altLang="ca-ES" b="1" dirty="0" err="1">
                <a:latin typeface="Arial" panose="020B0604020202020204" pitchFamily="34" charset="0"/>
                <a:cs typeface="Arial" panose="020B0604020202020204" pitchFamily="34" charset="0"/>
              </a:rPr>
              <a:t>codificants</a:t>
            </a:r>
            <a:r>
              <a:rPr lang="ca-ES" altLang="ca-ES" b="1" dirty="0">
                <a:latin typeface="Arial" panose="020B0604020202020204" pitchFamily="34" charset="0"/>
                <a:cs typeface="Arial" panose="020B0604020202020204" pitchFamily="34" charset="0"/>
              </a:rPr>
              <a:t> (gens </a:t>
            </a:r>
            <a:r>
              <a:rPr lang="ca-ES" altLang="ca-ES" b="1" dirty="0" err="1">
                <a:latin typeface="Arial" panose="020B0604020202020204" pitchFamily="34" charset="0"/>
                <a:cs typeface="Arial" panose="020B0604020202020204" pitchFamily="34" charset="0"/>
              </a:rPr>
              <a:t>codificants</a:t>
            </a:r>
            <a:r>
              <a:rPr lang="ca-ES" altLang="ca-ES" b="1" dirty="0">
                <a:latin typeface="Arial" panose="020B0604020202020204" pitchFamily="34" charset="0"/>
                <a:cs typeface="Arial" panose="020B0604020202020204" pitchFamily="34" charset="0"/>
              </a:rPr>
              <a:t>) de proteïnes</a:t>
            </a:r>
            <a:r>
              <a:rPr lang="ca-ES" altLang="ca-ES" dirty="0">
                <a:latin typeface="Arial" panose="020B0604020202020204" pitchFamily="34" charset="0"/>
                <a:cs typeface="Arial" panose="020B0604020202020204" pitchFamily="34" charset="0"/>
              </a:rPr>
              <a:t>. </a:t>
            </a:r>
            <a:r>
              <a:rPr lang="ca-ES" altLang="ca-ES" b="1" dirty="0">
                <a:latin typeface="Arial" panose="020B0604020202020204" pitchFamily="34" charset="0"/>
                <a:cs typeface="Arial" panose="020B0604020202020204" pitchFamily="34" charset="0"/>
              </a:rPr>
              <a:t>Un 70% està compost per ADN </a:t>
            </a:r>
            <a:r>
              <a:rPr lang="ca-ES" altLang="ca-ES" b="1" dirty="0" err="1">
                <a:latin typeface="Arial" panose="020B0604020202020204" pitchFamily="34" charset="0"/>
                <a:cs typeface="Arial" panose="020B0604020202020204" pitchFamily="34" charset="0"/>
              </a:rPr>
              <a:t>extragènic</a:t>
            </a:r>
            <a:r>
              <a:rPr lang="ca-ES" altLang="ca-ES" b="1" dirty="0">
                <a:latin typeface="Arial" panose="020B0604020202020204" pitchFamily="34" charset="0"/>
                <a:cs typeface="Arial" panose="020B0604020202020204" pitchFamily="34" charset="0"/>
              </a:rPr>
              <a:t> i un 30% per seqüències relacionades amb gens. </a:t>
            </a:r>
            <a:r>
              <a:rPr lang="ca-ES" altLang="ca-ES" dirty="0">
                <a:latin typeface="Arial" panose="020B0604020202020204" pitchFamily="34" charset="0"/>
                <a:cs typeface="Arial" panose="020B0604020202020204" pitchFamily="34" charset="0"/>
              </a:rPr>
              <a:t>En concret, el genoma haploide (és a dir, amb una sola representació de cada parell de cromosomes) humà, amb una longitud total aproximada de 3200 milions de parells de bases (pb) (</a:t>
            </a:r>
            <a:r>
              <a:rPr lang="es-ES" altLang="ca-ES" u="sng" dirty="0">
                <a:hlinkClick r:id="rId3"/>
              </a:rPr>
              <a:t>3.272.116.950</a:t>
            </a:r>
            <a:r>
              <a:rPr lang="ca-ES" altLang="ca-ES" dirty="0">
                <a:latin typeface="Arial" panose="020B0604020202020204" pitchFamily="34" charset="0"/>
                <a:cs typeface="Arial" panose="020B0604020202020204" pitchFamily="34" charset="0"/>
              </a:rPr>
              <a:t>) d'ADN (3200 Mb), solament conté uns 20.000-25.000 gens (les estimacions més recents apunten a uns 20.500). A modus de comparació, per exemple, la quantitat d'ADN en les plantes amb flors varia entre 5 x 10</a:t>
            </a:r>
            <a:r>
              <a:rPr lang="ca-ES" altLang="ca-ES" baseline="30000" dirty="0">
                <a:latin typeface="Arial" panose="020B0604020202020204" pitchFamily="34" charset="0"/>
                <a:cs typeface="Arial" panose="020B0604020202020204" pitchFamily="34" charset="0"/>
              </a:rPr>
              <a:t>8</a:t>
            </a:r>
            <a:r>
              <a:rPr lang="ca-ES" altLang="ca-ES" dirty="0">
                <a:latin typeface="Arial" panose="020B0604020202020204" pitchFamily="34" charset="0"/>
                <a:cs typeface="Arial" panose="020B0604020202020204" pitchFamily="34" charset="0"/>
              </a:rPr>
              <a:t> i 10</a:t>
            </a:r>
            <a:r>
              <a:rPr lang="ca-ES" altLang="ca-ES" baseline="30000" dirty="0">
                <a:latin typeface="Arial" panose="020B0604020202020204" pitchFamily="34" charset="0"/>
                <a:cs typeface="Arial" panose="020B0604020202020204" pitchFamily="34" charset="0"/>
              </a:rPr>
              <a:t>11</a:t>
            </a:r>
            <a:r>
              <a:rPr lang="ca-ES" altLang="ca-ES" dirty="0">
                <a:latin typeface="Arial" panose="020B0604020202020204" pitchFamily="34" charset="0"/>
                <a:cs typeface="Arial" panose="020B0604020202020204" pitchFamily="34" charset="0"/>
              </a:rPr>
              <a:t> pb, o per exemple, en amfibis varia entre 9 x 10</a:t>
            </a:r>
            <a:r>
              <a:rPr lang="ca-ES" altLang="ca-ES" baseline="30000" dirty="0">
                <a:latin typeface="Arial" panose="020B0604020202020204" pitchFamily="34" charset="0"/>
                <a:cs typeface="Arial" panose="020B0604020202020204" pitchFamily="34" charset="0"/>
              </a:rPr>
              <a:t>8</a:t>
            </a:r>
            <a:r>
              <a:rPr lang="ca-ES" altLang="ca-ES" dirty="0">
                <a:latin typeface="Arial" panose="020B0604020202020204" pitchFamily="34" charset="0"/>
                <a:cs typeface="Arial" panose="020B0604020202020204" pitchFamily="34" charset="0"/>
              </a:rPr>
              <a:t> i 9 x 10</a:t>
            </a:r>
            <a:r>
              <a:rPr lang="ca-ES" altLang="ca-ES" baseline="30000" dirty="0">
                <a:latin typeface="Arial" panose="020B0604020202020204" pitchFamily="34" charset="0"/>
                <a:cs typeface="Arial" panose="020B0604020202020204" pitchFamily="34" charset="0"/>
              </a:rPr>
              <a:t>10</a:t>
            </a:r>
            <a:r>
              <a:rPr lang="ca-ES" altLang="ca-ES" dirty="0">
                <a:latin typeface="Arial" panose="020B0604020202020204" pitchFamily="34" charset="0"/>
                <a:cs typeface="Arial" panose="020B0604020202020204" pitchFamily="34" charset="0"/>
              </a:rPr>
              <a:t> pb. Per tant, el nostre genoma no és dels més extensos, ni complexes dins del mon eucariòtic.</a:t>
            </a:r>
          </a:p>
          <a:p>
            <a:pPr algn="just"/>
            <a:r>
              <a:rPr lang="ca-ES" altLang="es-ES" dirty="0">
                <a:latin typeface="Arial" panose="020B0604020202020204" pitchFamily="34" charset="0"/>
                <a:cs typeface="Arial" panose="020B0604020202020204" pitchFamily="34" charset="0"/>
              </a:rPr>
              <a:t>Centrem-nos, però, amb repassar característiques de la cromatina (</a:t>
            </a:r>
            <a:r>
              <a:rPr lang="ca-ES" altLang="es-ES" b="1" dirty="0">
                <a:solidFill>
                  <a:srgbClr val="FF0000"/>
                </a:solidFill>
                <a:latin typeface="Arial" panose="020B0604020202020204" pitchFamily="34" charset="0"/>
                <a:cs typeface="Arial" panose="020B0604020202020204" pitchFamily="34" charset="0"/>
              </a:rPr>
              <a:t>Diapo-9</a:t>
            </a:r>
            <a:r>
              <a:rPr lang="ca-ES" altLang="es-ES" dirty="0">
                <a:latin typeface="Arial" panose="020B0604020202020204" pitchFamily="34" charset="0"/>
                <a:cs typeface="Arial" panose="020B0604020202020204" pitchFamily="34" charset="0"/>
              </a:rPr>
              <a:t>).</a:t>
            </a:r>
          </a:p>
          <a:p>
            <a:pPr algn="just"/>
            <a:endParaRPr lang="ca-ES" altLang="es-ES" dirty="0">
              <a:latin typeface="Arial" panose="020B0604020202020204" pitchFamily="34" charset="0"/>
              <a:cs typeface="Arial" panose="020B0604020202020204" pitchFamily="34" charset="0"/>
            </a:endParaRPr>
          </a:p>
          <a:p>
            <a:pPr algn="just"/>
            <a:r>
              <a:rPr lang="ca-ES" altLang="es-ES" b="1" dirty="0">
                <a:latin typeface="Arial" panose="020B0604020202020204" pitchFamily="34" charset="0"/>
                <a:cs typeface="Arial" panose="020B0604020202020204" pitchFamily="34" charset="0"/>
              </a:rPr>
              <a:t>LINK RELLEVANT QUE EXPLICA LA QUANTITAT DE GENS QUE TENIM AL GENOMA I COSES RELACIONADES</a:t>
            </a:r>
          </a:p>
          <a:p>
            <a:pPr algn="just"/>
            <a:r>
              <a:rPr lang="es-ES" altLang="es-ES" dirty="0">
                <a:latin typeface="Arial" panose="020B0604020202020204" pitchFamily="34" charset="0"/>
                <a:cs typeface="Arial" panose="020B0604020202020204" pitchFamily="34" charset="0"/>
              </a:rPr>
              <a:t>https://montoliu.naukas.com/2020/11/30/cuantos-genes-tenemos-los-humanos/</a:t>
            </a:r>
          </a:p>
          <a:p>
            <a:pPr algn="just"/>
            <a:endParaRPr lang="es-ES" altLang="es-ES" dirty="0">
              <a:latin typeface="Arial" panose="020B0604020202020204" pitchFamily="34" charset="0"/>
              <a:cs typeface="Arial" panose="020B0604020202020204" pitchFamily="34" charset="0"/>
            </a:endParaRPr>
          </a:p>
          <a:p>
            <a:pPr algn="just"/>
            <a:r>
              <a:rPr lang="es-ES" altLang="ca-ES" b="1" dirty="0"/>
              <a:t>Una definición de gen actualizada </a:t>
            </a:r>
            <a:r>
              <a:rPr lang="es-ES" altLang="ca-ES" dirty="0"/>
              <a:t>podría ser: «</a:t>
            </a:r>
            <a:r>
              <a:rPr lang="es-ES" altLang="ca-ES" i="1" dirty="0"/>
              <a:t>un intervalo de ADN en el cromosoma que se transcribe en forma de ARN y luego se traduce en forma de una proteína funcional</a:t>
            </a:r>
            <a:r>
              <a:rPr lang="es-ES" altLang="ca-ES" dirty="0"/>
              <a:t>«. Pero esta definición deja fuera a muchos genes que sabemos que no completan este camino, y solamente se transcriben a moléculas ARN, que son funcionales por sí solas y actúan de diferentes maneras, activando o reprimiendo otros genes (como los </a:t>
            </a:r>
            <a:r>
              <a:rPr lang="es-ES" altLang="ca-ES" dirty="0" err="1"/>
              <a:t>ARNs</a:t>
            </a:r>
            <a:r>
              <a:rPr lang="es-ES" altLang="ca-ES" dirty="0"/>
              <a:t> de pequeño [</a:t>
            </a:r>
            <a:r>
              <a:rPr lang="es-ES" altLang="ca-ES" b="1" dirty="0" err="1"/>
              <a:t>miRNA</a:t>
            </a:r>
            <a:r>
              <a:rPr lang="es-ES" altLang="ca-ES" dirty="0"/>
              <a:t>] y de gran tamaño [</a:t>
            </a:r>
            <a:r>
              <a:rPr lang="es-ES" altLang="ca-ES" b="1" dirty="0" err="1"/>
              <a:t>lncRNA</a:t>
            </a:r>
            <a:r>
              <a:rPr lang="es-ES" altLang="ca-ES" dirty="0"/>
              <a:t>] no codificantes) o los que son esenciales para la síntesis de proteínas (como los ARN </a:t>
            </a:r>
            <a:r>
              <a:rPr lang="es-ES" altLang="ca-ES" dirty="0" err="1"/>
              <a:t>ribosomales</a:t>
            </a:r>
            <a:r>
              <a:rPr lang="es-ES" altLang="ca-ES" dirty="0"/>
              <a:t> [</a:t>
            </a:r>
            <a:r>
              <a:rPr lang="es-ES" altLang="ca-ES" b="1" dirty="0" err="1"/>
              <a:t>rRNA</a:t>
            </a:r>
            <a:r>
              <a:rPr lang="es-ES" altLang="ca-ES" dirty="0"/>
              <a:t>] o los ARN de transferencia [</a:t>
            </a:r>
            <a:r>
              <a:rPr lang="es-ES" altLang="ca-ES" b="1" dirty="0" err="1"/>
              <a:t>tRNA</a:t>
            </a:r>
            <a:r>
              <a:rPr lang="es-ES" altLang="ca-ES" dirty="0"/>
              <a:t>]). Por ello, una definición universal más inclusiva sería hablar de </a:t>
            </a:r>
            <a:r>
              <a:rPr lang="es-ES" altLang="ca-ES" b="1" dirty="0"/>
              <a:t>«</a:t>
            </a:r>
            <a:r>
              <a:rPr lang="es-ES" altLang="ca-ES" b="1" i="1" dirty="0"/>
              <a:t>un intervalo de ADN que se transcribe y da lugar a moléculas de ARN funcional</a:t>
            </a:r>
            <a:r>
              <a:rPr lang="es-ES" altLang="ca-ES" b="1" dirty="0"/>
              <a:t>«</a:t>
            </a:r>
            <a:r>
              <a:rPr lang="es-ES" altLang="ca-ES" dirty="0"/>
              <a:t>, lo cual incluiría los genes que codifican proteínas y los que no codifican proteínas.</a:t>
            </a:r>
          </a:p>
          <a:p>
            <a:pPr algn="just"/>
            <a:r>
              <a:rPr lang="es-ES" altLang="ca-ES" b="1" dirty="0">
                <a:hlinkClick r:id="rId4"/>
              </a:rPr>
              <a:t>¿Y que hay en el 98% restante que corresponde al genoma no-codificante?</a:t>
            </a:r>
            <a:r>
              <a:rPr lang="es-ES" altLang="ca-ES" dirty="0"/>
              <a:t> Pues muchos elementos reguladores, que determinan cuando y dónde se deberá expresar un gen, también están aquí </a:t>
            </a:r>
            <a:r>
              <a:rPr lang="es-ES" altLang="ca-ES" b="1" dirty="0"/>
              <a:t>todos los genes no codificantes (</a:t>
            </a:r>
            <a:r>
              <a:rPr lang="es-ES" altLang="ca-ES" b="1" dirty="0" err="1"/>
              <a:t>miRNA</a:t>
            </a:r>
            <a:r>
              <a:rPr lang="es-ES" altLang="ca-ES" b="1" dirty="0"/>
              <a:t>, </a:t>
            </a:r>
            <a:r>
              <a:rPr lang="es-ES" altLang="ca-ES" b="1" dirty="0" err="1"/>
              <a:t>lncRNA</a:t>
            </a:r>
            <a:r>
              <a:rPr lang="es-ES" altLang="ca-ES" b="1" dirty="0"/>
              <a:t>, </a:t>
            </a:r>
            <a:r>
              <a:rPr lang="es-ES" altLang="ca-ES" b="1" dirty="0" err="1"/>
              <a:t>rRNA</a:t>
            </a:r>
            <a:r>
              <a:rPr lang="es-ES" altLang="ca-ES" b="1" dirty="0"/>
              <a:t> y </a:t>
            </a:r>
            <a:r>
              <a:rPr lang="es-ES" altLang="ca-ES" b="1" dirty="0" err="1"/>
              <a:t>tRNA</a:t>
            </a:r>
            <a:r>
              <a:rPr lang="es-ES" altLang="ca-ES" dirty="0"/>
              <a:t>), diferentes familias de elementos móviles, </a:t>
            </a:r>
            <a:r>
              <a:rPr lang="es-ES" altLang="ca-ES" dirty="0" err="1">
                <a:hlinkClick r:id="rId5"/>
              </a:rPr>
              <a:t>transposones</a:t>
            </a:r>
            <a:r>
              <a:rPr lang="es-ES" altLang="ca-ES" dirty="0"/>
              <a:t> y </a:t>
            </a:r>
            <a:r>
              <a:rPr lang="es-ES" altLang="ca-ES" dirty="0" err="1">
                <a:hlinkClick r:id="rId6"/>
              </a:rPr>
              <a:t>retrotransposones</a:t>
            </a:r>
            <a:r>
              <a:rPr lang="es-ES" altLang="ca-ES" dirty="0"/>
              <a:t>, y múltiples familias también de </a:t>
            </a:r>
            <a:r>
              <a:rPr lang="es-ES" altLang="ca-ES" b="1" dirty="0"/>
              <a:t>ADN repetitivo (satélite</a:t>
            </a:r>
            <a:r>
              <a:rPr lang="es-ES" altLang="ca-ES" dirty="0"/>
              <a:t>). También encontramos los </a:t>
            </a:r>
            <a:r>
              <a:rPr lang="es-ES" altLang="ca-ES" b="1" dirty="0" err="1">
                <a:hlinkClick r:id="rId7"/>
              </a:rPr>
              <a:t>pseudogenes</a:t>
            </a:r>
            <a:r>
              <a:rPr lang="es-ES" altLang="ca-ES" dirty="0"/>
              <a:t>, generalmente correspondientes a secuencias parciales o totales de genes que han quedado inactivos a lo largo de la evolución al acumular numerosas mutaciones. Hay </a:t>
            </a:r>
            <a:r>
              <a:rPr lang="es-ES" altLang="ca-ES" dirty="0">
                <a:hlinkClick r:id="rId8"/>
              </a:rPr>
              <a:t>diferentes tipos de </a:t>
            </a:r>
            <a:r>
              <a:rPr lang="es-ES" altLang="ca-ES" dirty="0" err="1">
                <a:hlinkClick r:id="rId8"/>
              </a:rPr>
              <a:t>pseudogenes</a:t>
            </a:r>
            <a:r>
              <a:rPr lang="es-ES" altLang="ca-ES" dirty="0"/>
              <a:t>. </a:t>
            </a:r>
            <a:r>
              <a:rPr lang="es-ES" altLang="ca-ES" dirty="0">
                <a:hlinkClick r:id="rId8"/>
              </a:rPr>
              <a:t>Generalmente los </a:t>
            </a:r>
            <a:r>
              <a:rPr lang="es-ES" altLang="ca-ES" dirty="0" err="1">
                <a:hlinkClick r:id="rId8"/>
              </a:rPr>
              <a:t>pseudogenes</a:t>
            </a:r>
            <a:r>
              <a:rPr lang="es-ES" altLang="ca-ES" dirty="0">
                <a:hlinkClick r:id="rId8"/>
              </a:rPr>
              <a:t> no son funcionale</a:t>
            </a:r>
            <a:r>
              <a:rPr lang="es-ES" altLang="ca-ES" dirty="0"/>
              <a:t>s. el </a:t>
            </a:r>
            <a:r>
              <a:rPr lang="es-ES" altLang="ca-ES" dirty="0">
                <a:hlinkClick r:id="rId9"/>
              </a:rPr>
              <a:t>proyecto internacional </a:t>
            </a:r>
            <a:r>
              <a:rPr lang="es-ES" altLang="ca-ES" b="1" dirty="0">
                <a:hlinkClick r:id="rId9"/>
              </a:rPr>
              <a:t>ENCODE</a:t>
            </a:r>
            <a:r>
              <a:rPr lang="es-ES" altLang="ca-ES" dirty="0"/>
              <a:t> determinó que </a:t>
            </a:r>
            <a:r>
              <a:rPr lang="es-ES" altLang="ca-ES" dirty="0">
                <a:hlinkClick r:id="rId10"/>
              </a:rPr>
              <a:t>más del 80% de nuestro genoma sería funcional</a:t>
            </a:r>
            <a:r>
              <a:rPr lang="es-ES" altLang="ca-ES" dirty="0"/>
              <a:t> desde el punto de vista bioquímico, </a:t>
            </a:r>
            <a:r>
              <a:rPr lang="es-ES" altLang="ca-ES" b="1" dirty="0"/>
              <a:t>lo cual supera ampliamente el 2% que solamente contempla la parte codificante </a:t>
            </a:r>
            <a:r>
              <a:rPr lang="es-ES" altLang="ca-ES" dirty="0"/>
              <a:t>y concede al genoma no codificante una relevancia insoslayable.</a:t>
            </a:r>
          </a:p>
          <a:p>
            <a:pPr algn="just"/>
            <a:r>
              <a:rPr lang="es-ES" altLang="ca-ES" b="1" dirty="0">
                <a:hlinkClick r:id="rId11"/>
              </a:rPr>
              <a:t>En total nuestro genoma de referencia contiene, actualmente, 20.440 genes</a:t>
            </a:r>
            <a:r>
              <a:rPr lang="es-ES" altLang="ca-ES" dirty="0"/>
              <a:t>. Adicionalmente, nuestro genoma de referencia </a:t>
            </a:r>
            <a:r>
              <a:rPr lang="es-ES" altLang="ca-ES" b="1" dirty="0"/>
              <a:t>contiene 23.995 genes no codificantes </a:t>
            </a:r>
            <a:r>
              <a:rPr lang="es-ES" altLang="ca-ES" dirty="0"/>
              <a:t>y </a:t>
            </a:r>
            <a:r>
              <a:rPr lang="es-ES" altLang="ca-ES" b="1" dirty="0"/>
              <a:t>15.222 </a:t>
            </a:r>
            <a:r>
              <a:rPr lang="es-ES" altLang="ca-ES" b="1" dirty="0" err="1"/>
              <a:t>pseudogenes</a:t>
            </a:r>
            <a:r>
              <a:rPr lang="es-ES" altLang="ca-ES" dirty="0"/>
              <a:t>.</a:t>
            </a:r>
          </a:p>
          <a:p>
            <a:pPr algn="just"/>
            <a:endParaRPr lang="es-ES" altLang="es-ES" dirty="0">
              <a:latin typeface="Arial" panose="020B0604020202020204" pitchFamily="34" charset="0"/>
              <a:cs typeface="Arial" panose="020B0604020202020204" pitchFamily="34" charset="0"/>
            </a:endParaRPr>
          </a:p>
          <a:p>
            <a:pPr algn="just"/>
            <a:endParaRPr lang="es-ES" altLang="es-ES" dirty="0">
              <a:latin typeface="Arial" panose="020B0604020202020204" pitchFamily="34" charset="0"/>
              <a:cs typeface="Arial" panose="020B0604020202020204" pitchFamily="34" charset="0"/>
            </a:endParaRPr>
          </a:p>
        </p:txBody>
      </p:sp>
      <p:sp>
        <p:nvSpPr>
          <p:cNvPr id="1946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7268E92-99A8-49C4-A489-E609A4B04DA0}" type="slidenum">
              <a:rPr lang="es-ES" altLang="es-ES" sz="1200" smtClean="0"/>
              <a:pPr/>
              <a:t>37</a:t>
            </a:fld>
            <a:endParaRPr lang="es-ES" altLang="es-ES" sz="1200"/>
          </a:p>
        </p:txBody>
      </p:sp>
    </p:spTree>
    <p:extLst>
      <p:ext uri="{BB962C8B-B14F-4D97-AF65-F5344CB8AC3E}">
        <p14:creationId xmlns:p14="http://schemas.microsoft.com/office/powerpoint/2010/main" val="2552393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Entre 1885 y 1901, la composición química del ADN empezó a definirse. En 1889 </a:t>
            </a:r>
            <a:r>
              <a:rPr lang="es-ES" sz="1200" b="1" i="0" kern="1200" dirty="0">
                <a:solidFill>
                  <a:schemeClr val="tx1"/>
                </a:solidFill>
                <a:effectLst/>
                <a:latin typeface="Times New Roman" pitchFamily="18" charset="0"/>
                <a:ea typeface="+mn-ea"/>
                <a:cs typeface="+mn-cs"/>
              </a:rPr>
              <a:t>Richard </a:t>
            </a:r>
            <a:r>
              <a:rPr lang="es-ES" sz="1200" b="1" i="0" kern="1200" dirty="0" err="1">
                <a:solidFill>
                  <a:schemeClr val="tx1"/>
                </a:solidFill>
                <a:effectLst/>
                <a:latin typeface="Times New Roman" pitchFamily="18" charset="0"/>
                <a:ea typeface="+mn-ea"/>
                <a:cs typeface="+mn-cs"/>
              </a:rPr>
              <a:t>Altmann</a:t>
            </a:r>
            <a:r>
              <a:rPr lang="es-ES" sz="1200" b="0" i="0" kern="1200" dirty="0">
                <a:solidFill>
                  <a:schemeClr val="tx1"/>
                </a:solidFill>
                <a:effectLst/>
                <a:latin typeface="Times New Roman" pitchFamily="18" charset="0"/>
                <a:ea typeface="+mn-ea"/>
                <a:cs typeface="+mn-cs"/>
              </a:rPr>
              <a:t>, patólogo alemán que había sido discípulo de Miescher, redefinió esta sustancia con el término “</a:t>
            </a:r>
            <a:r>
              <a:rPr lang="es-ES" sz="1200" b="1" i="0" kern="1200" dirty="0">
                <a:solidFill>
                  <a:schemeClr val="tx1"/>
                </a:solidFill>
                <a:effectLst/>
                <a:latin typeface="Times New Roman" pitchFamily="18" charset="0"/>
                <a:ea typeface="+mn-ea"/>
                <a:cs typeface="+mn-cs"/>
              </a:rPr>
              <a:t>ácido nucleico</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Por su parte, el médico alemán </a:t>
            </a:r>
            <a:r>
              <a:rPr lang="es-ES" sz="1200" b="1" i="0" kern="1200" dirty="0">
                <a:solidFill>
                  <a:schemeClr val="tx1"/>
                </a:solidFill>
                <a:effectLst/>
                <a:latin typeface="Times New Roman" pitchFamily="18" charset="0"/>
                <a:ea typeface="+mn-ea"/>
                <a:cs typeface="+mn-cs"/>
              </a:rPr>
              <a:t>Albert Kossel</a:t>
            </a:r>
            <a:r>
              <a:rPr lang="es-ES" sz="1200" b="0" i="0" kern="1200" dirty="0">
                <a:solidFill>
                  <a:schemeClr val="tx1"/>
                </a:solidFill>
                <a:effectLst/>
                <a:latin typeface="Times New Roman" pitchFamily="18" charset="0"/>
                <a:ea typeface="+mn-ea"/>
                <a:cs typeface="+mn-cs"/>
              </a:rPr>
              <a:t> descubrió la existencia de hidratos de carbono y de unos compuestos o bases nitrogenadas a las que llamó “</a:t>
            </a:r>
            <a:r>
              <a:rPr lang="es-ES" sz="1200" b="1" i="0" kern="1200" dirty="0">
                <a:solidFill>
                  <a:schemeClr val="tx1"/>
                </a:solidFill>
                <a:effectLst/>
                <a:latin typeface="Times New Roman" pitchFamily="18" charset="0"/>
                <a:ea typeface="+mn-ea"/>
                <a:cs typeface="+mn-cs"/>
              </a:rPr>
              <a:t>adenina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guanina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citosina</a:t>
            </a:r>
            <a:r>
              <a:rPr lang="es-ES" sz="1200" b="0" i="0" kern="1200" dirty="0">
                <a:solidFill>
                  <a:schemeClr val="tx1"/>
                </a:solidFill>
                <a:effectLst/>
                <a:latin typeface="Times New Roman" pitchFamily="18" charset="0"/>
                <a:ea typeface="+mn-ea"/>
                <a:cs typeface="+mn-cs"/>
              </a:rPr>
              <a:t>” y “</a:t>
            </a:r>
            <a:r>
              <a:rPr lang="es-ES" sz="1200" b="1" i="0" kern="1200" dirty="0">
                <a:solidFill>
                  <a:schemeClr val="tx1"/>
                </a:solidFill>
                <a:effectLst/>
                <a:latin typeface="Times New Roman" pitchFamily="18" charset="0"/>
                <a:ea typeface="+mn-ea"/>
                <a:cs typeface="+mn-cs"/>
              </a:rPr>
              <a:t>timina</a:t>
            </a:r>
            <a:r>
              <a:rPr lang="es-ES" sz="1200" b="0" i="0" kern="1200" dirty="0">
                <a:solidFill>
                  <a:schemeClr val="tx1"/>
                </a:solidFill>
                <a:effectLst/>
                <a:latin typeface="Times New Roman" pitchFamily="18" charset="0"/>
                <a:ea typeface="+mn-ea"/>
                <a:cs typeface="+mn-cs"/>
              </a:rPr>
              <a:t>” dentro de la molécula de ADN. Este descubrimiento le valió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1910. El siglo XX empezó con grandes avances en la investigación del ADN. Durante la década de 1920, el bioquímico ruso-estadounidense </a:t>
            </a:r>
            <a:r>
              <a:rPr lang="es-ES" sz="1200" b="1" i="0" kern="1200" dirty="0" err="1">
                <a:solidFill>
                  <a:schemeClr val="tx1"/>
                </a:solidFill>
                <a:effectLst/>
                <a:latin typeface="Times New Roman" pitchFamily="18" charset="0"/>
                <a:ea typeface="+mn-ea"/>
                <a:cs typeface="+mn-cs"/>
              </a:rPr>
              <a:t>Phoebus</a:t>
            </a:r>
            <a:r>
              <a:rPr lang="es-ES" sz="1200" b="1" i="0" kern="1200" dirty="0">
                <a:solidFill>
                  <a:schemeClr val="tx1"/>
                </a:solidFill>
                <a:effectLst/>
                <a:latin typeface="Times New Roman" pitchFamily="18" charset="0"/>
                <a:ea typeface="+mn-ea"/>
                <a:cs typeface="+mn-cs"/>
              </a:rPr>
              <a:t> Levene</a:t>
            </a:r>
            <a:r>
              <a:rPr lang="es-ES" sz="1200" b="0" i="0" kern="1200" dirty="0">
                <a:solidFill>
                  <a:schemeClr val="tx1"/>
                </a:solidFill>
                <a:effectLst/>
                <a:latin typeface="Times New Roman" pitchFamily="18" charset="0"/>
                <a:ea typeface="+mn-ea"/>
                <a:cs typeface="+mn-cs"/>
              </a:rPr>
              <a:t> determinó la existencia del </a:t>
            </a:r>
            <a:r>
              <a:rPr lang="es-ES" sz="1200" b="1" i="0" kern="1200" dirty="0">
                <a:solidFill>
                  <a:schemeClr val="tx1"/>
                </a:solidFill>
                <a:effectLst/>
                <a:latin typeface="Times New Roman" pitchFamily="18" charset="0"/>
                <a:ea typeface="+mn-ea"/>
                <a:cs typeface="+mn-cs"/>
              </a:rPr>
              <a:t>ARN</a:t>
            </a:r>
            <a:r>
              <a:rPr lang="es-ES" sz="1200" b="0" i="0" kern="1200" dirty="0">
                <a:solidFill>
                  <a:schemeClr val="tx1"/>
                </a:solidFill>
                <a:effectLst/>
                <a:latin typeface="Times New Roman" pitchFamily="18" charset="0"/>
                <a:ea typeface="+mn-ea"/>
                <a:cs typeface="+mn-cs"/>
              </a:rPr>
              <a:t>, otro ácido nucleico necesario para la</a:t>
            </a:r>
            <a:r>
              <a:rPr lang="es-ES" sz="1200" b="1" i="0" kern="1200" dirty="0">
                <a:solidFill>
                  <a:schemeClr val="tx1"/>
                </a:solidFill>
                <a:effectLst/>
                <a:latin typeface="Times New Roman" pitchFamily="18" charset="0"/>
                <a:ea typeface="+mn-ea"/>
                <a:cs typeface="+mn-cs"/>
              </a:rPr>
              <a:t> transmisión de información genética</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Levene también detectó la presencia de </a:t>
            </a:r>
            <a:r>
              <a:rPr lang="es-ES" sz="1200" b="1" i="0" kern="1200" dirty="0">
                <a:solidFill>
                  <a:schemeClr val="tx1"/>
                </a:solidFill>
                <a:effectLst/>
                <a:latin typeface="Times New Roman" pitchFamily="18" charset="0"/>
                <a:ea typeface="+mn-ea"/>
                <a:cs typeface="+mn-cs"/>
              </a:rPr>
              <a:t>grupo fosfato </a:t>
            </a:r>
            <a:r>
              <a:rPr lang="es-ES" sz="1200" b="0" i="0" kern="1200" dirty="0">
                <a:solidFill>
                  <a:schemeClr val="tx1"/>
                </a:solidFill>
                <a:effectLst/>
                <a:latin typeface="Times New Roman" pitchFamily="18" charset="0"/>
                <a:ea typeface="+mn-ea"/>
                <a:cs typeface="+mn-cs"/>
              </a:rPr>
              <a:t>y de un tipo de azúcar llamado </a:t>
            </a:r>
            <a:r>
              <a:rPr lang="es-ES" sz="1200" b="1" i="0" kern="1200" dirty="0">
                <a:solidFill>
                  <a:schemeClr val="tx1"/>
                </a:solidFill>
                <a:effectLst/>
                <a:latin typeface="Times New Roman" pitchFamily="18" charset="0"/>
                <a:ea typeface="+mn-ea"/>
                <a:cs typeface="+mn-cs"/>
              </a:rPr>
              <a:t>ribosa</a:t>
            </a:r>
            <a:r>
              <a:rPr lang="es-ES" sz="1200" b="0" i="0" kern="1200" dirty="0">
                <a:solidFill>
                  <a:schemeClr val="tx1"/>
                </a:solidFill>
                <a:effectLst/>
                <a:latin typeface="Times New Roman" pitchFamily="18" charset="0"/>
                <a:ea typeface="+mn-ea"/>
                <a:cs typeface="+mn-cs"/>
              </a:rPr>
              <a:t>, dos componentes imprescindibles en la formación del ADN. Más tarde, el bioquímico descubrió que el grupo fosfato, el azúcar y las bases nitrogenadas se unían para formar </a:t>
            </a:r>
            <a:r>
              <a:rPr lang="es-ES" sz="1200" b="1" i="0" kern="1200" dirty="0">
                <a:solidFill>
                  <a:schemeClr val="tx1"/>
                </a:solidFill>
                <a:effectLst/>
                <a:latin typeface="Times New Roman" pitchFamily="18" charset="0"/>
                <a:ea typeface="+mn-ea"/>
                <a:cs typeface="+mn-cs"/>
              </a:rPr>
              <a:t>nucleótidos</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1953</a:t>
            </a:r>
            <a:r>
              <a:rPr lang="es-ES" sz="1200" b="0" i="0" kern="1200" dirty="0">
                <a:solidFill>
                  <a:schemeClr val="tx1"/>
                </a:solidFill>
                <a:effectLst/>
                <a:latin typeface="Times New Roman" pitchFamily="18" charset="0"/>
                <a:ea typeface="+mn-ea"/>
                <a:cs typeface="+mn-cs"/>
              </a:rPr>
              <a:t>, cuando el físico</a:t>
            </a:r>
            <a:r>
              <a:rPr lang="es-ES" sz="1200" b="1" i="0" kern="1200" dirty="0">
                <a:solidFill>
                  <a:schemeClr val="tx1"/>
                </a:solidFill>
                <a:effectLst/>
                <a:latin typeface="Times New Roman" pitchFamily="18" charset="0"/>
                <a:ea typeface="+mn-ea"/>
                <a:cs typeface="+mn-cs"/>
              </a:rPr>
              <a:t> Francis Crick </a:t>
            </a:r>
            <a:r>
              <a:rPr lang="es-ES" sz="1200" b="0" i="0" kern="1200" dirty="0">
                <a:solidFill>
                  <a:schemeClr val="tx1"/>
                </a:solidFill>
                <a:effectLst/>
                <a:latin typeface="Times New Roman" pitchFamily="18" charset="0"/>
                <a:ea typeface="+mn-ea"/>
                <a:cs typeface="+mn-cs"/>
              </a:rPr>
              <a:t>y el biólogo </a:t>
            </a:r>
            <a:r>
              <a:rPr lang="es-ES" sz="1200" b="1" i="0" kern="1200" dirty="0">
                <a:solidFill>
                  <a:schemeClr val="tx1"/>
                </a:solidFill>
                <a:effectLst/>
                <a:latin typeface="Times New Roman" pitchFamily="18" charset="0"/>
                <a:ea typeface="+mn-ea"/>
                <a:cs typeface="+mn-cs"/>
              </a:rPr>
              <a:t>James Watson </a:t>
            </a:r>
            <a:r>
              <a:rPr lang="es-ES" sz="1200" b="0" i="0" kern="1200" dirty="0">
                <a:solidFill>
                  <a:schemeClr val="tx1"/>
                </a:solidFill>
                <a:effectLst/>
                <a:latin typeface="Times New Roman" pitchFamily="18" charset="0"/>
                <a:ea typeface="+mn-ea"/>
                <a:cs typeface="+mn-cs"/>
              </a:rPr>
              <a:t>demostraron la estructura de </a:t>
            </a:r>
            <a:r>
              <a:rPr lang="es-ES" sz="1200" b="1" i="0" kern="1200" dirty="0">
                <a:solidFill>
                  <a:schemeClr val="tx1"/>
                </a:solidFill>
                <a:effectLst/>
                <a:latin typeface="Times New Roman" pitchFamily="18" charset="0"/>
                <a:ea typeface="+mn-ea"/>
                <a:cs typeface="+mn-cs"/>
              </a:rPr>
              <a:t>doble hélice del ADN</a:t>
            </a:r>
            <a:r>
              <a:rPr lang="es-ES" sz="1200" b="0" i="0" kern="1200" dirty="0">
                <a:solidFill>
                  <a:schemeClr val="tx1"/>
                </a:solidFill>
                <a:effectLst/>
                <a:latin typeface="Times New Roman" pitchFamily="18" charset="0"/>
                <a:ea typeface="+mn-ea"/>
                <a:cs typeface="+mn-cs"/>
              </a:rPr>
              <a:t>. Recibieron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1962 junto al físico Maurice Wilkins. Sin embargo, su hallazgo no hubiera sido posible sin la labor de la química </a:t>
            </a:r>
            <a:r>
              <a:rPr lang="es-ES" sz="1200" b="1" i="0" kern="1200" dirty="0">
                <a:solidFill>
                  <a:schemeClr val="tx1"/>
                </a:solidFill>
                <a:effectLst/>
                <a:latin typeface="Times New Roman" pitchFamily="18" charset="0"/>
                <a:ea typeface="+mn-ea"/>
                <a:cs typeface="+mn-cs"/>
              </a:rPr>
              <a:t>Rosalind Franklin</a:t>
            </a:r>
            <a:r>
              <a:rPr lang="es-ES" sz="1200" b="0" i="0" kern="1200" dirty="0">
                <a:solidFill>
                  <a:schemeClr val="tx1"/>
                </a:solidFill>
                <a:effectLst/>
                <a:latin typeface="Times New Roman" pitchFamily="18" charset="0"/>
                <a:ea typeface="+mn-ea"/>
                <a:cs typeface="+mn-cs"/>
              </a:rPr>
              <a:t>, responsable de la famosa </a:t>
            </a:r>
            <a:r>
              <a:rPr lang="es-ES" sz="1200" b="1" i="0" kern="1200" dirty="0">
                <a:solidFill>
                  <a:schemeClr val="tx1"/>
                </a:solidFill>
                <a:effectLst/>
                <a:latin typeface="Times New Roman" pitchFamily="18" charset="0"/>
                <a:ea typeface="+mn-ea"/>
                <a:cs typeface="+mn-cs"/>
              </a:rPr>
              <a:t>Fotografía 51</a:t>
            </a:r>
            <a:r>
              <a:rPr lang="es-ES" sz="1200" b="0" i="0" kern="1200" dirty="0">
                <a:solidFill>
                  <a:schemeClr val="tx1"/>
                </a:solidFill>
                <a:effectLst/>
                <a:latin typeface="Times New Roman" pitchFamily="18" charset="0"/>
                <a:ea typeface="+mn-ea"/>
                <a:cs typeface="+mn-cs"/>
              </a:rPr>
              <a:t> </a:t>
            </a:r>
            <a:r>
              <a:rPr lang="es-ES" dirty="0"/>
              <a:t>Una de las imágenes por difracción de Rayos X que consigue Rosalind supone un hito para la historia de la biología, en ella </a:t>
            </a:r>
            <a:r>
              <a:rPr lang="es-ES" b="1" dirty="0"/>
              <a:t>se puede apreciar la forma helicoidal de las cadenas de ADN</a:t>
            </a:r>
            <a:r>
              <a:rPr lang="es-ES" dirty="0"/>
              <a:t>. Sin su permiso, su colega de trabajo Wilkins se toma la libertad de mostrar la instantánea a Watson, quien después afirmaría haberse quedado “boquiabierto” al verla.</a:t>
            </a:r>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ca-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38</a:t>
            </a:fld>
            <a:endParaRPr lang="es-ES" altLang="es-ES"/>
          </a:p>
        </p:txBody>
      </p:sp>
    </p:spTree>
    <p:extLst>
      <p:ext uri="{BB962C8B-B14F-4D97-AF65-F5344CB8AC3E}">
        <p14:creationId xmlns:p14="http://schemas.microsoft.com/office/powerpoint/2010/main" val="1088118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1FC08C-E346-43D1-979C-DDABB6109B64}" type="slidenum">
              <a:rPr lang="es-ES" smtClean="0"/>
              <a:t>39</a:t>
            </a:fld>
            <a:endParaRPr lang="es-ES"/>
          </a:p>
        </p:txBody>
      </p:sp>
    </p:spTree>
    <p:extLst>
      <p:ext uri="{BB962C8B-B14F-4D97-AF65-F5344CB8AC3E}">
        <p14:creationId xmlns:p14="http://schemas.microsoft.com/office/powerpoint/2010/main" val="2031662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Entre 1885 y 1901, la composición química del ADN empezó a definirse. En 1889 </a:t>
            </a:r>
            <a:r>
              <a:rPr lang="es-ES" sz="1200" b="1" i="0" kern="1200" dirty="0">
                <a:solidFill>
                  <a:schemeClr val="tx1"/>
                </a:solidFill>
                <a:effectLst/>
                <a:latin typeface="Times New Roman" pitchFamily="18" charset="0"/>
                <a:ea typeface="+mn-ea"/>
                <a:cs typeface="+mn-cs"/>
              </a:rPr>
              <a:t>Richard </a:t>
            </a:r>
            <a:r>
              <a:rPr lang="es-ES" sz="1200" b="1" i="0" kern="1200" dirty="0" err="1">
                <a:solidFill>
                  <a:schemeClr val="tx1"/>
                </a:solidFill>
                <a:effectLst/>
                <a:latin typeface="Times New Roman" pitchFamily="18" charset="0"/>
                <a:ea typeface="+mn-ea"/>
                <a:cs typeface="+mn-cs"/>
              </a:rPr>
              <a:t>Altmann</a:t>
            </a:r>
            <a:r>
              <a:rPr lang="es-ES" sz="1200" b="0" i="0" kern="1200" dirty="0">
                <a:solidFill>
                  <a:schemeClr val="tx1"/>
                </a:solidFill>
                <a:effectLst/>
                <a:latin typeface="Times New Roman" pitchFamily="18" charset="0"/>
                <a:ea typeface="+mn-ea"/>
                <a:cs typeface="+mn-cs"/>
              </a:rPr>
              <a:t>, patólogo alemán que había sido discípulo de Miescher, redefinió esta sustancia con el término “</a:t>
            </a:r>
            <a:r>
              <a:rPr lang="es-ES" sz="1200" b="1" i="0" kern="1200" dirty="0">
                <a:solidFill>
                  <a:schemeClr val="tx1"/>
                </a:solidFill>
                <a:effectLst/>
                <a:latin typeface="Times New Roman" pitchFamily="18" charset="0"/>
                <a:ea typeface="+mn-ea"/>
                <a:cs typeface="+mn-cs"/>
              </a:rPr>
              <a:t>ácido nucleico</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Por su parte, el médico alemán </a:t>
            </a:r>
            <a:r>
              <a:rPr lang="es-ES" sz="1200" b="1" i="0" kern="1200" dirty="0">
                <a:solidFill>
                  <a:schemeClr val="tx1"/>
                </a:solidFill>
                <a:effectLst/>
                <a:latin typeface="Times New Roman" pitchFamily="18" charset="0"/>
                <a:ea typeface="+mn-ea"/>
                <a:cs typeface="+mn-cs"/>
              </a:rPr>
              <a:t>Albert Kossel</a:t>
            </a:r>
            <a:r>
              <a:rPr lang="es-ES" sz="1200" b="0" i="0" kern="1200" dirty="0">
                <a:solidFill>
                  <a:schemeClr val="tx1"/>
                </a:solidFill>
                <a:effectLst/>
                <a:latin typeface="Times New Roman" pitchFamily="18" charset="0"/>
                <a:ea typeface="+mn-ea"/>
                <a:cs typeface="+mn-cs"/>
              </a:rPr>
              <a:t> descubrió la existencia de hidratos de carbono y de unos compuestos o bases nitrogenadas a las que llamó “</a:t>
            </a:r>
            <a:r>
              <a:rPr lang="es-ES" sz="1200" b="1" i="0" kern="1200" dirty="0">
                <a:solidFill>
                  <a:schemeClr val="tx1"/>
                </a:solidFill>
                <a:effectLst/>
                <a:latin typeface="Times New Roman" pitchFamily="18" charset="0"/>
                <a:ea typeface="+mn-ea"/>
                <a:cs typeface="+mn-cs"/>
              </a:rPr>
              <a:t>adenina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guanina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citosina</a:t>
            </a:r>
            <a:r>
              <a:rPr lang="es-ES" sz="1200" b="0" i="0" kern="1200" dirty="0">
                <a:solidFill>
                  <a:schemeClr val="tx1"/>
                </a:solidFill>
                <a:effectLst/>
                <a:latin typeface="Times New Roman" pitchFamily="18" charset="0"/>
                <a:ea typeface="+mn-ea"/>
                <a:cs typeface="+mn-cs"/>
              </a:rPr>
              <a:t>” y “</a:t>
            </a:r>
            <a:r>
              <a:rPr lang="es-ES" sz="1200" b="1" i="0" kern="1200" dirty="0">
                <a:solidFill>
                  <a:schemeClr val="tx1"/>
                </a:solidFill>
                <a:effectLst/>
                <a:latin typeface="Times New Roman" pitchFamily="18" charset="0"/>
                <a:ea typeface="+mn-ea"/>
                <a:cs typeface="+mn-cs"/>
              </a:rPr>
              <a:t>timina</a:t>
            </a:r>
            <a:r>
              <a:rPr lang="es-ES" sz="1200" b="0" i="0" kern="1200" dirty="0">
                <a:solidFill>
                  <a:schemeClr val="tx1"/>
                </a:solidFill>
                <a:effectLst/>
                <a:latin typeface="Times New Roman" pitchFamily="18" charset="0"/>
                <a:ea typeface="+mn-ea"/>
                <a:cs typeface="+mn-cs"/>
              </a:rPr>
              <a:t>” dentro de la molécula de ADN. Este descubrimiento le valió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1910. El siglo XX empezó con grandes avances en la investigación del ADN. Durante la década de 1920, el bioquímico ruso-estadounidense </a:t>
            </a:r>
            <a:r>
              <a:rPr lang="es-ES" sz="1200" b="1" i="0" kern="1200" dirty="0" err="1">
                <a:solidFill>
                  <a:schemeClr val="tx1"/>
                </a:solidFill>
                <a:effectLst/>
                <a:latin typeface="Times New Roman" pitchFamily="18" charset="0"/>
                <a:ea typeface="+mn-ea"/>
                <a:cs typeface="+mn-cs"/>
              </a:rPr>
              <a:t>Phoebus</a:t>
            </a:r>
            <a:r>
              <a:rPr lang="es-ES" sz="1200" b="1" i="0" kern="1200" dirty="0">
                <a:solidFill>
                  <a:schemeClr val="tx1"/>
                </a:solidFill>
                <a:effectLst/>
                <a:latin typeface="Times New Roman" pitchFamily="18" charset="0"/>
                <a:ea typeface="+mn-ea"/>
                <a:cs typeface="+mn-cs"/>
              </a:rPr>
              <a:t> Levene</a:t>
            </a:r>
            <a:r>
              <a:rPr lang="es-ES" sz="1200" b="0" i="0" kern="1200" dirty="0">
                <a:solidFill>
                  <a:schemeClr val="tx1"/>
                </a:solidFill>
                <a:effectLst/>
                <a:latin typeface="Times New Roman" pitchFamily="18" charset="0"/>
                <a:ea typeface="+mn-ea"/>
                <a:cs typeface="+mn-cs"/>
              </a:rPr>
              <a:t> determinó la existencia del </a:t>
            </a:r>
            <a:r>
              <a:rPr lang="es-ES" sz="1200" b="1" i="0" kern="1200" dirty="0">
                <a:solidFill>
                  <a:schemeClr val="tx1"/>
                </a:solidFill>
                <a:effectLst/>
                <a:latin typeface="Times New Roman" pitchFamily="18" charset="0"/>
                <a:ea typeface="+mn-ea"/>
                <a:cs typeface="+mn-cs"/>
              </a:rPr>
              <a:t>ARN</a:t>
            </a:r>
            <a:r>
              <a:rPr lang="es-ES" sz="1200" b="0" i="0" kern="1200" dirty="0">
                <a:solidFill>
                  <a:schemeClr val="tx1"/>
                </a:solidFill>
                <a:effectLst/>
                <a:latin typeface="Times New Roman" pitchFamily="18" charset="0"/>
                <a:ea typeface="+mn-ea"/>
                <a:cs typeface="+mn-cs"/>
              </a:rPr>
              <a:t>, otro ácido nucleico necesario para la</a:t>
            </a:r>
            <a:r>
              <a:rPr lang="es-ES" sz="1200" b="1" i="0" kern="1200" dirty="0">
                <a:solidFill>
                  <a:schemeClr val="tx1"/>
                </a:solidFill>
                <a:effectLst/>
                <a:latin typeface="Times New Roman" pitchFamily="18" charset="0"/>
                <a:ea typeface="+mn-ea"/>
                <a:cs typeface="+mn-cs"/>
              </a:rPr>
              <a:t> transmisión de información genética</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Levene también detectó la presencia de </a:t>
            </a:r>
            <a:r>
              <a:rPr lang="es-ES" sz="1200" b="1" i="0" kern="1200" dirty="0">
                <a:solidFill>
                  <a:schemeClr val="tx1"/>
                </a:solidFill>
                <a:effectLst/>
                <a:latin typeface="Times New Roman" pitchFamily="18" charset="0"/>
                <a:ea typeface="+mn-ea"/>
                <a:cs typeface="+mn-cs"/>
              </a:rPr>
              <a:t>grupo fosfato </a:t>
            </a:r>
            <a:r>
              <a:rPr lang="es-ES" sz="1200" b="0" i="0" kern="1200" dirty="0">
                <a:solidFill>
                  <a:schemeClr val="tx1"/>
                </a:solidFill>
                <a:effectLst/>
                <a:latin typeface="Times New Roman" pitchFamily="18" charset="0"/>
                <a:ea typeface="+mn-ea"/>
                <a:cs typeface="+mn-cs"/>
              </a:rPr>
              <a:t>y de un tipo de azúcar llamado </a:t>
            </a:r>
            <a:r>
              <a:rPr lang="es-ES" sz="1200" b="1" i="0" kern="1200" dirty="0">
                <a:solidFill>
                  <a:schemeClr val="tx1"/>
                </a:solidFill>
                <a:effectLst/>
                <a:latin typeface="Times New Roman" pitchFamily="18" charset="0"/>
                <a:ea typeface="+mn-ea"/>
                <a:cs typeface="+mn-cs"/>
              </a:rPr>
              <a:t>ribosa</a:t>
            </a:r>
            <a:r>
              <a:rPr lang="es-ES" sz="1200" b="0" i="0" kern="1200" dirty="0">
                <a:solidFill>
                  <a:schemeClr val="tx1"/>
                </a:solidFill>
                <a:effectLst/>
                <a:latin typeface="Times New Roman" pitchFamily="18" charset="0"/>
                <a:ea typeface="+mn-ea"/>
                <a:cs typeface="+mn-cs"/>
              </a:rPr>
              <a:t>, dos componentes imprescindibles en la formación del ADN. Más tarde, el bioquímico descubrió que el grupo fosfato, el azúcar y las bases nitrogenadas se unían para formar </a:t>
            </a:r>
            <a:r>
              <a:rPr lang="es-ES" sz="1200" b="1" i="0" kern="1200" dirty="0">
                <a:solidFill>
                  <a:schemeClr val="tx1"/>
                </a:solidFill>
                <a:effectLst/>
                <a:latin typeface="Times New Roman" pitchFamily="18" charset="0"/>
                <a:ea typeface="+mn-ea"/>
                <a:cs typeface="+mn-cs"/>
              </a:rPr>
              <a:t>nucleótidos</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1953</a:t>
            </a:r>
            <a:r>
              <a:rPr lang="es-ES" sz="1200" b="0" i="0" kern="1200" dirty="0">
                <a:solidFill>
                  <a:schemeClr val="tx1"/>
                </a:solidFill>
                <a:effectLst/>
                <a:latin typeface="Times New Roman" pitchFamily="18" charset="0"/>
                <a:ea typeface="+mn-ea"/>
                <a:cs typeface="+mn-cs"/>
              </a:rPr>
              <a:t>, cuando el físico</a:t>
            </a:r>
            <a:r>
              <a:rPr lang="es-ES" sz="1200" b="1" i="0" kern="1200" dirty="0">
                <a:solidFill>
                  <a:schemeClr val="tx1"/>
                </a:solidFill>
                <a:effectLst/>
                <a:latin typeface="Times New Roman" pitchFamily="18" charset="0"/>
                <a:ea typeface="+mn-ea"/>
                <a:cs typeface="+mn-cs"/>
              </a:rPr>
              <a:t> Francis Crick </a:t>
            </a:r>
            <a:r>
              <a:rPr lang="es-ES" sz="1200" b="0" i="0" kern="1200" dirty="0">
                <a:solidFill>
                  <a:schemeClr val="tx1"/>
                </a:solidFill>
                <a:effectLst/>
                <a:latin typeface="Times New Roman" pitchFamily="18" charset="0"/>
                <a:ea typeface="+mn-ea"/>
                <a:cs typeface="+mn-cs"/>
              </a:rPr>
              <a:t>y el biólogo </a:t>
            </a:r>
            <a:r>
              <a:rPr lang="es-ES" sz="1200" b="1" i="0" kern="1200" dirty="0">
                <a:solidFill>
                  <a:schemeClr val="tx1"/>
                </a:solidFill>
                <a:effectLst/>
                <a:latin typeface="Times New Roman" pitchFamily="18" charset="0"/>
                <a:ea typeface="+mn-ea"/>
                <a:cs typeface="+mn-cs"/>
              </a:rPr>
              <a:t>James Watson </a:t>
            </a:r>
            <a:r>
              <a:rPr lang="es-ES" sz="1200" b="0" i="0" kern="1200" dirty="0">
                <a:solidFill>
                  <a:schemeClr val="tx1"/>
                </a:solidFill>
                <a:effectLst/>
                <a:latin typeface="Times New Roman" pitchFamily="18" charset="0"/>
                <a:ea typeface="+mn-ea"/>
                <a:cs typeface="+mn-cs"/>
              </a:rPr>
              <a:t>demostraron la estructura de </a:t>
            </a:r>
            <a:r>
              <a:rPr lang="es-ES" sz="1200" b="1" i="0" kern="1200" dirty="0">
                <a:solidFill>
                  <a:schemeClr val="tx1"/>
                </a:solidFill>
                <a:effectLst/>
                <a:latin typeface="Times New Roman" pitchFamily="18" charset="0"/>
                <a:ea typeface="+mn-ea"/>
                <a:cs typeface="+mn-cs"/>
              </a:rPr>
              <a:t>doble hélice del ADN</a:t>
            </a:r>
            <a:r>
              <a:rPr lang="es-ES" sz="1200" b="0" i="0" kern="1200" dirty="0">
                <a:solidFill>
                  <a:schemeClr val="tx1"/>
                </a:solidFill>
                <a:effectLst/>
                <a:latin typeface="Times New Roman" pitchFamily="18" charset="0"/>
                <a:ea typeface="+mn-ea"/>
                <a:cs typeface="+mn-cs"/>
              </a:rPr>
              <a:t>. Recibieron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1962 junto al físico Maurice Wilkins. Sin embargo, su hallazgo no hubiera sido posible sin la labor de la química </a:t>
            </a:r>
            <a:r>
              <a:rPr lang="es-ES" sz="1200" b="1" i="0" kern="1200" dirty="0">
                <a:solidFill>
                  <a:schemeClr val="tx1"/>
                </a:solidFill>
                <a:effectLst/>
                <a:latin typeface="Times New Roman" pitchFamily="18" charset="0"/>
                <a:ea typeface="+mn-ea"/>
                <a:cs typeface="+mn-cs"/>
              </a:rPr>
              <a:t>Rosalind Franklin</a:t>
            </a:r>
            <a:r>
              <a:rPr lang="es-ES" sz="1200" b="0" i="0" kern="1200" dirty="0">
                <a:solidFill>
                  <a:schemeClr val="tx1"/>
                </a:solidFill>
                <a:effectLst/>
                <a:latin typeface="Times New Roman" pitchFamily="18" charset="0"/>
                <a:ea typeface="+mn-ea"/>
                <a:cs typeface="+mn-cs"/>
              </a:rPr>
              <a:t>, responsable de la famosa </a:t>
            </a:r>
            <a:r>
              <a:rPr lang="es-ES" sz="1200" b="1" i="0" kern="1200" dirty="0">
                <a:solidFill>
                  <a:schemeClr val="tx1"/>
                </a:solidFill>
                <a:effectLst/>
                <a:latin typeface="Times New Roman" pitchFamily="18" charset="0"/>
                <a:ea typeface="+mn-ea"/>
                <a:cs typeface="+mn-cs"/>
              </a:rPr>
              <a:t>Fotografía 51</a:t>
            </a:r>
            <a:r>
              <a:rPr lang="es-ES" sz="1200" b="0" i="0" kern="1200" dirty="0">
                <a:solidFill>
                  <a:schemeClr val="tx1"/>
                </a:solidFill>
                <a:effectLst/>
                <a:latin typeface="Times New Roman" pitchFamily="18" charset="0"/>
                <a:ea typeface="+mn-ea"/>
                <a:cs typeface="+mn-cs"/>
              </a:rPr>
              <a:t> </a:t>
            </a:r>
            <a:r>
              <a:rPr lang="es-ES" dirty="0"/>
              <a:t>Una de las imágenes por difracción de Rayos X que consigue Rosalind supone un hito para la historia de la biología, en ella </a:t>
            </a:r>
            <a:r>
              <a:rPr lang="es-ES" b="1" dirty="0"/>
              <a:t>se puede apreciar la forma helicoidal de las cadenas de ADN</a:t>
            </a:r>
            <a:r>
              <a:rPr lang="es-ES" dirty="0"/>
              <a:t>. Sin su permiso, su colega de trabajo Wilkins se toma la libertad de mostrar la instantánea a Watson, quien después afirmaría haberse quedado “boquiabierto” al verla.</a:t>
            </a:r>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ca-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40</a:t>
            </a:fld>
            <a:endParaRPr lang="es-ES" altLang="es-ES"/>
          </a:p>
        </p:txBody>
      </p:sp>
    </p:spTree>
    <p:extLst>
      <p:ext uri="{BB962C8B-B14F-4D97-AF65-F5344CB8AC3E}">
        <p14:creationId xmlns:p14="http://schemas.microsoft.com/office/powerpoint/2010/main" val="1736312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Entre 1885 y 1901, la composición química del ADN empezó a definirse. En 1889 </a:t>
            </a:r>
            <a:r>
              <a:rPr lang="es-ES" sz="1200" b="1" i="0" kern="1200" dirty="0">
                <a:solidFill>
                  <a:schemeClr val="tx1"/>
                </a:solidFill>
                <a:effectLst/>
                <a:latin typeface="Times New Roman" pitchFamily="18" charset="0"/>
                <a:ea typeface="+mn-ea"/>
                <a:cs typeface="+mn-cs"/>
              </a:rPr>
              <a:t>Richard </a:t>
            </a:r>
            <a:r>
              <a:rPr lang="es-ES" sz="1200" b="1" i="0" kern="1200" dirty="0" err="1">
                <a:solidFill>
                  <a:schemeClr val="tx1"/>
                </a:solidFill>
                <a:effectLst/>
                <a:latin typeface="Times New Roman" pitchFamily="18" charset="0"/>
                <a:ea typeface="+mn-ea"/>
                <a:cs typeface="+mn-cs"/>
              </a:rPr>
              <a:t>Altmann</a:t>
            </a:r>
            <a:r>
              <a:rPr lang="es-ES" sz="1200" b="0" i="0" kern="1200" dirty="0">
                <a:solidFill>
                  <a:schemeClr val="tx1"/>
                </a:solidFill>
                <a:effectLst/>
                <a:latin typeface="Times New Roman" pitchFamily="18" charset="0"/>
                <a:ea typeface="+mn-ea"/>
                <a:cs typeface="+mn-cs"/>
              </a:rPr>
              <a:t>, patólogo alemán que había sido discípulo de Miescher, redefinió esta sustancia con el término “</a:t>
            </a:r>
            <a:r>
              <a:rPr lang="es-ES" sz="1200" b="1" i="0" kern="1200" dirty="0">
                <a:solidFill>
                  <a:schemeClr val="tx1"/>
                </a:solidFill>
                <a:effectLst/>
                <a:latin typeface="Times New Roman" pitchFamily="18" charset="0"/>
                <a:ea typeface="+mn-ea"/>
                <a:cs typeface="+mn-cs"/>
              </a:rPr>
              <a:t>ácido nucleico</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Por su parte, el médico alemán </a:t>
            </a:r>
            <a:r>
              <a:rPr lang="es-ES" sz="1200" b="1" i="0" kern="1200" dirty="0">
                <a:solidFill>
                  <a:schemeClr val="tx1"/>
                </a:solidFill>
                <a:effectLst/>
                <a:latin typeface="Times New Roman" pitchFamily="18" charset="0"/>
                <a:ea typeface="+mn-ea"/>
                <a:cs typeface="+mn-cs"/>
              </a:rPr>
              <a:t>Albert Kossel</a:t>
            </a:r>
            <a:r>
              <a:rPr lang="es-ES" sz="1200" b="0" i="0" kern="1200" dirty="0">
                <a:solidFill>
                  <a:schemeClr val="tx1"/>
                </a:solidFill>
                <a:effectLst/>
                <a:latin typeface="Times New Roman" pitchFamily="18" charset="0"/>
                <a:ea typeface="+mn-ea"/>
                <a:cs typeface="+mn-cs"/>
              </a:rPr>
              <a:t> descubrió la existencia de hidratos de carbono y de unos compuestos o bases nitrogenadas a las que llamó “</a:t>
            </a:r>
            <a:r>
              <a:rPr lang="es-ES" sz="1200" b="1" i="0" kern="1200" dirty="0">
                <a:solidFill>
                  <a:schemeClr val="tx1"/>
                </a:solidFill>
                <a:effectLst/>
                <a:latin typeface="Times New Roman" pitchFamily="18" charset="0"/>
                <a:ea typeface="+mn-ea"/>
                <a:cs typeface="+mn-cs"/>
              </a:rPr>
              <a:t>adenina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guanina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citosina</a:t>
            </a:r>
            <a:r>
              <a:rPr lang="es-ES" sz="1200" b="0" i="0" kern="1200" dirty="0">
                <a:solidFill>
                  <a:schemeClr val="tx1"/>
                </a:solidFill>
                <a:effectLst/>
                <a:latin typeface="Times New Roman" pitchFamily="18" charset="0"/>
                <a:ea typeface="+mn-ea"/>
                <a:cs typeface="+mn-cs"/>
              </a:rPr>
              <a:t>” y “</a:t>
            </a:r>
            <a:r>
              <a:rPr lang="es-ES" sz="1200" b="1" i="0" kern="1200" dirty="0">
                <a:solidFill>
                  <a:schemeClr val="tx1"/>
                </a:solidFill>
                <a:effectLst/>
                <a:latin typeface="Times New Roman" pitchFamily="18" charset="0"/>
                <a:ea typeface="+mn-ea"/>
                <a:cs typeface="+mn-cs"/>
              </a:rPr>
              <a:t>timina</a:t>
            </a:r>
            <a:r>
              <a:rPr lang="es-ES" sz="1200" b="0" i="0" kern="1200" dirty="0">
                <a:solidFill>
                  <a:schemeClr val="tx1"/>
                </a:solidFill>
                <a:effectLst/>
                <a:latin typeface="Times New Roman" pitchFamily="18" charset="0"/>
                <a:ea typeface="+mn-ea"/>
                <a:cs typeface="+mn-cs"/>
              </a:rPr>
              <a:t>” dentro de la molécula de ADN. Este descubrimiento le valió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1910. El siglo XX empezó con grandes avances en la investigación del ADN. Durante la década de 1920, el bioquímico ruso-estadounidense </a:t>
            </a:r>
            <a:r>
              <a:rPr lang="es-ES" sz="1200" b="1" i="0" kern="1200" dirty="0" err="1">
                <a:solidFill>
                  <a:schemeClr val="tx1"/>
                </a:solidFill>
                <a:effectLst/>
                <a:latin typeface="Times New Roman" pitchFamily="18" charset="0"/>
                <a:ea typeface="+mn-ea"/>
                <a:cs typeface="+mn-cs"/>
              </a:rPr>
              <a:t>Phoebus</a:t>
            </a:r>
            <a:r>
              <a:rPr lang="es-ES" sz="1200" b="1" i="0" kern="1200" dirty="0">
                <a:solidFill>
                  <a:schemeClr val="tx1"/>
                </a:solidFill>
                <a:effectLst/>
                <a:latin typeface="Times New Roman" pitchFamily="18" charset="0"/>
                <a:ea typeface="+mn-ea"/>
                <a:cs typeface="+mn-cs"/>
              </a:rPr>
              <a:t> Levene</a:t>
            </a:r>
            <a:r>
              <a:rPr lang="es-ES" sz="1200" b="0" i="0" kern="1200" dirty="0">
                <a:solidFill>
                  <a:schemeClr val="tx1"/>
                </a:solidFill>
                <a:effectLst/>
                <a:latin typeface="Times New Roman" pitchFamily="18" charset="0"/>
                <a:ea typeface="+mn-ea"/>
                <a:cs typeface="+mn-cs"/>
              </a:rPr>
              <a:t> determinó la existencia del </a:t>
            </a:r>
            <a:r>
              <a:rPr lang="es-ES" sz="1200" b="1" i="0" kern="1200" dirty="0">
                <a:solidFill>
                  <a:schemeClr val="tx1"/>
                </a:solidFill>
                <a:effectLst/>
                <a:latin typeface="Times New Roman" pitchFamily="18" charset="0"/>
                <a:ea typeface="+mn-ea"/>
                <a:cs typeface="+mn-cs"/>
              </a:rPr>
              <a:t>ARN</a:t>
            </a:r>
            <a:r>
              <a:rPr lang="es-ES" sz="1200" b="0" i="0" kern="1200" dirty="0">
                <a:solidFill>
                  <a:schemeClr val="tx1"/>
                </a:solidFill>
                <a:effectLst/>
                <a:latin typeface="Times New Roman" pitchFamily="18" charset="0"/>
                <a:ea typeface="+mn-ea"/>
                <a:cs typeface="+mn-cs"/>
              </a:rPr>
              <a:t>, otro ácido nucleico necesario para la</a:t>
            </a:r>
            <a:r>
              <a:rPr lang="es-ES" sz="1200" b="1" i="0" kern="1200" dirty="0">
                <a:solidFill>
                  <a:schemeClr val="tx1"/>
                </a:solidFill>
                <a:effectLst/>
                <a:latin typeface="Times New Roman" pitchFamily="18" charset="0"/>
                <a:ea typeface="+mn-ea"/>
                <a:cs typeface="+mn-cs"/>
              </a:rPr>
              <a:t> transmisión de información genética</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Levene también detectó la presencia de </a:t>
            </a:r>
            <a:r>
              <a:rPr lang="es-ES" sz="1200" b="1" i="0" kern="1200" dirty="0">
                <a:solidFill>
                  <a:schemeClr val="tx1"/>
                </a:solidFill>
                <a:effectLst/>
                <a:latin typeface="Times New Roman" pitchFamily="18" charset="0"/>
                <a:ea typeface="+mn-ea"/>
                <a:cs typeface="+mn-cs"/>
              </a:rPr>
              <a:t>grupo fosfato </a:t>
            </a:r>
            <a:r>
              <a:rPr lang="es-ES" sz="1200" b="0" i="0" kern="1200" dirty="0">
                <a:solidFill>
                  <a:schemeClr val="tx1"/>
                </a:solidFill>
                <a:effectLst/>
                <a:latin typeface="Times New Roman" pitchFamily="18" charset="0"/>
                <a:ea typeface="+mn-ea"/>
                <a:cs typeface="+mn-cs"/>
              </a:rPr>
              <a:t>y de un tipo de azúcar llamado </a:t>
            </a:r>
            <a:r>
              <a:rPr lang="es-ES" sz="1200" b="1" i="0" kern="1200" dirty="0">
                <a:solidFill>
                  <a:schemeClr val="tx1"/>
                </a:solidFill>
                <a:effectLst/>
                <a:latin typeface="Times New Roman" pitchFamily="18" charset="0"/>
                <a:ea typeface="+mn-ea"/>
                <a:cs typeface="+mn-cs"/>
              </a:rPr>
              <a:t>ribosa</a:t>
            </a:r>
            <a:r>
              <a:rPr lang="es-ES" sz="1200" b="0" i="0" kern="1200" dirty="0">
                <a:solidFill>
                  <a:schemeClr val="tx1"/>
                </a:solidFill>
                <a:effectLst/>
                <a:latin typeface="Times New Roman" pitchFamily="18" charset="0"/>
                <a:ea typeface="+mn-ea"/>
                <a:cs typeface="+mn-cs"/>
              </a:rPr>
              <a:t>, dos componentes imprescindibles en la formación del ADN. Más tarde, el bioquímico descubrió que el grupo fosfato, el azúcar y las bases nitrogenadas se unían para formar </a:t>
            </a:r>
            <a:r>
              <a:rPr lang="es-ES" sz="1200" b="1" i="0" kern="1200" dirty="0">
                <a:solidFill>
                  <a:schemeClr val="tx1"/>
                </a:solidFill>
                <a:effectLst/>
                <a:latin typeface="Times New Roman" pitchFamily="18" charset="0"/>
                <a:ea typeface="+mn-ea"/>
                <a:cs typeface="+mn-cs"/>
              </a:rPr>
              <a:t>nucleótidos</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1953</a:t>
            </a:r>
            <a:r>
              <a:rPr lang="es-ES" sz="1200" b="0" i="0" kern="1200" dirty="0">
                <a:solidFill>
                  <a:schemeClr val="tx1"/>
                </a:solidFill>
                <a:effectLst/>
                <a:latin typeface="Times New Roman" pitchFamily="18" charset="0"/>
                <a:ea typeface="+mn-ea"/>
                <a:cs typeface="+mn-cs"/>
              </a:rPr>
              <a:t>, cuando el físico</a:t>
            </a:r>
            <a:r>
              <a:rPr lang="es-ES" sz="1200" b="1" i="0" kern="1200" dirty="0">
                <a:solidFill>
                  <a:schemeClr val="tx1"/>
                </a:solidFill>
                <a:effectLst/>
                <a:latin typeface="Times New Roman" pitchFamily="18" charset="0"/>
                <a:ea typeface="+mn-ea"/>
                <a:cs typeface="+mn-cs"/>
              </a:rPr>
              <a:t> Francis Crick </a:t>
            </a:r>
            <a:r>
              <a:rPr lang="es-ES" sz="1200" b="0" i="0" kern="1200" dirty="0">
                <a:solidFill>
                  <a:schemeClr val="tx1"/>
                </a:solidFill>
                <a:effectLst/>
                <a:latin typeface="Times New Roman" pitchFamily="18" charset="0"/>
                <a:ea typeface="+mn-ea"/>
                <a:cs typeface="+mn-cs"/>
              </a:rPr>
              <a:t>y el biólogo </a:t>
            </a:r>
            <a:r>
              <a:rPr lang="es-ES" sz="1200" b="1" i="0" kern="1200" dirty="0">
                <a:solidFill>
                  <a:schemeClr val="tx1"/>
                </a:solidFill>
                <a:effectLst/>
                <a:latin typeface="Times New Roman" pitchFamily="18" charset="0"/>
                <a:ea typeface="+mn-ea"/>
                <a:cs typeface="+mn-cs"/>
              </a:rPr>
              <a:t>James Watson </a:t>
            </a:r>
            <a:r>
              <a:rPr lang="es-ES" sz="1200" b="0" i="0" kern="1200" dirty="0">
                <a:solidFill>
                  <a:schemeClr val="tx1"/>
                </a:solidFill>
                <a:effectLst/>
                <a:latin typeface="Times New Roman" pitchFamily="18" charset="0"/>
                <a:ea typeface="+mn-ea"/>
                <a:cs typeface="+mn-cs"/>
              </a:rPr>
              <a:t>demostraron la estructura de </a:t>
            </a:r>
            <a:r>
              <a:rPr lang="es-ES" sz="1200" b="1" i="0" kern="1200" dirty="0">
                <a:solidFill>
                  <a:schemeClr val="tx1"/>
                </a:solidFill>
                <a:effectLst/>
                <a:latin typeface="Times New Roman" pitchFamily="18" charset="0"/>
                <a:ea typeface="+mn-ea"/>
                <a:cs typeface="+mn-cs"/>
              </a:rPr>
              <a:t>doble hélice del ADN</a:t>
            </a:r>
            <a:r>
              <a:rPr lang="es-ES" sz="1200" b="0" i="0" kern="1200" dirty="0">
                <a:solidFill>
                  <a:schemeClr val="tx1"/>
                </a:solidFill>
                <a:effectLst/>
                <a:latin typeface="Times New Roman" pitchFamily="18" charset="0"/>
                <a:ea typeface="+mn-ea"/>
                <a:cs typeface="+mn-cs"/>
              </a:rPr>
              <a:t>. Recibieron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1962 junto al físico Maurice Wilkins. Sin embargo, su hallazgo no hubiera sido posible sin la labor de la química </a:t>
            </a:r>
            <a:r>
              <a:rPr lang="es-ES" sz="1200" b="1" i="0" kern="1200" dirty="0">
                <a:solidFill>
                  <a:schemeClr val="tx1"/>
                </a:solidFill>
                <a:effectLst/>
                <a:latin typeface="Times New Roman" pitchFamily="18" charset="0"/>
                <a:ea typeface="+mn-ea"/>
                <a:cs typeface="+mn-cs"/>
              </a:rPr>
              <a:t>Rosalind Franklin</a:t>
            </a:r>
            <a:r>
              <a:rPr lang="es-ES" sz="1200" b="0" i="0" kern="1200" dirty="0">
                <a:solidFill>
                  <a:schemeClr val="tx1"/>
                </a:solidFill>
                <a:effectLst/>
                <a:latin typeface="Times New Roman" pitchFamily="18" charset="0"/>
                <a:ea typeface="+mn-ea"/>
                <a:cs typeface="+mn-cs"/>
              </a:rPr>
              <a:t>, responsable de la famosa </a:t>
            </a:r>
            <a:r>
              <a:rPr lang="es-ES" sz="1200" b="1" i="0" kern="1200" dirty="0">
                <a:solidFill>
                  <a:schemeClr val="tx1"/>
                </a:solidFill>
                <a:effectLst/>
                <a:latin typeface="Times New Roman" pitchFamily="18" charset="0"/>
                <a:ea typeface="+mn-ea"/>
                <a:cs typeface="+mn-cs"/>
              </a:rPr>
              <a:t>Fotografía 51</a:t>
            </a:r>
            <a:r>
              <a:rPr lang="es-ES" sz="1200" b="0" i="0" kern="1200" dirty="0">
                <a:solidFill>
                  <a:schemeClr val="tx1"/>
                </a:solidFill>
                <a:effectLst/>
                <a:latin typeface="Times New Roman" pitchFamily="18" charset="0"/>
                <a:ea typeface="+mn-ea"/>
                <a:cs typeface="+mn-cs"/>
              </a:rPr>
              <a:t> </a:t>
            </a:r>
            <a:r>
              <a:rPr lang="es-ES" dirty="0"/>
              <a:t>Una de las imágenes por difracción de Rayos X que consigue Rosalind supone un hito para la historia de la biología, en ella </a:t>
            </a:r>
            <a:r>
              <a:rPr lang="es-ES" b="1" dirty="0"/>
              <a:t>se puede apreciar la forma helicoidal de las cadenas de ADN</a:t>
            </a:r>
            <a:r>
              <a:rPr lang="es-ES" dirty="0"/>
              <a:t>. Sin su permiso, su colega de trabajo Wilkins se toma la libertad de mostrar la instantánea a Watson, quien después afirmaría haberse quedado “boquiabierto” al verla.</a:t>
            </a:r>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ca-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41</a:t>
            </a:fld>
            <a:endParaRPr lang="es-ES" altLang="es-ES"/>
          </a:p>
        </p:txBody>
      </p:sp>
    </p:spTree>
    <p:extLst>
      <p:ext uri="{BB962C8B-B14F-4D97-AF65-F5344CB8AC3E}">
        <p14:creationId xmlns:p14="http://schemas.microsoft.com/office/powerpoint/2010/main" val="112858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444444"/>
                </a:solidFill>
                <a:effectLst/>
                <a:latin typeface="Lucida Grande"/>
              </a:rPr>
              <a:t>Solo alrededor del 1 por ciento del ADN está formado por genes que codifican proteínas, el otro 99 por ciento no codifica. El ADN no codificante no entrega instrucciones para producir proteínas. En el pasado, los científicos pensaban que el ADN no codificante era “basura” y no tenía un propósito conocido. Sin embargo, cada vez está más claro que al menos una parte sirve a la función integral de las células, particularmente el control de la actividad genética. Por ejemplo, el ADN no codificante contiene secuencias que actúan como elementos reguladores, los que determinan cuándo y dónde se activan y desactivan los genes. Estos elementos establecen sitios para que proteínas especializadas (llamadas factores de transcripción) se unan (se junten) y activen o repriman el proceso por el cual la información de los genes se convierte en proteínas (o transcripción). El ADN no codificante contiene muchos tipos de elementos reguladores:</a:t>
            </a:r>
            <a:endParaRPr lang="es-ES" dirty="0"/>
          </a:p>
        </p:txBody>
      </p:sp>
      <p:sp>
        <p:nvSpPr>
          <p:cNvPr id="4" name="Marcador de número de diapositiva 3"/>
          <p:cNvSpPr>
            <a:spLocks noGrp="1"/>
          </p:cNvSpPr>
          <p:nvPr>
            <p:ph type="sldNum" sz="quarter" idx="5"/>
          </p:nvPr>
        </p:nvSpPr>
        <p:spPr/>
        <p:txBody>
          <a:bodyPr/>
          <a:lstStyle/>
          <a:p>
            <a:fld id="{1C1FC08C-E346-43D1-979C-DDABB6109B64}" type="slidenum">
              <a:rPr lang="es-ES" smtClean="0"/>
              <a:t>42</a:t>
            </a:fld>
            <a:endParaRPr lang="es-ES"/>
          </a:p>
        </p:txBody>
      </p:sp>
    </p:spTree>
    <p:extLst>
      <p:ext uri="{BB962C8B-B14F-4D97-AF65-F5344CB8AC3E}">
        <p14:creationId xmlns:p14="http://schemas.microsoft.com/office/powerpoint/2010/main" val="403976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63733"/>
                </a:solidFill>
                <a:effectLst/>
                <a:latin typeface="Verdana" panose="020B0604030504040204" pitchFamily="34" charset="0"/>
              </a:rPr>
              <a:t>El descubrimiento demuestra que la </a:t>
            </a:r>
            <a:r>
              <a:rPr lang="es-ES" b="1" i="0" dirty="0">
                <a:solidFill>
                  <a:srgbClr val="363733"/>
                </a:solidFill>
                <a:effectLst/>
                <a:latin typeface="Verdana" panose="020B0604030504040204" pitchFamily="34" charset="0"/>
              </a:rPr>
              <a:t>cifra de 1,24%</a:t>
            </a:r>
            <a:r>
              <a:rPr lang="es-ES" b="0" i="0" dirty="0">
                <a:solidFill>
                  <a:srgbClr val="363733"/>
                </a:solidFill>
                <a:effectLst/>
                <a:latin typeface="Verdana" panose="020B0604030504040204" pitchFamily="34" charset="0"/>
              </a:rPr>
              <a:t> es totalmente incorrecta y que, en realidad, puede ser de hasta </a:t>
            </a:r>
            <a:r>
              <a:rPr lang="es-ES" b="1" i="0" dirty="0">
                <a:solidFill>
                  <a:srgbClr val="363733"/>
                </a:solidFill>
                <a:effectLst/>
                <a:latin typeface="Verdana" panose="020B0604030504040204" pitchFamily="34" charset="0"/>
              </a:rPr>
              <a:t>diez veces superior</a:t>
            </a:r>
            <a:r>
              <a:rPr lang="es-ES" b="0" i="0" dirty="0">
                <a:solidFill>
                  <a:srgbClr val="363733"/>
                </a:solidFill>
                <a:effectLst/>
                <a:latin typeface="Verdana" panose="020B0604030504040204" pitchFamily="34" charset="0"/>
              </a:rPr>
              <a:t>. La revista  </a:t>
            </a:r>
            <a:r>
              <a:rPr lang="es-ES" b="1" i="1" dirty="0" err="1">
                <a:solidFill>
                  <a:srgbClr val="363733"/>
                </a:solidFill>
                <a:effectLst/>
                <a:latin typeface="Verdana" panose="020B0604030504040204" pitchFamily="34" charset="0"/>
              </a:rPr>
              <a:t>Nature</a:t>
            </a:r>
            <a:r>
              <a:rPr lang="es-ES" b="0" i="1" dirty="0">
                <a:solidFill>
                  <a:srgbClr val="363733"/>
                </a:solidFill>
                <a:effectLst/>
                <a:latin typeface="Verdana" panose="020B0604030504040204" pitchFamily="34" charset="0"/>
              </a:rPr>
              <a:t> </a:t>
            </a:r>
            <a:r>
              <a:rPr lang="es-ES" b="0" i="0" dirty="0">
                <a:solidFill>
                  <a:srgbClr val="363733"/>
                </a:solidFill>
                <a:effectLst/>
                <a:latin typeface="Verdana" panose="020B0604030504040204" pitchFamily="34" charset="0"/>
              </a:rPr>
              <a:t>publicará </a:t>
            </a:r>
            <a:r>
              <a:rPr lang="es-ES" b="1" i="0" dirty="0">
                <a:solidFill>
                  <a:srgbClr val="363733"/>
                </a:solidFill>
                <a:effectLst/>
                <a:latin typeface="Verdana" panose="020B0604030504040204" pitchFamily="34" charset="0"/>
              </a:rPr>
              <a:t>el jueves 12 de febrero</a:t>
            </a:r>
            <a:r>
              <a:rPr lang="es-ES" b="0" i="0" dirty="0">
                <a:solidFill>
                  <a:srgbClr val="363733"/>
                </a:solidFill>
                <a:effectLst/>
                <a:latin typeface="Verdana" panose="020B0604030504040204" pitchFamily="34" charset="0"/>
              </a:rPr>
              <a:t> 2009 este importante descubrimiento científico en el número especial que han preparado con motivo de la celebración del doscientos aniversario del nacimiento de </a:t>
            </a:r>
            <a:r>
              <a:rPr lang="es-ES" b="1" i="0" dirty="0">
                <a:solidFill>
                  <a:srgbClr val="363733"/>
                </a:solidFill>
                <a:effectLst/>
                <a:latin typeface="Verdana" panose="020B0604030504040204" pitchFamily="34" charset="0"/>
              </a:rPr>
              <a:t>Charles Darwin</a:t>
            </a:r>
            <a:r>
              <a:rPr lang="es-ES" b="0" i="0" dirty="0">
                <a:solidFill>
                  <a:srgbClr val="363733"/>
                </a:solidFill>
                <a:effectLst/>
                <a:latin typeface="Verdana" panose="020B0604030504040204" pitchFamily="34" charset="0"/>
              </a:rPr>
              <a:t>.</a:t>
            </a:r>
          </a:p>
          <a:p>
            <a:pPr algn="l"/>
            <a:r>
              <a:rPr lang="es-ES" b="0" i="0" dirty="0">
                <a:solidFill>
                  <a:srgbClr val="363733"/>
                </a:solidFill>
                <a:effectLst/>
                <a:latin typeface="Verdana" panose="020B0604030504040204" pitchFamily="34" charset="0"/>
              </a:rPr>
              <a:t>La clave de este descubrimiento ha residido en el estudio de las </a:t>
            </a:r>
            <a:r>
              <a:rPr lang="es-ES" b="1" i="0" dirty="0">
                <a:solidFill>
                  <a:srgbClr val="363733"/>
                </a:solidFill>
                <a:effectLst/>
                <a:latin typeface="Verdana" panose="020B0604030504040204" pitchFamily="34" charset="0"/>
              </a:rPr>
              <a:t>duplicaciones segmentales</a:t>
            </a:r>
            <a:r>
              <a:rPr lang="es-ES" b="0" i="0" dirty="0">
                <a:solidFill>
                  <a:srgbClr val="363733"/>
                </a:solidFill>
                <a:effectLst/>
                <a:latin typeface="Verdana" panose="020B0604030504040204" pitchFamily="34" charset="0"/>
              </a:rPr>
              <a:t>, fragmentos grandes de ADN repetidos muchas veces a lo largo del genoma, hasta hace poco difíciles de distinguir. Esta dificultad hacía que se les ignorara y que se estudiaran aquellas partes de los genomas más fáciles de individualizar. Esto ha llevado a tener una visión sesgada de los genomas.</a:t>
            </a:r>
          </a:p>
          <a:p>
            <a:pPr algn="l"/>
            <a:r>
              <a:rPr lang="es-ES" b="0" i="0" dirty="0">
                <a:solidFill>
                  <a:srgbClr val="363733"/>
                </a:solidFill>
                <a:effectLst/>
                <a:latin typeface="Verdana" panose="020B0604030504040204" pitchFamily="34" charset="0"/>
              </a:rPr>
              <a:t>Hace tiempo que se sospechaba que la presencia de duplicaciones debía ser importante. Pero ha sido el estudio sistemático de las duplicaciones segmentales de todo el genoma de cuatro especies de primates ( </a:t>
            </a:r>
            <a:r>
              <a:rPr lang="es-ES" b="1" i="0" dirty="0">
                <a:solidFill>
                  <a:srgbClr val="363733"/>
                </a:solidFill>
                <a:effectLst/>
                <a:latin typeface="Verdana" panose="020B0604030504040204" pitchFamily="34" charset="0"/>
              </a:rPr>
              <a:t>macacos, orangutanes, chimpancés</a:t>
            </a:r>
            <a:r>
              <a:rPr lang="es-ES" b="0" i="0" dirty="0">
                <a:solidFill>
                  <a:srgbClr val="363733"/>
                </a:solidFill>
                <a:effectLst/>
                <a:latin typeface="Verdana" panose="020B0604030504040204" pitchFamily="34" charset="0"/>
              </a:rPr>
              <a:t> </a:t>
            </a:r>
            <a:r>
              <a:rPr lang="es-ES" b="1" i="0" dirty="0">
                <a:solidFill>
                  <a:srgbClr val="363733"/>
                </a:solidFill>
                <a:effectLst/>
                <a:latin typeface="Verdana" panose="020B0604030504040204" pitchFamily="34" charset="0"/>
              </a:rPr>
              <a:t>y humanos</a:t>
            </a:r>
            <a:r>
              <a:rPr lang="es-ES" b="0" i="0" dirty="0">
                <a:solidFill>
                  <a:srgbClr val="363733"/>
                </a:solidFill>
                <a:effectLst/>
                <a:latin typeface="Verdana" panose="020B0604030504040204" pitchFamily="34" charset="0"/>
              </a:rPr>
              <a:t>) lo que ha permitido el avance que se publica en </a:t>
            </a:r>
            <a:r>
              <a:rPr lang="es-ES" b="0" i="1" dirty="0" err="1">
                <a:solidFill>
                  <a:srgbClr val="363733"/>
                </a:solidFill>
                <a:effectLst/>
                <a:latin typeface="Verdana" panose="020B0604030504040204" pitchFamily="34" charset="0"/>
              </a:rPr>
              <a:t>Nature</a:t>
            </a:r>
            <a:r>
              <a:rPr lang="es-ES" b="0" i="0" dirty="0">
                <a:solidFill>
                  <a:srgbClr val="363733"/>
                </a:solidFill>
                <a:effectLst/>
                <a:latin typeface="Verdana" panose="020B0604030504040204" pitchFamily="34" charset="0"/>
              </a:rPr>
              <a:t>. De este modo, se ha podido no sólo elaborar el primer catálogo especie-específico de estas regiones del genoma, sino que ha sido posible también cuantificar mucho mejor las diferencias entre especies y entender en qué momento de la evolución de nuestro linaje aparecieron. Igualmente, este hallazgo puede ayudar a entender muchas de las enfermedades que acontecen sólo en la especie humana.</a:t>
            </a:r>
          </a:p>
          <a:p>
            <a:endParaRPr lang="es-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43</a:t>
            </a:fld>
            <a:endParaRPr lang="es-ES" altLang="es-ES"/>
          </a:p>
        </p:txBody>
      </p:sp>
    </p:spTree>
    <p:extLst>
      <p:ext uri="{BB962C8B-B14F-4D97-AF65-F5344CB8AC3E}">
        <p14:creationId xmlns:p14="http://schemas.microsoft.com/office/powerpoint/2010/main" val="3132106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939800" y="750888"/>
            <a:ext cx="4999038" cy="3749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3:notes"/>
          <p:cNvSpPr txBox="1">
            <a:spLocks noGrp="1"/>
          </p:cNvSpPr>
          <p:nvPr>
            <p:ph type="body" idx="1"/>
          </p:nvPr>
        </p:nvSpPr>
        <p:spPr>
          <a:xfrm>
            <a:off x="917575" y="4749800"/>
            <a:ext cx="5041900" cy="4500562"/>
          </a:xfrm>
          <a:prstGeom prst="rect">
            <a:avLst/>
          </a:prstGeom>
          <a:noFill/>
          <a:ln>
            <a:noFill/>
          </a:ln>
        </p:spPr>
        <p:txBody>
          <a:bodyPr spcFirstLastPara="1" wrap="square" lIns="92350" tIns="46175" rIns="92350" bIns="4617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100" dirty="0">
              <a:solidFill>
                <a:schemeClr val="dk1"/>
              </a:solidFill>
            </a:endParaRPr>
          </a:p>
        </p:txBody>
      </p:sp>
      <p:sp>
        <p:nvSpPr>
          <p:cNvPr id="127" name="Google Shape;127;p3:notes"/>
          <p:cNvSpPr txBox="1"/>
          <p:nvPr/>
        </p:nvSpPr>
        <p:spPr>
          <a:xfrm>
            <a:off x="3897312" y="9501187"/>
            <a:ext cx="2979737" cy="500062"/>
          </a:xfrm>
          <a:prstGeom prst="rect">
            <a:avLst/>
          </a:prstGeom>
          <a:noFill/>
          <a:ln>
            <a:noFill/>
          </a:ln>
        </p:spPr>
        <p:txBody>
          <a:bodyPr spcFirstLastPara="1" wrap="square" lIns="92350" tIns="46175" rIns="92350" bIns="46175" anchor="b" anchorCtr="0">
            <a:noAutofit/>
          </a:bodyPr>
          <a:lstStyle/>
          <a:p>
            <a:pPr marL="0" marR="0" lvl="0" indent="0" algn="r" rtl="0">
              <a:lnSpc>
                <a:spcPct val="100000"/>
              </a:lnSpc>
              <a:spcBef>
                <a:spcPts val="0"/>
              </a:spcBef>
              <a:spcAft>
                <a:spcPts val="0"/>
              </a:spcAft>
              <a:buClr>
                <a:srgbClr val="000000"/>
              </a:buClr>
              <a:buSzPts val="2400"/>
              <a:buFont typeface="Arial"/>
              <a:buNone/>
            </a:pPr>
            <a:fld id="{00000000-1234-1234-1234-123412341234}" type="slidenum">
              <a:rPr lang="en-US" sz="2400" b="1"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2400"/>
                <a:buFont typeface="Arial"/>
                <a:buNone/>
              </a:pPr>
              <a:t>44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Marcador de imagen de diapositiva">
            <a:extLst>
              <a:ext uri="{FF2B5EF4-FFF2-40B4-BE49-F238E27FC236}">
                <a16:creationId xmlns:a16="http://schemas.microsoft.com/office/drawing/2014/main" id="{2450967D-6DBB-48BC-9BB2-FF316715D45F}"/>
              </a:ext>
            </a:extLst>
          </p:cNvPr>
          <p:cNvSpPr>
            <a:spLocks noGrp="1" noRot="1" noChangeAspect="1" noChangeArrowheads="1" noTextEdit="1"/>
          </p:cNvSpPr>
          <p:nvPr>
            <p:ph type="sldImg"/>
          </p:nvPr>
        </p:nvSpPr>
        <p:spPr>
          <a:ln/>
        </p:spPr>
      </p:sp>
      <p:sp>
        <p:nvSpPr>
          <p:cNvPr id="19459" name="2 Marcador de notas">
            <a:extLst>
              <a:ext uri="{FF2B5EF4-FFF2-40B4-BE49-F238E27FC236}">
                <a16:creationId xmlns:a16="http://schemas.microsoft.com/office/drawing/2014/main" id="{8DB511CB-7537-412A-B4D7-20BCF14A48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es-ES_tradnl"/>
              <a:t>En esta diapositiva aparecen resumidos las principales estructuras u orgánulos de una cél. Eucariota, así como sus funciones más generales. En el desarrollo de la clase vamos a explicar cada unox separado.</a:t>
            </a:r>
          </a:p>
          <a:p>
            <a:endParaRPr lang="es-ES_tradnl" altLang="es-ES_tradnl"/>
          </a:p>
          <a:p>
            <a:r>
              <a:rPr lang="es-ES_tradnl" altLang="es-ES_tradnl"/>
              <a:t>SIEMPRE VAMOS A HACER REFERNCIA A LA CÉLULA ANIMAL,,,,,,,,,,,,,,,,,,  ESO ES QUE VEN QUE ENTRE LAS ESTRUCTURAS, NO APARECE LA PARED CELULAR</a:t>
            </a:r>
          </a:p>
        </p:txBody>
      </p:sp>
      <p:sp>
        <p:nvSpPr>
          <p:cNvPr id="19460" name="3 Marcador de número de diapositiva">
            <a:extLst>
              <a:ext uri="{FF2B5EF4-FFF2-40B4-BE49-F238E27FC236}">
                <a16:creationId xmlns:a16="http://schemas.microsoft.com/office/drawing/2014/main" id="{576F1759-B060-4107-8284-F13030D470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905B1A-445E-425D-A0E9-35C4FD992BE7}" type="slidenum">
              <a:rPr lang="es-ES" altLang="es-ES_tradnl" smtClean="0"/>
              <a:pPr>
                <a:spcBef>
                  <a:spcPct val="0"/>
                </a:spcBef>
              </a:pPr>
              <a:t>45</a:t>
            </a:fld>
            <a:endParaRPr lang="es-ES" altLang="es-ES_trad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F8F61D1-CDF2-AFC8-A34D-393F43905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E2E9F2-82B1-41FE-910E-B45A080629A6}" type="slidenum">
              <a:rPr lang="es-ES" altLang="es-ES_tradnl" smtClean="0"/>
              <a:pPr>
                <a:spcBef>
                  <a:spcPct val="0"/>
                </a:spcBef>
              </a:pPr>
              <a:t>8</a:t>
            </a:fld>
            <a:endParaRPr lang="es-ES" altLang="es-ES_tradnl"/>
          </a:p>
        </p:txBody>
      </p:sp>
      <p:sp>
        <p:nvSpPr>
          <p:cNvPr id="18435" name="Rectangle 2">
            <a:extLst>
              <a:ext uri="{FF2B5EF4-FFF2-40B4-BE49-F238E27FC236}">
                <a16:creationId xmlns:a16="http://schemas.microsoft.com/office/drawing/2014/main" id="{9F9D933D-4E4D-1A68-9152-EFBDAC3E2CA6}"/>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B0AC519F-1135-3A6F-00A5-F896694C7F3C}"/>
              </a:ext>
            </a:extLst>
          </p:cNvPr>
          <p:cNvSpPr>
            <a:spLocks noGrp="1" noChangeArrowheads="1"/>
          </p:cNvSpPr>
          <p:nvPr>
            <p:ph type="body" idx="1"/>
          </p:nvPr>
        </p:nvSpPr>
        <p:spPr>
          <a:ln/>
        </p:spPr>
        <p:txBody>
          <a:bodyPr/>
          <a:lstStyle/>
          <a:p>
            <a:pPr eaLnBrk="1" hangingPunct="1">
              <a:defRPr/>
            </a:pPr>
            <a:r>
              <a:rPr lang="es-ES" sz="1000" b="1" dirty="0" err="1">
                <a:effectLst>
                  <a:outerShdw blurRad="38100" dist="38100" dir="2700000" algn="tl">
                    <a:srgbClr val="000000">
                      <a:alpha val="43137"/>
                    </a:srgbClr>
                  </a:outerShdw>
                </a:effectLst>
                <a:latin typeface="Arial" pitchFamily="34" charset="0"/>
              </a:rPr>
              <a:t>Schleiden</a:t>
            </a:r>
            <a:r>
              <a:rPr lang="es-ES" sz="1000" b="1" dirty="0">
                <a:effectLst>
                  <a:outerShdw blurRad="38100" dist="38100" dir="2700000" algn="tl">
                    <a:srgbClr val="000000">
                      <a:alpha val="43137"/>
                    </a:srgbClr>
                  </a:outerShdw>
                </a:effectLst>
                <a:latin typeface="Arial" pitchFamily="34" charset="0"/>
              </a:rPr>
              <a:t> y </a:t>
            </a:r>
            <a:r>
              <a:rPr lang="es-ES" sz="1000" b="1" dirty="0" err="1">
                <a:effectLst>
                  <a:outerShdw blurRad="38100" dist="38100" dir="2700000" algn="tl">
                    <a:srgbClr val="000000">
                      <a:alpha val="43137"/>
                    </a:srgbClr>
                  </a:outerShdw>
                </a:effectLst>
                <a:latin typeface="Arial" pitchFamily="34" charset="0"/>
              </a:rPr>
              <a:t>Schwann</a:t>
            </a:r>
            <a:r>
              <a:rPr lang="es-ES" sz="1000" b="1" dirty="0">
                <a:effectLst>
                  <a:outerShdw blurRad="38100" dist="38100" dir="2700000" algn="tl">
                    <a:srgbClr val="000000">
                      <a:alpha val="43137"/>
                    </a:srgbClr>
                  </a:outerShdw>
                </a:effectLst>
                <a:latin typeface="Arial" pitchFamily="34" charset="0"/>
              </a:rPr>
              <a:t> </a:t>
            </a:r>
            <a:r>
              <a:rPr lang="es-ES" sz="1000" dirty="0">
                <a:effectLst>
                  <a:outerShdw blurRad="38100" dist="38100" dir="2700000" algn="tl">
                    <a:srgbClr val="000000">
                      <a:alpha val="43137"/>
                    </a:srgbClr>
                  </a:outerShdw>
                </a:effectLst>
                <a:latin typeface="Arial" pitchFamily="34" charset="0"/>
              </a:rPr>
              <a:t>ambos realizaron observaciones de células, el primero trabajando con material vegetal y el segundo con tejido animal; por lo tanto esta teoría surge posterior al desarrollo de los primeros microscopios.</a:t>
            </a:r>
          </a:p>
          <a:p>
            <a:pPr eaLnBrk="1" hangingPunct="1">
              <a:defRPr/>
            </a:pPr>
            <a:endParaRPr lang="es-ES" sz="1000" dirty="0">
              <a:effectLst>
                <a:outerShdw blurRad="38100" dist="38100" dir="2700000" algn="tl">
                  <a:srgbClr val="000000">
                    <a:alpha val="43137"/>
                  </a:srgbClr>
                </a:outerShdw>
              </a:effectLst>
              <a:latin typeface="Arial" pitchFamily="34" charset="0"/>
            </a:endParaRPr>
          </a:p>
          <a:p>
            <a:pPr eaLnBrk="1" hangingPunct="1">
              <a:defRPr/>
            </a:pPr>
            <a:r>
              <a:rPr lang="es-ES" sz="1000" b="1" dirty="0">
                <a:effectLst>
                  <a:outerShdw blurRad="38100" dist="38100" dir="2700000" algn="tl">
                    <a:srgbClr val="000000">
                      <a:alpha val="43137"/>
                    </a:srgbClr>
                  </a:outerShdw>
                </a:effectLst>
                <a:latin typeface="Arial" pitchFamily="34" charset="0"/>
              </a:rPr>
              <a:t>Schleiden</a:t>
            </a:r>
            <a:r>
              <a:rPr lang="es-ES" sz="1000" dirty="0">
                <a:effectLst>
                  <a:outerShdw blurRad="38100" dist="38100" dir="2700000" algn="tl">
                    <a:srgbClr val="000000">
                      <a:alpha val="43137"/>
                    </a:srgbClr>
                  </a:outerShdw>
                </a:effectLst>
                <a:latin typeface="Arial" pitchFamily="34" charset="0"/>
              </a:rPr>
              <a:t> (por la parte botánica): Plantea que a pesar de existir diferencias entre las estructura de los tejidos vegetales (Eje. las células de la parte radicular, son diferentes a las células  del tejido foliar, y estas son diferentes respecto a la de los tejidos vasculares, </a:t>
            </a:r>
            <a:r>
              <a:rPr lang="es-ES" sz="1000" dirty="0" err="1">
                <a:effectLst>
                  <a:outerShdw blurRad="38100" dist="38100" dir="2700000" algn="tl">
                    <a:srgbClr val="000000">
                      <a:alpha val="43137"/>
                    </a:srgbClr>
                  </a:outerShdw>
                </a:effectLst>
                <a:latin typeface="Arial" pitchFamily="34" charset="0"/>
              </a:rPr>
              <a:t>etc</a:t>
            </a:r>
            <a:r>
              <a:rPr lang="es-ES" sz="1000" dirty="0">
                <a:effectLst>
                  <a:outerShdw blurRad="38100" dist="38100" dir="2700000" algn="tl">
                    <a:srgbClr val="000000">
                      <a:alpha val="43137"/>
                    </a:srgbClr>
                  </a:outerShdw>
                </a:effectLst>
                <a:latin typeface="Arial" pitchFamily="34" charset="0"/>
              </a:rPr>
              <a:t>, etc….); todas las plantas iban a estar formadas por células.</a:t>
            </a:r>
          </a:p>
          <a:p>
            <a:pPr eaLnBrk="1" hangingPunct="1">
              <a:defRPr/>
            </a:pPr>
            <a:endParaRPr lang="es-ES" sz="1000" dirty="0">
              <a:effectLst>
                <a:outerShdw blurRad="38100" dist="38100" dir="2700000" algn="tl">
                  <a:srgbClr val="000000">
                    <a:alpha val="43137"/>
                  </a:srgbClr>
                </a:outerShdw>
              </a:effectLst>
              <a:latin typeface="Arial" pitchFamily="34" charset="0"/>
            </a:endParaRPr>
          </a:p>
          <a:p>
            <a:pPr eaLnBrk="1" hangingPunct="1">
              <a:defRPr/>
            </a:pPr>
            <a:r>
              <a:rPr lang="es-ES" sz="1000" b="1" dirty="0">
                <a:effectLst>
                  <a:outerShdw blurRad="38100" dist="38100" dir="2700000" algn="tl">
                    <a:srgbClr val="000000">
                      <a:alpha val="43137"/>
                    </a:srgbClr>
                  </a:outerShdw>
                </a:effectLst>
                <a:latin typeface="Arial" pitchFamily="34" charset="0"/>
              </a:rPr>
              <a:t>Schwann</a:t>
            </a:r>
            <a:r>
              <a:rPr lang="es-ES" sz="1000" dirty="0">
                <a:effectLst>
                  <a:outerShdw blurRad="38100" dist="38100" dir="2700000" algn="tl">
                    <a:srgbClr val="000000">
                      <a:alpha val="43137"/>
                    </a:srgbClr>
                  </a:outerShdw>
                </a:effectLst>
                <a:latin typeface="Arial" pitchFamily="34" charset="0"/>
              </a:rPr>
              <a:t>  (zoólogo): por su parte también observa lo mismo; es decir, que las células de los diferentes tejidos iban a presentar diferencias en su morfología (Eje. Entre eritrocitos, neuronas, adipocitos, ovocitos y espermatozoides) por solo citar estos ejemplos, iban a existir notables diferencias, pero que en cambio, todo el organismo animal iba a estar formado por células.</a:t>
            </a:r>
          </a:p>
          <a:p>
            <a:pPr eaLnBrk="1" hangingPunct="1">
              <a:defRPr/>
            </a:pPr>
            <a:endParaRPr lang="es-ES" sz="1000" b="1" dirty="0">
              <a:effectLst>
                <a:outerShdw blurRad="38100" dist="38100" dir="2700000" algn="tl">
                  <a:srgbClr val="000000">
                    <a:alpha val="43137"/>
                  </a:srgbClr>
                </a:outerShdw>
              </a:effectLst>
              <a:latin typeface="Arial" pitchFamily="34" charset="0"/>
            </a:endParaRPr>
          </a:p>
          <a:p>
            <a:pPr eaLnBrk="1" hangingPunct="1">
              <a:defRPr/>
            </a:pPr>
            <a:r>
              <a:rPr lang="es-ES" sz="1000" b="1" dirty="0">
                <a:effectLst>
                  <a:outerShdw blurRad="38100" dist="38100" dir="2700000" algn="tl">
                    <a:srgbClr val="000000">
                      <a:alpha val="43137"/>
                    </a:srgbClr>
                  </a:outerShdw>
                </a:effectLst>
                <a:latin typeface="Arial" pitchFamily="34" charset="0"/>
              </a:rPr>
              <a:t>Publican un informe detallado sobre las bases celulares del mundo animal </a:t>
            </a:r>
            <a:r>
              <a:rPr lang="es-ES" sz="1000" dirty="0">
                <a:effectLst>
                  <a:outerShdw blurRad="38100" dist="38100" dir="2700000" algn="tl">
                    <a:srgbClr val="000000">
                      <a:alpha val="43137"/>
                    </a:srgbClr>
                  </a:outerShdw>
                </a:effectLst>
                <a:latin typeface="Arial" pitchFamily="34" charset="0"/>
              </a:rPr>
              <a:t>y concluye planteando que </a:t>
            </a:r>
            <a:r>
              <a:rPr lang="es-ES" sz="1000" u="sng" dirty="0">
                <a:effectLst>
                  <a:outerShdw blurRad="38100" dist="38100" dir="2700000" algn="tl">
                    <a:srgbClr val="000000">
                      <a:alpha val="43137"/>
                    </a:srgbClr>
                  </a:outerShdw>
                </a:effectLst>
                <a:latin typeface="Arial" pitchFamily="34" charset="0"/>
              </a:rPr>
              <a:t>tanto las células animales como vegetales, presentaban estructuras similares.</a:t>
            </a:r>
          </a:p>
          <a:p>
            <a:pPr eaLnBrk="1" hangingPunct="1">
              <a:defRPr/>
            </a:pPr>
            <a:endParaRPr lang="es-ES" sz="1000" dirty="0">
              <a:effectLst>
                <a:outerShdw blurRad="38100" dist="38100" dir="2700000" algn="tl">
                  <a:srgbClr val="000000">
                    <a:alpha val="43137"/>
                  </a:srgbClr>
                </a:outerShdw>
              </a:effectLst>
              <a:latin typeface="Arial" pitchFamily="34" charset="0"/>
            </a:endParaRPr>
          </a:p>
          <a:p>
            <a:pPr eaLnBrk="1" hangingPunct="1">
              <a:defRPr/>
            </a:pPr>
            <a:r>
              <a:rPr lang="es-ES" sz="1000" dirty="0">
                <a:effectLst>
                  <a:outerShdw blurRad="38100" dist="38100" dir="2700000" algn="tl">
                    <a:srgbClr val="000000">
                      <a:alpha val="43137"/>
                    </a:srgbClr>
                  </a:outerShdw>
                </a:effectLst>
                <a:latin typeface="Arial" pitchFamily="34" charset="0"/>
              </a:rPr>
              <a:t>LIMITACIONES DE Schleiden y Schwann: EL ORIGEN DE LAS CÉLULAS: Ambos creían en el origen acelular (generación espontánea).</a:t>
            </a:r>
          </a:p>
          <a:p>
            <a:pPr eaLnBrk="1" hangingPunct="1">
              <a:defRPr/>
            </a:pPr>
            <a:endParaRPr lang="es-ES" sz="1000" dirty="0">
              <a:effectLst>
                <a:outerShdw blurRad="38100" dist="38100" dir="2700000" algn="tl">
                  <a:srgbClr val="000000">
                    <a:alpha val="43137"/>
                  </a:srgbClr>
                </a:outerShdw>
              </a:effectLst>
              <a:latin typeface="Arial" pitchFamily="34" charset="0"/>
            </a:endParaRPr>
          </a:p>
          <a:p>
            <a:pPr eaLnBrk="1" hangingPunct="1">
              <a:defRPr/>
            </a:pPr>
            <a:r>
              <a:rPr lang="es-ES" sz="1000" dirty="0">
                <a:effectLst>
                  <a:outerShdw blurRad="38100" dist="38100" dir="2700000" algn="tl">
                    <a:srgbClr val="000000">
                      <a:alpha val="43137"/>
                    </a:srgbClr>
                  </a:outerShdw>
                </a:effectLst>
                <a:latin typeface="Arial" pitchFamily="34" charset="0"/>
              </a:rPr>
              <a:t>Rudolf Virchow, en el 1855 completa la TEORÍA CELULAR…, al plantear que toda célula proviene de otra célula precedente, refutando de esta manera, la teoría de la generación espontánea. </a:t>
            </a:r>
          </a:p>
          <a:p>
            <a:pPr eaLnBrk="1" hangingPunct="1">
              <a:defRPr/>
            </a:pPr>
            <a:endParaRPr lang="es-ES" sz="1000" dirty="0">
              <a:effectLst>
                <a:outerShdw blurRad="38100" dist="38100" dir="2700000" algn="tl">
                  <a:srgbClr val="000000">
                    <a:alpha val="43137"/>
                  </a:srgbClr>
                </a:outerShdw>
              </a:effectLst>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7822EE5-6318-486A-BF05-F7CE8062788F}"/>
              </a:ext>
            </a:extLst>
          </p:cNvPr>
          <p:cNvSpPr>
            <a:spLocks noGrp="1" noRot="1" noChangeAspect="1" noChangeArrowheads="1" noTextEdit="1"/>
          </p:cNvSpPr>
          <p:nvPr>
            <p:ph type="sldImg"/>
          </p:nvPr>
        </p:nvSpPr>
        <p:spPr>
          <a:xfrm>
            <a:off x="992188" y="768350"/>
            <a:ext cx="5114925" cy="3836988"/>
          </a:xfrm>
          <a:ln/>
        </p:spPr>
      </p:sp>
      <p:sp>
        <p:nvSpPr>
          <p:cNvPr id="9219" name="Rectangle 3">
            <a:extLst>
              <a:ext uri="{FF2B5EF4-FFF2-40B4-BE49-F238E27FC236}">
                <a16:creationId xmlns:a16="http://schemas.microsoft.com/office/drawing/2014/main" id="{900DBC6F-E582-4FB7-9BA7-102C6EB2B254}"/>
              </a:ext>
            </a:extLst>
          </p:cNvPr>
          <p:cNvSpPr>
            <a:spLocks noGrp="1" noChangeArrowheads="1"/>
          </p:cNvSpPr>
          <p:nvPr>
            <p:ph type="body" idx="1"/>
          </p:nvPr>
        </p:nvSpPr>
        <p:spPr>
          <a:noFill/>
        </p:spPr>
        <p:txBody>
          <a:bodyPr/>
          <a:lstStyle/>
          <a:p>
            <a:endParaRPr lang="es-ES_tradnl" altLang="es-ES">
              <a:latin typeface="Arial" panose="020B0604020202020204" pitchFamily="34" charset="0"/>
            </a:endParaRPr>
          </a:p>
        </p:txBody>
      </p:sp>
    </p:spTree>
    <p:extLst>
      <p:ext uri="{BB962C8B-B14F-4D97-AF65-F5344CB8AC3E}">
        <p14:creationId xmlns:p14="http://schemas.microsoft.com/office/powerpoint/2010/main" val="176336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D3142151-D341-4FAC-84B6-5AD15270D84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DBBD266-AB14-4EE8-AF1A-6E2BCBF25C86}" type="slidenum">
              <a:rPr lang="ca-ES" altLang="es-ES" smtClean="0">
                <a:latin typeface="Arial" panose="020B0604020202020204" pitchFamily="34" charset="0"/>
              </a:rPr>
              <a:pPr/>
              <a:t>47</a:t>
            </a:fld>
            <a:endParaRPr lang="ca-ES" altLang="es-ES">
              <a:latin typeface="Arial" panose="020B0604020202020204" pitchFamily="34" charset="0"/>
            </a:endParaRPr>
          </a:p>
        </p:txBody>
      </p:sp>
      <p:sp>
        <p:nvSpPr>
          <p:cNvPr id="11267" name="Rectangle 2">
            <a:extLst>
              <a:ext uri="{FF2B5EF4-FFF2-40B4-BE49-F238E27FC236}">
                <a16:creationId xmlns:a16="http://schemas.microsoft.com/office/drawing/2014/main" id="{C610065B-BED6-4B7E-A660-2B6682A6BED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F273335-2939-4CEC-92E6-0562199B58E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9E2D9323-8F74-4AA7-8473-8A1DAE9B648D}" type="slidenum">
              <a:rPr lang="es-ES" altLang="es-ES" smtClean="0"/>
              <a:pPr>
                <a:defRPr/>
              </a:pPr>
              <a:t>49</a:t>
            </a:fld>
            <a:endParaRPr lang="es-ES" altLang="es-ES"/>
          </a:p>
        </p:txBody>
      </p:sp>
    </p:spTree>
    <p:extLst>
      <p:ext uri="{BB962C8B-B14F-4D97-AF65-F5344CB8AC3E}">
        <p14:creationId xmlns:p14="http://schemas.microsoft.com/office/powerpoint/2010/main" val="427961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Entre 1885 y 1901, la composición química del ADN empezó a definirse. En 1889 </a:t>
            </a:r>
            <a:r>
              <a:rPr lang="es-ES" sz="1200" b="1" i="0" kern="1200" dirty="0">
                <a:solidFill>
                  <a:schemeClr val="tx1"/>
                </a:solidFill>
                <a:effectLst/>
                <a:latin typeface="Times New Roman" pitchFamily="18" charset="0"/>
                <a:ea typeface="+mn-ea"/>
                <a:cs typeface="+mn-cs"/>
              </a:rPr>
              <a:t>Richard </a:t>
            </a:r>
            <a:r>
              <a:rPr lang="es-ES" sz="1200" b="1" i="0" kern="1200" dirty="0" err="1">
                <a:solidFill>
                  <a:schemeClr val="tx1"/>
                </a:solidFill>
                <a:effectLst/>
                <a:latin typeface="Times New Roman" pitchFamily="18" charset="0"/>
                <a:ea typeface="+mn-ea"/>
                <a:cs typeface="+mn-cs"/>
              </a:rPr>
              <a:t>Altmann</a:t>
            </a:r>
            <a:r>
              <a:rPr lang="es-ES" sz="1200" b="0" i="0" kern="1200" dirty="0">
                <a:solidFill>
                  <a:schemeClr val="tx1"/>
                </a:solidFill>
                <a:effectLst/>
                <a:latin typeface="Times New Roman" pitchFamily="18" charset="0"/>
                <a:ea typeface="+mn-ea"/>
                <a:cs typeface="+mn-cs"/>
              </a:rPr>
              <a:t>, patólogo alemán que había sido discípulo de Miescher, redefinió esta sustancia con el término “</a:t>
            </a:r>
            <a:r>
              <a:rPr lang="es-ES" sz="1200" b="1" i="0" kern="1200" dirty="0">
                <a:solidFill>
                  <a:schemeClr val="tx1"/>
                </a:solidFill>
                <a:effectLst/>
                <a:latin typeface="Times New Roman" pitchFamily="18" charset="0"/>
                <a:ea typeface="+mn-ea"/>
                <a:cs typeface="+mn-cs"/>
              </a:rPr>
              <a:t>ácido nucleico</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Por su parte, el médico alemán </a:t>
            </a:r>
            <a:r>
              <a:rPr lang="es-ES" sz="1200" b="1" i="0" kern="1200" dirty="0">
                <a:solidFill>
                  <a:schemeClr val="tx1"/>
                </a:solidFill>
                <a:effectLst/>
                <a:latin typeface="Times New Roman" pitchFamily="18" charset="0"/>
                <a:ea typeface="+mn-ea"/>
                <a:cs typeface="+mn-cs"/>
              </a:rPr>
              <a:t>Albert Kossel</a:t>
            </a:r>
            <a:r>
              <a:rPr lang="es-ES" sz="1200" b="0" i="0" kern="1200" dirty="0">
                <a:solidFill>
                  <a:schemeClr val="tx1"/>
                </a:solidFill>
                <a:effectLst/>
                <a:latin typeface="Times New Roman" pitchFamily="18" charset="0"/>
                <a:ea typeface="+mn-ea"/>
                <a:cs typeface="+mn-cs"/>
              </a:rPr>
              <a:t> descubrió la existencia de hidratos de carbono y de unos compuestos o bases nitrogenadas a las que llamó “</a:t>
            </a:r>
            <a:r>
              <a:rPr lang="es-ES" sz="1200" b="1" i="0" kern="1200" dirty="0">
                <a:solidFill>
                  <a:schemeClr val="tx1"/>
                </a:solidFill>
                <a:effectLst/>
                <a:latin typeface="Times New Roman" pitchFamily="18" charset="0"/>
                <a:ea typeface="+mn-ea"/>
                <a:cs typeface="+mn-cs"/>
              </a:rPr>
              <a:t>adenina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guanina</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citosina</a:t>
            </a:r>
            <a:r>
              <a:rPr lang="es-ES" sz="1200" b="0" i="0" kern="1200" dirty="0">
                <a:solidFill>
                  <a:schemeClr val="tx1"/>
                </a:solidFill>
                <a:effectLst/>
                <a:latin typeface="Times New Roman" pitchFamily="18" charset="0"/>
                <a:ea typeface="+mn-ea"/>
                <a:cs typeface="+mn-cs"/>
              </a:rPr>
              <a:t>” y “</a:t>
            </a:r>
            <a:r>
              <a:rPr lang="es-ES" sz="1200" b="1" i="0" kern="1200" dirty="0">
                <a:solidFill>
                  <a:schemeClr val="tx1"/>
                </a:solidFill>
                <a:effectLst/>
                <a:latin typeface="Times New Roman" pitchFamily="18" charset="0"/>
                <a:ea typeface="+mn-ea"/>
                <a:cs typeface="+mn-cs"/>
              </a:rPr>
              <a:t>timina</a:t>
            </a:r>
            <a:r>
              <a:rPr lang="es-ES" sz="1200" b="0" i="0" kern="1200" dirty="0">
                <a:solidFill>
                  <a:schemeClr val="tx1"/>
                </a:solidFill>
                <a:effectLst/>
                <a:latin typeface="Times New Roman" pitchFamily="18" charset="0"/>
                <a:ea typeface="+mn-ea"/>
                <a:cs typeface="+mn-cs"/>
              </a:rPr>
              <a:t>” dentro de la molécula de ADN. Este descubrimiento le valió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1910. El siglo XX empezó con grandes avances en la investigación del ADN. Durante la década de 1920, el bioquímico ruso-estadounidense </a:t>
            </a:r>
            <a:r>
              <a:rPr lang="es-ES" sz="1200" b="1" i="0" kern="1200" dirty="0" err="1">
                <a:solidFill>
                  <a:schemeClr val="tx1"/>
                </a:solidFill>
                <a:effectLst/>
                <a:latin typeface="Times New Roman" pitchFamily="18" charset="0"/>
                <a:ea typeface="+mn-ea"/>
                <a:cs typeface="+mn-cs"/>
              </a:rPr>
              <a:t>Phoebus</a:t>
            </a:r>
            <a:r>
              <a:rPr lang="es-ES" sz="1200" b="1" i="0" kern="1200" dirty="0">
                <a:solidFill>
                  <a:schemeClr val="tx1"/>
                </a:solidFill>
                <a:effectLst/>
                <a:latin typeface="Times New Roman" pitchFamily="18" charset="0"/>
                <a:ea typeface="+mn-ea"/>
                <a:cs typeface="+mn-cs"/>
              </a:rPr>
              <a:t> Levene</a:t>
            </a:r>
            <a:r>
              <a:rPr lang="es-ES" sz="1200" b="0" i="0" kern="1200" dirty="0">
                <a:solidFill>
                  <a:schemeClr val="tx1"/>
                </a:solidFill>
                <a:effectLst/>
                <a:latin typeface="Times New Roman" pitchFamily="18" charset="0"/>
                <a:ea typeface="+mn-ea"/>
                <a:cs typeface="+mn-cs"/>
              </a:rPr>
              <a:t> determinó la existencia del </a:t>
            </a:r>
            <a:r>
              <a:rPr lang="es-ES" sz="1200" b="1" i="0" kern="1200" dirty="0">
                <a:solidFill>
                  <a:schemeClr val="tx1"/>
                </a:solidFill>
                <a:effectLst/>
                <a:latin typeface="Times New Roman" pitchFamily="18" charset="0"/>
                <a:ea typeface="+mn-ea"/>
                <a:cs typeface="+mn-cs"/>
              </a:rPr>
              <a:t>ARN</a:t>
            </a:r>
            <a:r>
              <a:rPr lang="es-ES" sz="1200" b="0" i="0" kern="1200" dirty="0">
                <a:solidFill>
                  <a:schemeClr val="tx1"/>
                </a:solidFill>
                <a:effectLst/>
                <a:latin typeface="Times New Roman" pitchFamily="18" charset="0"/>
                <a:ea typeface="+mn-ea"/>
                <a:cs typeface="+mn-cs"/>
              </a:rPr>
              <a:t>, otro ácido nucleico necesario para la</a:t>
            </a:r>
            <a:r>
              <a:rPr lang="es-ES" sz="1200" b="1" i="0" kern="1200" dirty="0">
                <a:solidFill>
                  <a:schemeClr val="tx1"/>
                </a:solidFill>
                <a:effectLst/>
                <a:latin typeface="Times New Roman" pitchFamily="18" charset="0"/>
                <a:ea typeface="+mn-ea"/>
                <a:cs typeface="+mn-cs"/>
              </a:rPr>
              <a:t> transmisión de información genética</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Levene también detectó la presencia de </a:t>
            </a:r>
            <a:r>
              <a:rPr lang="es-ES" sz="1200" b="1" i="0" kern="1200" dirty="0">
                <a:solidFill>
                  <a:schemeClr val="tx1"/>
                </a:solidFill>
                <a:effectLst/>
                <a:latin typeface="Times New Roman" pitchFamily="18" charset="0"/>
                <a:ea typeface="+mn-ea"/>
                <a:cs typeface="+mn-cs"/>
              </a:rPr>
              <a:t>grupo fosfato </a:t>
            </a:r>
            <a:r>
              <a:rPr lang="es-ES" sz="1200" b="0" i="0" kern="1200" dirty="0">
                <a:solidFill>
                  <a:schemeClr val="tx1"/>
                </a:solidFill>
                <a:effectLst/>
                <a:latin typeface="Times New Roman" pitchFamily="18" charset="0"/>
                <a:ea typeface="+mn-ea"/>
                <a:cs typeface="+mn-cs"/>
              </a:rPr>
              <a:t>y de un tipo de azúcar llamado </a:t>
            </a:r>
            <a:r>
              <a:rPr lang="es-ES" sz="1200" b="1" i="0" kern="1200" dirty="0">
                <a:solidFill>
                  <a:schemeClr val="tx1"/>
                </a:solidFill>
                <a:effectLst/>
                <a:latin typeface="Times New Roman" pitchFamily="18" charset="0"/>
                <a:ea typeface="+mn-ea"/>
                <a:cs typeface="+mn-cs"/>
              </a:rPr>
              <a:t>ribosa</a:t>
            </a:r>
            <a:r>
              <a:rPr lang="es-ES" sz="1200" b="0" i="0" kern="1200" dirty="0">
                <a:solidFill>
                  <a:schemeClr val="tx1"/>
                </a:solidFill>
                <a:effectLst/>
                <a:latin typeface="Times New Roman" pitchFamily="18" charset="0"/>
                <a:ea typeface="+mn-ea"/>
                <a:cs typeface="+mn-cs"/>
              </a:rPr>
              <a:t>, dos componentes imprescindibles en la formación del ADN. Más tarde, el bioquímico descubrió que el grupo fosfato, el azúcar y las bases nitrogenadas se unían para formar </a:t>
            </a:r>
            <a:r>
              <a:rPr lang="es-ES" sz="1200" b="1" i="0" kern="1200" dirty="0">
                <a:solidFill>
                  <a:schemeClr val="tx1"/>
                </a:solidFill>
                <a:effectLst/>
                <a:latin typeface="Times New Roman" pitchFamily="18" charset="0"/>
                <a:ea typeface="+mn-ea"/>
                <a:cs typeface="+mn-cs"/>
              </a:rPr>
              <a:t>nucleótidos</a:t>
            </a:r>
            <a:r>
              <a:rPr lang="es-ES" sz="1200" b="0" i="0" kern="1200" dirty="0">
                <a:solidFill>
                  <a:schemeClr val="tx1"/>
                </a:solidFill>
                <a:effectLst/>
                <a:latin typeface="Times New Roman" pitchFamily="18" charset="0"/>
                <a:ea typeface="+mn-ea"/>
                <a:cs typeface="+mn-cs"/>
              </a:rPr>
              <a:t>. </a:t>
            </a:r>
            <a:r>
              <a:rPr lang="es-ES" sz="1200" b="1" i="0" kern="1200" dirty="0">
                <a:solidFill>
                  <a:schemeClr val="tx1"/>
                </a:solidFill>
                <a:effectLst/>
                <a:latin typeface="Times New Roman" pitchFamily="18" charset="0"/>
                <a:ea typeface="+mn-ea"/>
                <a:cs typeface="+mn-cs"/>
              </a:rPr>
              <a:t>1953</a:t>
            </a:r>
            <a:r>
              <a:rPr lang="es-ES" sz="1200" b="0" i="0" kern="1200" dirty="0">
                <a:solidFill>
                  <a:schemeClr val="tx1"/>
                </a:solidFill>
                <a:effectLst/>
                <a:latin typeface="Times New Roman" pitchFamily="18" charset="0"/>
                <a:ea typeface="+mn-ea"/>
                <a:cs typeface="+mn-cs"/>
              </a:rPr>
              <a:t>, cuando el físico</a:t>
            </a:r>
            <a:r>
              <a:rPr lang="es-ES" sz="1200" b="1" i="0" kern="1200" dirty="0">
                <a:solidFill>
                  <a:schemeClr val="tx1"/>
                </a:solidFill>
                <a:effectLst/>
                <a:latin typeface="Times New Roman" pitchFamily="18" charset="0"/>
                <a:ea typeface="+mn-ea"/>
                <a:cs typeface="+mn-cs"/>
              </a:rPr>
              <a:t> Francis Crick </a:t>
            </a:r>
            <a:r>
              <a:rPr lang="es-ES" sz="1200" b="0" i="0" kern="1200" dirty="0">
                <a:solidFill>
                  <a:schemeClr val="tx1"/>
                </a:solidFill>
                <a:effectLst/>
                <a:latin typeface="Times New Roman" pitchFamily="18" charset="0"/>
                <a:ea typeface="+mn-ea"/>
                <a:cs typeface="+mn-cs"/>
              </a:rPr>
              <a:t>y el biólogo </a:t>
            </a:r>
            <a:r>
              <a:rPr lang="es-ES" sz="1200" b="1" i="0" kern="1200" dirty="0">
                <a:solidFill>
                  <a:schemeClr val="tx1"/>
                </a:solidFill>
                <a:effectLst/>
                <a:latin typeface="Times New Roman" pitchFamily="18" charset="0"/>
                <a:ea typeface="+mn-ea"/>
                <a:cs typeface="+mn-cs"/>
              </a:rPr>
              <a:t>James Watson </a:t>
            </a:r>
            <a:r>
              <a:rPr lang="es-ES" sz="1200" b="0" i="0" kern="1200" dirty="0">
                <a:solidFill>
                  <a:schemeClr val="tx1"/>
                </a:solidFill>
                <a:effectLst/>
                <a:latin typeface="Times New Roman" pitchFamily="18" charset="0"/>
                <a:ea typeface="+mn-ea"/>
                <a:cs typeface="+mn-cs"/>
              </a:rPr>
              <a:t>demostraron la estructura de </a:t>
            </a:r>
            <a:r>
              <a:rPr lang="es-ES" sz="1200" b="1" i="0" kern="1200" dirty="0">
                <a:solidFill>
                  <a:schemeClr val="tx1"/>
                </a:solidFill>
                <a:effectLst/>
                <a:latin typeface="Times New Roman" pitchFamily="18" charset="0"/>
                <a:ea typeface="+mn-ea"/>
                <a:cs typeface="+mn-cs"/>
              </a:rPr>
              <a:t>doble hélice del ADN</a:t>
            </a:r>
            <a:r>
              <a:rPr lang="es-ES" sz="1200" b="0" i="0" kern="1200" dirty="0">
                <a:solidFill>
                  <a:schemeClr val="tx1"/>
                </a:solidFill>
                <a:effectLst/>
                <a:latin typeface="Times New Roman" pitchFamily="18" charset="0"/>
                <a:ea typeface="+mn-ea"/>
                <a:cs typeface="+mn-cs"/>
              </a:rPr>
              <a:t>. Recibieron el </a:t>
            </a:r>
            <a:r>
              <a:rPr lang="es-ES" sz="1200" b="1" i="0" kern="1200" dirty="0">
                <a:solidFill>
                  <a:schemeClr val="tx1"/>
                </a:solidFill>
                <a:effectLst/>
                <a:latin typeface="Times New Roman" pitchFamily="18" charset="0"/>
                <a:ea typeface="+mn-ea"/>
                <a:cs typeface="+mn-cs"/>
              </a:rPr>
              <a:t>Premio Nobel de Medicina</a:t>
            </a:r>
            <a:r>
              <a:rPr lang="es-ES" sz="1200" b="0" i="0" kern="1200" dirty="0">
                <a:solidFill>
                  <a:schemeClr val="tx1"/>
                </a:solidFill>
                <a:effectLst/>
                <a:latin typeface="Times New Roman" pitchFamily="18" charset="0"/>
                <a:ea typeface="+mn-ea"/>
                <a:cs typeface="+mn-cs"/>
              </a:rPr>
              <a:t> en 1962 junto al físico Maurice Wilkins. Sin embargo, su hallazgo no hubiera sido posible sin la labor de la química </a:t>
            </a:r>
            <a:r>
              <a:rPr lang="es-ES" sz="1200" b="1" i="0" kern="1200" dirty="0">
                <a:solidFill>
                  <a:schemeClr val="tx1"/>
                </a:solidFill>
                <a:effectLst/>
                <a:latin typeface="Times New Roman" pitchFamily="18" charset="0"/>
                <a:ea typeface="+mn-ea"/>
                <a:cs typeface="+mn-cs"/>
              </a:rPr>
              <a:t>Rosalind Franklin</a:t>
            </a:r>
            <a:r>
              <a:rPr lang="es-ES" sz="1200" b="0" i="0" kern="1200" dirty="0">
                <a:solidFill>
                  <a:schemeClr val="tx1"/>
                </a:solidFill>
                <a:effectLst/>
                <a:latin typeface="Times New Roman" pitchFamily="18" charset="0"/>
                <a:ea typeface="+mn-ea"/>
                <a:cs typeface="+mn-cs"/>
              </a:rPr>
              <a:t>, responsable de la famosa </a:t>
            </a:r>
            <a:r>
              <a:rPr lang="es-ES" sz="1200" b="1" i="0" kern="1200" dirty="0">
                <a:solidFill>
                  <a:schemeClr val="tx1"/>
                </a:solidFill>
                <a:effectLst/>
                <a:latin typeface="Times New Roman" pitchFamily="18" charset="0"/>
                <a:ea typeface="+mn-ea"/>
                <a:cs typeface="+mn-cs"/>
              </a:rPr>
              <a:t>Fotografía 51</a:t>
            </a:r>
            <a:r>
              <a:rPr lang="es-ES" sz="1200" b="0" i="0" kern="1200" dirty="0">
                <a:solidFill>
                  <a:schemeClr val="tx1"/>
                </a:solidFill>
                <a:effectLst/>
                <a:latin typeface="Times New Roman" pitchFamily="18" charset="0"/>
                <a:ea typeface="+mn-ea"/>
                <a:cs typeface="+mn-cs"/>
              </a:rPr>
              <a:t> </a:t>
            </a:r>
            <a:r>
              <a:rPr lang="es-ES" dirty="0"/>
              <a:t>Una de las imágenes por difracción de Rayos X que consigue Rosalind supone un hito para la historia de la biología, en ella </a:t>
            </a:r>
            <a:r>
              <a:rPr lang="es-ES" b="1" dirty="0"/>
              <a:t>se puede apreciar la forma helicoidal de las cadenas de ADN</a:t>
            </a:r>
            <a:r>
              <a:rPr lang="es-ES" dirty="0"/>
              <a:t>. Sin su permiso, su colega de trabajo Wilkins se toma la libertad de mostrar la instantánea a Watson, quien después afirmaría haberse quedado “boquiabierto” al verla.</a:t>
            </a:r>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endParaRPr lang="ca-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10</a:t>
            </a:fld>
            <a:endParaRPr lang="es-ES" altLang="es-ES"/>
          </a:p>
        </p:txBody>
      </p:sp>
    </p:spTree>
    <p:extLst>
      <p:ext uri="{BB962C8B-B14F-4D97-AF65-F5344CB8AC3E}">
        <p14:creationId xmlns:p14="http://schemas.microsoft.com/office/powerpoint/2010/main" val="206441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familia adinerada, Rosalind Franklin nace en </a:t>
            </a:r>
            <a:r>
              <a:rPr lang="es-ES" dirty="0">
                <a:solidFill>
                  <a:schemeClr val="tx1"/>
                </a:solidFill>
              </a:rPr>
              <a:t>1920 y se cría en el exclusivo barrio londinense de Notting Hill. A sus 21 años se gradúa en Física y Química por Cambridge tras sortear los impedimentos familiares. Son los años de la Segunda Guerra Mundial y casi todo en Inglaterra está orientado a contribuir al esfuerzo bélico, pero al terminar el conflicto Rosalind viaja a París y </a:t>
            </a:r>
            <a:r>
              <a:rPr lang="es-ES" b="1" dirty="0">
                <a:solidFill>
                  <a:schemeClr val="tx1"/>
                </a:solidFill>
              </a:rPr>
              <a:t>aprende la técnica de difracción de Rayos X</a:t>
            </a:r>
            <a:r>
              <a:rPr lang="es-ES" dirty="0">
                <a:solidFill>
                  <a:schemeClr val="tx1"/>
                </a:solidFill>
              </a:rPr>
              <a:t>, que llegará a dominar con gran maestría y de la que se servirá frecuentemente en sus investigaciones.</a:t>
            </a:r>
          </a:p>
          <a:p>
            <a:r>
              <a:rPr lang="es-ES" dirty="0">
                <a:solidFill>
                  <a:schemeClr val="tx1"/>
                </a:solidFill>
              </a:rPr>
              <a:t>A su vuelta a Londres recala en el prestigioso </a:t>
            </a:r>
            <a:r>
              <a:rPr lang="es-ES" dirty="0" err="1">
                <a:solidFill>
                  <a:schemeClr val="tx1"/>
                </a:solidFill>
              </a:rPr>
              <a:t>King’s</a:t>
            </a:r>
            <a:r>
              <a:rPr lang="es-ES" dirty="0">
                <a:solidFill>
                  <a:schemeClr val="tx1"/>
                </a:solidFill>
              </a:rPr>
              <a:t> </a:t>
            </a:r>
            <a:r>
              <a:rPr lang="es-ES" dirty="0" err="1">
                <a:solidFill>
                  <a:schemeClr val="tx1"/>
                </a:solidFill>
              </a:rPr>
              <a:t>College</a:t>
            </a:r>
            <a:r>
              <a:rPr lang="es-ES" dirty="0">
                <a:solidFill>
                  <a:schemeClr val="tx1"/>
                </a:solidFill>
              </a:rPr>
              <a:t>, donde </a:t>
            </a:r>
            <a:r>
              <a:rPr lang="es-ES" dirty="0">
                <a:solidFill>
                  <a:schemeClr val="tx1"/>
                </a:solidFill>
                <a:hlinkClick r:id="rId3">
                  <a:extLst>
                    <a:ext uri="{A12FA001-AC4F-418D-AE19-62706E023703}">
                      <ahyp:hlinkClr xmlns:ahyp="http://schemas.microsoft.com/office/drawing/2018/hyperlinkcolor" val="tx"/>
                    </a:ext>
                  </a:extLst>
                </a:hlinkClick>
              </a:rPr>
              <a:t>centra sus trabajos en el ADN</a:t>
            </a:r>
            <a:r>
              <a:rPr lang="es-ES" dirty="0">
                <a:solidFill>
                  <a:schemeClr val="tx1"/>
                </a:solidFill>
              </a:rPr>
              <a:t>, perfeccionando la técnica para obtener fotografías de este tipo de moléculas. En aquel momento </a:t>
            </a:r>
            <a:r>
              <a:rPr lang="es-ES" b="1" dirty="0">
                <a:solidFill>
                  <a:schemeClr val="tx1"/>
                </a:solidFill>
              </a:rPr>
              <a:t>había otros investigadores interesados en el mismo campo</a:t>
            </a:r>
            <a:r>
              <a:rPr lang="es-ES" dirty="0">
                <a:solidFill>
                  <a:schemeClr val="tx1"/>
                </a:solidFill>
              </a:rPr>
              <a:t>, como eran el estadounidense James Watson y el británico Francis Crick, ambos compañeros en un centro de Cambridge.</a:t>
            </a:r>
          </a:p>
          <a:p>
            <a:r>
              <a:rPr lang="es-ES" dirty="0">
                <a:solidFill>
                  <a:schemeClr val="tx1"/>
                </a:solidFill>
              </a:rPr>
              <a:t>La investigación de Watson y Crick se vio alentada por Maurice Wilkins, que trabajaba en el mismo centro que Rosalind y dio a conocer sus descubrimientos a los dos primeros. Hay que decir que el machismo latente en la sociedad británica de aquel entonces tenía un reflejo fiel en la élite científica, heredera del clasicismo de las sociedades reales y los clubs de caballeros del siglo XIX. </a:t>
            </a:r>
            <a:r>
              <a:rPr lang="es-ES" dirty="0">
                <a:solidFill>
                  <a:schemeClr val="tx1"/>
                </a:solidFill>
                <a:hlinkClick r:id="rId4">
                  <a:extLst>
                    <a:ext uri="{A12FA001-AC4F-418D-AE19-62706E023703}">
                      <ahyp:hlinkClr xmlns:ahyp="http://schemas.microsoft.com/office/drawing/2018/hyperlinkcolor" val="tx"/>
                    </a:ext>
                  </a:extLst>
                </a:hlinkClick>
              </a:rPr>
              <a:t>Los datos obtenidos por Rosalind</a:t>
            </a:r>
            <a:r>
              <a:rPr lang="es-ES" dirty="0">
                <a:solidFill>
                  <a:schemeClr val="tx1"/>
                </a:solidFill>
              </a:rPr>
              <a:t> hicieron progresar la investigación de Watson y Crick, pero ella no recibió ningún reconocimiento por esto.</a:t>
            </a:r>
          </a:p>
          <a:p>
            <a:r>
              <a:rPr lang="es-ES" dirty="0">
                <a:solidFill>
                  <a:schemeClr val="tx1"/>
                </a:solidFill>
              </a:rPr>
              <a:t>Sin embargo, la prueba decisiva, que lanzó a los dos científicos a proponer en la revista </a:t>
            </a:r>
            <a:r>
              <a:rPr lang="es-ES" dirty="0" err="1">
                <a:solidFill>
                  <a:schemeClr val="tx1"/>
                </a:solidFill>
              </a:rPr>
              <a:t>Nature</a:t>
            </a:r>
            <a:r>
              <a:rPr lang="es-ES" dirty="0">
                <a:solidFill>
                  <a:schemeClr val="tx1"/>
                </a:solidFill>
              </a:rPr>
              <a:t> su modelo de estructura del ADN, llegó con la fotografía 51. Una de las imágenes por difracción de Rayos X que consigue Rosalind supone un hito para la historia de la biología, en ella </a:t>
            </a:r>
            <a:r>
              <a:rPr lang="es-ES" b="1" dirty="0">
                <a:solidFill>
                  <a:schemeClr val="tx1"/>
                </a:solidFill>
              </a:rPr>
              <a:t>se puede apreciar la forma helicoidal de las cadenas de ADN</a:t>
            </a:r>
            <a:r>
              <a:rPr lang="es-ES" dirty="0">
                <a:solidFill>
                  <a:schemeClr val="tx1"/>
                </a:solidFill>
              </a:rPr>
              <a:t>. Sin su permiso, su colega de trabajo Wilkins se toma la libertad de mostrar la instantánea a Watson, quien después afirmaría haberse quedado “boquiabierto” al verla. </a:t>
            </a:r>
            <a:r>
              <a:rPr lang="es-ES" dirty="0"/>
              <a:t>La fotografía 51 supone la confirmación de la teoría de Watson y Crick, que se apresuran a publicarla en 1953, </a:t>
            </a:r>
            <a:r>
              <a:rPr lang="es-ES" b="1" dirty="0"/>
              <a:t>con una mención marginal a Rosalind Franklin</a:t>
            </a:r>
            <a:r>
              <a:rPr lang="es-ES" dirty="0"/>
              <a:t>, parte de cuyo trabajo también aparece en la misma edición de </a:t>
            </a:r>
            <a:r>
              <a:rPr lang="es-ES" dirty="0" err="1"/>
              <a:t>Nature</a:t>
            </a:r>
            <a:r>
              <a:rPr lang="es-ES" dirty="0"/>
              <a:t>. Posteriormente Arthur </a:t>
            </a:r>
            <a:r>
              <a:rPr lang="es-ES" dirty="0" err="1"/>
              <a:t>Kornberg</a:t>
            </a:r>
            <a:r>
              <a:rPr lang="es-ES" dirty="0"/>
              <a:t>, discípulo de Severo Ochoa, aportaría pruebas experimentales definitivas de la exactitud del modelo (por lo que recibirá el Nobel de Medicina de 1959 junto con su mentor).</a:t>
            </a:r>
          </a:p>
          <a:p>
            <a:r>
              <a:rPr lang="es-ES" dirty="0"/>
              <a:t>En los discursos de aceptación del Premio Nobel de Medicina entregado a Crick, Watson y Wilkins en 1962, sólo este último hizo mención a Rosalind Franklin, que había seguido investigando en otros campos, como el mosaico del tabaco y la polio, hasta que en 1958, cuando murió de cáncer de ovario, posiblemente debido a la exposición a la radiación que formaba parte de su trabajo diario.</a:t>
            </a:r>
          </a:p>
          <a:p>
            <a:endParaRPr lang="es-ES" dirty="0">
              <a:solidFill>
                <a:schemeClr val="tx1"/>
              </a:solidFill>
            </a:endParaRPr>
          </a:p>
          <a:p>
            <a:endParaRPr lang="ca-ES" dirty="0"/>
          </a:p>
        </p:txBody>
      </p:sp>
      <p:sp>
        <p:nvSpPr>
          <p:cNvPr id="4" name="Marcador de número de diapositiva 3"/>
          <p:cNvSpPr>
            <a:spLocks noGrp="1"/>
          </p:cNvSpPr>
          <p:nvPr>
            <p:ph type="sldNum" sz="quarter" idx="5"/>
          </p:nvPr>
        </p:nvSpPr>
        <p:spPr/>
        <p:txBody>
          <a:bodyPr/>
          <a:lstStyle/>
          <a:p>
            <a:pPr>
              <a:defRPr/>
            </a:pPr>
            <a:fld id="{E542E385-3C8D-490C-9816-8301039B1558}" type="slidenum">
              <a:rPr lang="es-ES" altLang="es-ES" smtClean="0"/>
              <a:pPr>
                <a:defRPr/>
              </a:pPr>
              <a:t>11</a:t>
            </a:fld>
            <a:endParaRPr lang="es-ES" altLang="es-ES"/>
          </a:p>
        </p:txBody>
      </p:sp>
    </p:spTree>
    <p:extLst>
      <p:ext uri="{BB962C8B-B14F-4D97-AF65-F5344CB8AC3E}">
        <p14:creationId xmlns:p14="http://schemas.microsoft.com/office/powerpoint/2010/main" val="152026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Marcador de imagen de diapositiva">
            <a:extLst>
              <a:ext uri="{FF2B5EF4-FFF2-40B4-BE49-F238E27FC236}">
                <a16:creationId xmlns:a16="http://schemas.microsoft.com/office/drawing/2014/main" id="{F7860480-31BF-924E-F89E-C03D539E5AB4}"/>
              </a:ext>
            </a:extLst>
          </p:cNvPr>
          <p:cNvSpPr>
            <a:spLocks noGrp="1" noRot="1" noChangeAspect="1" noChangeArrowheads="1" noTextEdit="1"/>
          </p:cNvSpPr>
          <p:nvPr>
            <p:ph type="sldImg"/>
          </p:nvPr>
        </p:nvSpPr>
        <p:spPr>
          <a:ln/>
        </p:spPr>
      </p:sp>
      <p:sp>
        <p:nvSpPr>
          <p:cNvPr id="16387" name="2 Marcador de notas">
            <a:extLst>
              <a:ext uri="{FF2B5EF4-FFF2-40B4-BE49-F238E27FC236}">
                <a16:creationId xmlns:a16="http://schemas.microsoft.com/office/drawing/2014/main" id="{A63F0112-DD02-C5A4-3C18-962E002414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ca-ES" altLang="es-ES" dirty="0"/>
          </a:p>
        </p:txBody>
      </p:sp>
      <p:sp>
        <p:nvSpPr>
          <p:cNvPr id="16388" name="3 Marcador de número de diapositiva">
            <a:extLst>
              <a:ext uri="{FF2B5EF4-FFF2-40B4-BE49-F238E27FC236}">
                <a16:creationId xmlns:a16="http://schemas.microsoft.com/office/drawing/2014/main" id="{BC9D01AB-6067-E98F-9399-0A1AD8B82F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BB759F-A601-4547-B7FB-30327B8363CF}" type="slidenum">
              <a:rPr lang="es-ES" altLang="es-ES" smtClean="0"/>
              <a:pPr>
                <a:spcBef>
                  <a:spcPct val="0"/>
                </a:spcBef>
              </a:pPr>
              <a:t>12</a:t>
            </a:fld>
            <a:endParaRPr lang="es-ES" altLang="es-ES"/>
          </a:p>
        </p:txBody>
      </p:sp>
    </p:spTree>
    <p:extLst>
      <p:ext uri="{BB962C8B-B14F-4D97-AF65-F5344CB8AC3E}">
        <p14:creationId xmlns:p14="http://schemas.microsoft.com/office/powerpoint/2010/main" val="1073361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748CB4-1546-485A-B6ED-B826DF5B6E46}"/>
              </a:ext>
            </a:extLst>
          </p:cNvPr>
          <p:cNvSpPr>
            <a:spLocks noGrp="1" noChangeArrowheads="1"/>
          </p:cNvSpPr>
          <p:nvPr>
            <p:ph type="sldNum" sz="quarter" idx="5"/>
          </p:nvPr>
        </p:nvSpPr>
        <p:spPr>
          <a:ln/>
        </p:spPr>
        <p:txBody>
          <a:bodyPr/>
          <a:lstStyle/>
          <a:p>
            <a:fld id="{87CF3D8A-75DD-407F-8B62-AC9FBE140F03}" type="slidenum">
              <a:rPr lang="ca-ES" altLang="es-ES"/>
              <a:pPr/>
              <a:t>13</a:t>
            </a:fld>
            <a:endParaRPr lang="ca-ES" altLang="es-ES"/>
          </a:p>
        </p:txBody>
      </p:sp>
      <p:sp>
        <p:nvSpPr>
          <p:cNvPr id="117762" name="Rectangle 2">
            <a:extLst>
              <a:ext uri="{FF2B5EF4-FFF2-40B4-BE49-F238E27FC236}">
                <a16:creationId xmlns:a16="http://schemas.microsoft.com/office/drawing/2014/main" id="{99DAD942-F430-4DCE-A31E-5077518A997A}"/>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C666D09E-8C66-4605-9C3A-1FC0105EB84F}"/>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98145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A7DE00F3-5389-6899-56F7-5FDD08B923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EF2CBE-3D13-420F-B842-A644982309E8}" type="slidenum">
              <a:rPr lang="es-ES" altLang="es-ES_tradnl" smtClean="0">
                <a:latin typeface="Arial" panose="020B0604020202020204" pitchFamily="34" charset="0"/>
              </a:rPr>
              <a:pPr>
                <a:spcBef>
                  <a:spcPct val="0"/>
                </a:spcBef>
              </a:pPr>
              <a:t>14</a:t>
            </a:fld>
            <a:endParaRPr lang="es-ES" altLang="es-ES_tradnl">
              <a:latin typeface="Arial" panose="020B0604020202020204" pitchFamily="34" charset="0"/>
            </a:endParaRPr>
          </a:p>
        </p:txBody>
      </p:sp>
      <p:sp>
        <p:nvSpPr>
          <p:cNvPr id="11267" name="Rectangle 2">
            <a:extLst>
              <a:ext uri="{FF2B5EF4-FFF2-40B4-BE49-F238E27FC236}">
                <a16:creationId xmlns:a16="http://schemas.microsoft.com/office/drawing/2014/main" id="{F2A10F5B-7D77-B8F5-86C3-66F5191F50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61F2731C-BA4F-90B4-C599-91B11A50EC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es-ES_tradnl" dirty="0">
                <a:latin typeface="Arial" panose="020B0604020202020204" pitchFamily="34" charset="0"/>
              </a:rPr>
              <a:t>La riqueza de detalles que puede ser observada al microscopio depende de la habilidad de éste para hacer que los puntos del objeto que están muy cercanos aparezcan en la imagen como puntos separados. Mientras mas corta sea la distancia entre esos puntos del objeto, mas fino serán los detalles. La distancia entre esos 2 puntos se conoce como LR , el cual es </a:t>
            </a:r>
            <a:r>
              <a:rPr lang="es-ES" altLang="es-ES_tradnl" dirty="0" err="1">
                <a:latin typeface="Arial" panose="020B0604020202020204" pitchFamily="34" charset="0"/>
              </a:rPr>
              <a:t>tambien</a:t>
            </a:r>
            <a:r>
              <a:rPr lang="es-ES" altLang="es-ES_tradnl" dirty="0">
                <a:latin typeface="Arial" panose="020B0604020202020204" pitchFamily="34" charset="0"/>
              </a:rPr>
              <a:t> </a:t>
            </a:r>
            <a:r>
              <a:rPr lang="es-ES" altLang="es-ES_tradnl" dirty="0" err="1">
                <a:latin typeface="Arial" panose="020B0604020202020204" pitchFamily="34" charset="0"/>
              </a:rPr>
              <a:t>refereido</a:t>
            </a:r>
            <a:r>
              <a:rPr lang="es-ES" altLang="es-ES_tradnl" dirty="0">
                <a:latin typeface="Arial" panose="020B0604020202020204" pitchFamily="34" charset="0"/>
              </a:rPr>
              <a:t> como PR y puede ser utilizado como indicador del rendimiento del MO.</a:t>
            </a:r>
          </a:p>
          <a:p>
            <a:pPr eaLnBrk="1" hangingPunct="1"/>
            <a:r>
              <a:rPr lang="es-ES" altLang="es-ES_tradnl" dirty="0" err="1">
                <a:latin typeface="Arial" panose="020B0604020202020204" pitchFamily="34" charset="0"/>
              </a:rPr>
              <a:t>Comparandolo</a:t>
            </a:r>
            <a:r>
              <a:rPr lang="es-ES" altLang="es-ES_tradnl" dirty="0">
                <a:latin typeface="Arial" panose="020B0604020202020204" pitchFamily="34" charset="0"/>
              </a:rPr>
              <a:t> vagamente con aspectos de informática, el tamaño del pixel por ejemplo, mientras más pequeño sea el tamaño, mayor será la cantidad de detalles de la imagen digital.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a:extLst>
              <a:ext uri="{FF2B5EF4-FFF2-40B4-BE49-F238E27FC236}">
                <a16:creationId xmlns:a16="http://schemas.microsoft.com/office/drawing/2014/main" id="{D3136A88-AAE4-4F72-8A46-FE66337C62D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FD069845-EDD9-4056-A198-99CD97FDC3F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D7F30CFE-3E58-44F3-B60C-37493F7C9A10}"/>
              </a:ext>
            </a:extLst>
          </p:cNvPr>
          <p:cNvSpPr>
            <a:spLocks noGrp="1" noChangeArrowheads="1"/>
          </p:cNvSpPr>
          <p:nvPr>
            <p:ph type="sldNum" sz="quarter" idx="12"/>
          </p:nvPr>
        </p:nvSpPr>
        <p:spPr>
          <a:ln/>
        </p:spPr>
        <p:txBody>
          <a:bodyPr/>
          <a:lstStyle>
            <a:lvl1pPr>
              <a:defRPr/>
            </a:lvl1pPr>
          </a:lstStyle>
          <a:p>
            <a:pPr>
              <a:defRPr/>
            </a:pPr>
            <a:fld id="{A25B3509-8A49-4EDA-950E-1F03EAAE20E0}" type="slidenum">
              <a:rPr lang="es-ES" altLang="es-ES"/>
              <a:pPr>
                <a:defRPr/>
              </a:pPr>
              <a:t>‹Nº›</a:t>
            </a:fld>
            <a:endParaRPr lang="es-ES" altLang="es-ES"/>
          </a:p>
        </p:txBody>
      </p:sp>
    </p:spTree>
    <p:extLst>
      <p:ext uri="{BB962C8B-B14F-4D97-AF65-F5344CB8AC3E}">
        <p14:creationId xmlns:p14="http://schemas.microsoft.com/office/powerpoint/2010/main" val="2901612295"/>
      </p:ext>
    </p:extLst>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57136DB0-BD66-43CA-A722-6D1C4F7338EB}"/>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4ACC0851-2608-4649-88C3-D30DEF46220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96CDC338-690B-4F0A-8300-5B9297BA924B}"/>
              </a:ext>
            </a:extLst>
          </p:cNvPr>
          <p:cNvSpPr>
            <a:spLocks noGrp="1" noChangeArrowheads="1"/>
          </p:cNvSpPr>
          <p:nvPr>
            <p:ph type="sldNum" sz="quarter" idx="12"/>
          </p:nvPr>
        </p:nvSpPr>
        <p:spPr>
          <a:ln/>
        </p:spPr>
        <p:txBody>
          <a:bodyPr/>
          <a:lstStyle>
            <a:lvl1pPr>
              <a:defRPr/>
            </a:lvl1pPr>
          </a:lstStyle>
          <a:p>
            <a:pPr>
              <a:defRPr/>
            </a:pPr>
            <a:fld id="{55026691-EF16-46CA-BC8A-1F00D82E32EB}" type="slidenum">
              <a:rPr lang="es-ES" altLang="es-ES"/>
              <a:pPr>
                <a:defRPr/>
              </a:pPr>
              <a:t>‹Nº›</a:t>
            </a:fld>
            <a:endParaRPr lang="es-ES" altLang="es-ES"/>
          </a:p>
        </p:txBody>
      </p:sp>
    </p:spTree>
    <p:extLst>
      <p:ext uri="{BB962C8B-B14F-4D97-AF65-F5344CB8AC3E}">
        <p14:creationId xmlns:p14="http://schemas.microsoft.com/office/powerpoint/2010/main" val="1005643448"/>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5BFB8163-3DFF-4AC9-BFC0-57BAAB5A343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786E91A7-EC49-4FF9-B79C-B28CCB30958E}"/>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831E3F68-9220-4A9F-86C5-A3E51491749C}"/>
              </a:ext>
            </a:extLst>
          </p:cNvPr>
          <p:cNvSpPr>
            <a:spLocks noGrp="1" noChangeArrowheads="1"/>
          </p:cNvSpPr>
          <p:nvPr>
            <p:ph type="sldNum" sz="quarter" idx="12"/>
          </p:nvPr>
        </p:nvSpPr>
        <p:spPr>
          <a:ln/>
        </p:spPr>
        <p:txBody>
          <a:bodyPr/>
          <a:lstStyle>
            <a:lvl1pPr>
              <a:defRPr/>
            </a:lvl1pPr>
          </a:lstStyle>
          <a:p>
            <a:pPr>
              <a:defRPr/>
            </a:pPr>
            <a:fld id="{9C93E531-3939-4D83-9016-E85A1CD051DA}" type="slidenum">
              <a:rPr lang="es-ES" altLang="es-ES"/>
              <a:pPr>
                <a:defRPr/>
              </a:pPr>
              <a:t>‹Nº›</a:t>
            </a:fld>
            <a:endParaRPr lang="es-ES" altLang="es-ES"/>
          </a:p>
        </p:txBody>
      </p:sp>
    </p:spTree>
    <p:extLst>
      <p:ext uri="{BB962C8B-B14F-4D97-AF65-F5344CB8AC3E}">
        <p14:creationId xmlns:p14="http://schemas.microsoft.com/office/powerpoint/2010/main" val="4036352552"/>
      </p:ext>
    </p:extLst>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a:extLst>
              <a:ext uri="{FF2B5EF4-FFF2-40B4-BE49-F238E27FC236}">
                <a16:creationId xmlns:a16="http://schemas.microsoft.com/office/drawing/2014/main" id="{1D45472B-2217-4CFD-A573-1A581560640F}"/>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5B945E44-5A62-4FAD-B377-84CA3A706ED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5" name="Rectangle 6">
            <a:extLst>
              <a:ext uri="{FF2B5EF4-FFF2-40B4-BE49-F238E27FC236}">
                <a16:creationId xmlns:a16="http://schemas.microsoft.com/office/drawing/2014/main" id="{578AE1A1-16BF-46F5-B2D3-9880D71B23E4}"/>
              </a:ext>
            </a:extLst>
          </p:cNvPr>
          <p:cNvSpPr>
            <a:spLocks noGrp="1" noChangeArrowheads="1"/>
          </p:cNvSpPr>
          <p:nvPr>
            <p:ph type="sldNum" sz="quarter" idx="12"/>
          </p:nvPr>
        </p:nvSpPr>
        <p:spPr>
          <a:ln/>
        </p:spPr>
        <p:txBody>
          <a:bodyPr/>
          <a:lstStyle>
            <a:lvl1pPr>
              <a:defRPr/>
            </a:lvl1pPr>
          </a:lstStyle>
          <a:p>
            <a:pPr>
              <a:defRPr/>
            </a:pPr>
            <a:fld id="{98C8D0FE-46E7-4CAB-BFD0-EF921F24F628}" type="slidenum">
              <a:rPr lang="es-ES" altLang="es-ES"/>
              <a:pPr>
                <a:defRPr/>
              </a:pPr>
              <a:t>‹Nº›</a:t>
            </a:fld>
            <a:endParaRPr lang="es-ES" altLang="es-ES"/>
          </a:p>
        </p:txBody>
      </p:sp>
    </p:spTree>
    <p:extLst>
      <p:ext uri="{BB962C8B-B14F-4D97-AF65-F5344CB8AC3E}">
        <p14:creationId xmlns:p14="http://schemas.microsoft.com/office/powerpoint/2010/main" val="3725401030"/>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1B8B2D9F-BACC-4FF6-804A-65A40D362AB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5C538EE7-CBAF-4A63-9EBC-315E31069A25}"/>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1D5CB12F-32A3-4299-A392-38FF7C55356D}"/>
              </a:ext>
            </a:extLst>
          </p:cNvPr>
          <p:cNvSpPr>
            <a:spLocks noGrp="1" noChangeArrowheads="1"/>
          </p:cNvSpPr>
          <p:nvPr>
            <p:ph type="sldNum" sz="quarter" idx="12"/>
          </p:nvPr>
        </p:nvSpPr>
        <p:spPr>
          <a:ln/>
        </p:spPr>
        <p:txBody>
          <a:bodyPr/>
          <a:lstStyle>
            <a:lvl1pPr>
              <a:defRPr/>
            </a:lvl1pPr>
          </a:lstStyle>
          <a:p>
            <a:pPr>
              <a:defRPr/>
            </a:pPr>
            <a:fld id="{36A91736-3F2F-4374-AC5E-FC4CD6D2333D}" type="slidenum">
              <a:rPr lang="es-ES" altLang="es-ES"/>
              <a:pPr>
                <a:defRPr/>
              </a:pPr>
              <a:t>‹Nº›</a:t>
            </a:fld>
            <a:endParaRPr lang="es-ES" altLang="es-ES"/>
          </a:p>
        </p:txBody>
      </p:sp>
    </p:spTree>
    <p:extLst>
      <p:ext uri="{BB962C8B-B14F-4D97-AF65-F5344CB8AC3E}">
        <p14:creationId xmlns:p14="http://schemas.microsoft.com/office/powerpoint/2010/main" val="1908688679"/>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8BAC95E6-3476-4300-B10D-BA1E2BA96F85}"/>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5BC42125-35FC-44A8-8FBB-0F393616177E}"/>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629786E7-AF97-457B-88B7-DA95EB8918E0}"/>
              </a:ext>
            </a:extLst>
          </p:cNvPr>
          <p:cNvSpPr>
            <a:spLocks noGrp="1" noChangeArrowheads="1"/>
          </p:cNvSpPr>
          <p:nvPr>
            <p:ph type="sldNum" sz="quarter" idx="12"/>
          </p:nvPr>
        </p:nvSpPr>
        <p:spPr>
          <a:ln/>
        </p:spPr>
        <p:txBody>
          <a:bodyPr/>
          <a:lstStyle>
            <a:lvl1pPr>
              <a:defRPr/>
            </a:lvl1pPr>
          </a:lstStyle>
          <a:p>
            <a:pPr>
              <a:defRPr/>
            </a:pPr>
            <a:fld id="{655BA444-3641-418E-85C0-61C11FB65C08}" type="slidenum">
              <a:rPr lang="es-ES" altLang="es-ES"/>
              <a:pPr>
                <a:defRPr/>
              </a:pPr>
              <a:t>‹Nº›</a:t>
            </a:fld>
            <a:endParaRPr lang="es-ES" altLang="es-ES"/>
          </a:p>
        </p:txBody>
      </p:sp>
    </p:spTree>
    <p:extLst>
      <p:ext uri="{BB962C8B-B14F-4D97-AF65-F5344CB8AC3E}">
        <p14:creationId xmlns:p14="http://schemas.microsoft.com/office/powerpoint/2010/main" val="4278585255"/>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6680A373-A45A-499C-A019-37EC0CCE9232}"/>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B84F6FF2-4A90-495E-920B-3952E6998E1D}"/>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73750220-9E6A-4911-9F76-437904BD81FA}"/>
              </a:ext>
            </a:extLst>
          </p:cNvPr>
          <p:cNvSpPr>
            <a:spLocks noGrp="1" noChangeArrowheads="1"/>
          </p:cNvSpPr>
          <p:nvPr>
            <p:ph type="sldNum" sz="quarter" idx="12"/>
          </p:nvPr>
        </p:nvSpPr>
        <p:spPr>
          <a:ln/>
        </p:spPr>
        <p:txBody>
          <a:bodyPr/>
          <a:lstStyle>
            <a:lvl1pPr>
              <a:defRPr/>
            </a:lvl1pPr>
          </a:lstStyle>
          <a:p>
            <a:pPr>
              <a:defRPr/>
            </a:pPr>
            <a:fld id="{2E0C0B75-BE86-4B25-9047-EE4B04DA5D1A}" type="slidenum">
              <a:rPr lang="es-ES" altLang="es-ES"/>
              <a:pPr>
                <a:defRPr/>
              </a:pPr>
              <a:t>‹Nº›</a:t>
            </a:fld>
            <a:endParaRPr lang="es-ES" altLang="es-ES"/>
          </a:p>
        </p:txBody>
      </p:sp>
    </p:spTree>
    <p:extLst>
      <p:ext uri="{BB962C8B-B14F-4D97-AF65-F5344CB8AC3E}">
        <p14:creationId xmlns:p14="http://schemas.microsoft.com/office/powerpoint/2010/main" val="2793631112"/>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61B7CA78-98B3-46A2-9BD3-F4D0BA0060C2}"/>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06F979C-1701-4E3E-87A4-B9AB1C651FB5}"/>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14FFC8E2-52DD-442B-8363-B21553BEDA89}"/>
              </a:ext>
            </a:extLst>
          </p:cNvPr>
          <p:cNvSpPr>
            <a:spLocks noGrp="1" noChangeArrowheads="1"/>
          </p:cNvSpPr>
          <p:nvPr>
            <p:ph type="sldNum" sz="quarter" idx="12"/>
          </p:nvPr>
        </p:nvSpPr>
        <p:spPr>
          <a:ln/>
        </p:spPr>
        <p:txBody>
          <a:bodyPr/>
          <a:lstStyle>
            <a:lvl1pPr>
              <a:defRPr/>
            </a:lvl1pPr>
          </a:lstStyle>
          <a:p>
            <a:pPr>
              <a:defRPr/>
            </a:pPr>
            <a:fld id="{307353D5-25D0-4B2B-8C54-C403E8E7969D}" type="slidenum">
              <a:rPr lang="es-ES" altLang="es-ES"/>
              <a:pPr>
                <a:defRPr/>
              </a:pPr>
              <a:t>‹Nº›</a:t>
            </a:fld>
            <a:endParaRPr lang="es-ES" altLang="es-ES"/>
          </a:p>
        </p:txBody>
      </p:sp>
    </p:spTree>
    <p:extLst>
      <p:ext uri="{BB962C8B-B14F-4D97-AF65-F5344CB8AC3E}">
        <p14:creationId xmlns:p14="http://schemas.microsoft.com/office/powerpoint/2010/main" val="2684586700"/>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D11A14B5-E621-4C66-8639-8E3B4534BA59}"/>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2C8B8B0-A53D-4145-94C3-E657ED236A36}"/>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5EDF24CB-1A00-4F4A-8F53-1CFDA26EA7F2}"/>
              </a:ext>
            </a:extLst>
          </p:cNvPr>
          <p:cNvSpPr>
            <a:spLocks noGrp="1" noChangeArrowheads="1"/>
          </p:cNvSpPr>
          <p:nvPr>
            <p:ph type="sldNum" sz="quarter" idx="12"/>
          </p:nvPr>
        </p:nvSpPr>
        <p:spPr>
          <a:ln/>
        </p:spPr>
        <p:txBody>
          <a:bodyPr/>
          <a:lstStyle>
            <a:lvl1pPr>
              <a:defRPr/>
            </a:lvl1pPr>
          </a:lstStyle>
          <a:p>
            <a:pPr>
              <a:defRPr/>
            </a:pPr>
            <a:fld id="{27C993BE-518E-4086-9B1C-9CA2C3353FE1}" type="slidenum">
              <a:rPr lang="es-ES" altLang="es-ES"/>
              <a:pPr>
                <a:defRPr/>
              </a:pPr>
              <a:t>‹Nº›</a:t>
            </a:fld>
            <a:endParaRPr lang="es-ES" altLang="es-ES"/>
          </a:p>
        </p:txBody>
      </p:sp>
    </p:spTree>
    <p:extLst>
      <p:ext uri="{BB962C8B-B14F-4D97-AF65-F5344CB8AC3E}">
        <p14:creationId xmlns:p14="http://schemas.microsoft.com/office/powerpoint/2010/main" val="2907481507"/>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85D2A852-68BE-4B44-914C-833AD83FB4C9}"/>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9274DB3C-88C5-4CE5-AD66-B7D38F86382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5" name="Rectangle 6">
            <a:extLst>
              <a:ext uri="{FF2B5EF4-FFF2-40B4-BE49-F238E27FC236}">
                <a16:creationId xmlns:a16="http://schemas.microsoft.com/office/drawing/2014/main" id="{2B3FB6E4-1A99-4776-9600-826CE7F0E262}"/>
              </a:ext>
            </a:extLst>
          </p:cNvPr>
          <p:cNvSpPr>
            <a:spLocks noGrp="1" noChangeArrowheads="1"/>
          </p:cNvSpPr>
          <p:nvPr>
            <p:ph type="sldNum" sz="quarter" idx="12"/>
          </p:nvPr>
        </p:nvSpPr>
        <p:spPr>
          <a:ln/>
        </p:spPr>
        <p:txBody>
          <a:bodyPr/>
          <a:lstStyle>
            <a:lvl1pPr>
              <a:defRPr/>
            </a:lvl1pPr>
          </a:lstStyle>
          <a:p>
            <a:pPr>
              <a:defRPr/>
            </a:pPr>
            <a:fld id="{431C7E6B-7AD7-4A1E-BAC5-926E650E9C02}" type="slidenum">
              <a:rPr lang="es-ES" altLang="es-ES"/>
              <a:pPr>
                <a:defRPr/>
              </a:pPr>
              <a:t>‹Nº›</a:t>
            </a:fld>
            <a:endParaRPr lang="es-ES" altLang="es-ES"/>
          </a:p>
        </p:txBody>
      </p:sp>
    </p:spTree>
    <p:extLst>
      <p:ext uri="{BB962C8B-B14F-4D97-AF65-F5344CB8AC3E}">
        <p14:creationId xmlns:p14="http://schemas.microsoft.com/office/powerpoint/2010/main" val="2925657508"/>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44CFEB-3B9F-48F9-B3D2-5DE7CA0E117E}"/>
              </a:ext>
            </a:extLst>
          </p:cNvPr>
          <p:cNvSpPr>
            <a:spLocks noGrp="1" noChangeArrowheads="1"/>
          </p:cNvSpPr>
          <p:nvPr>
            <p:ph type="dt" sz="half" idx="10"/>
          </p:nvPr>
        </p:nvSpPr>
        <p:spPr>
          <a:ln/>
        </p:spPr>
        <p:txBody>
          <a:bodyPr/>
          <a:lstStyle>
            <a:lvl1pPr>
              <a:defRPr/>
            </a:lvl1pPr>
          </a:lstStyle>
          <a:p>
            <a:pPr>
              <a:defRPr/>
            </a:pPr>
            <a:endParaRPr lang="es-ES"/>
          </a:p>
        </p:txBody>
      </p:sp>
      <p:sp>
        <p:nvSpPr>
          <p:cNvPr id="3" name="Rectangle 5">
            <a:extLst>
              <a:ext uri="{FF2B5EF4-FFF2-40B4-BE49-F238E27FC236}">
                <a16:creationId xmlns:a16="http://schemas.microsoft.com/office/drawing/2014/main" id="{D5E044FD-B989-4CBE-9A04-F5CD0C4F22C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4" name="Rectangle 6">
            <a:extLst>
              <a:ext uri="{FF2B5EF4-FFF2-40B4-BE49-F238E27FC236}">
                <a16:creationId xmlns:a16="http://schemas.microsoft.com/office/drawing/2014/main" id="{FBDD7C00-DA87-43BC-99EE-339F2418B84A}"/>
              </a:ext>
            </a:extLst>
          </p:cNvPr>
          <p:cNvSpPr>
            <a:spLocks noGrp="1" noChangeArrowheads="1"/>
          </p:cNvSpPr>
          <p:nvPr>
            <p:ph type="sldNum" sz="quarter" idx="12"/>
          </p:nvPr>
        </p:nvSpPr>
        <p:spPr>
          <a:ln/>
        </p:spPr>
        <p:txBody>
          <a:bodyPr/>
          <a:lstStyle>
            <a:lvl1pPr>
              <a:defRPr/>
            </a:lvl1pPr>
          </a:lstStyle>
          <a:p>
            <a:pPr>
              <a:defRPr/>
            </a:pPr>
            <a:fld id="{AEEA9302-E427-49A3-86BD-EB935C53B3CD}" type="slidenum">
              <a:rPr lang="es-ES" altLang="es-ES"/>
              <a:pPr>
                <a:defRPr/>
              </a:pPr>
              <a:t>‹Nº›</a:t>
            </a:fld>
            <a:endParaRPr lang="es-ES" altLang="es-ES"/>
          </a:p>
        </p:txBody>
      </p:sp>
    </p:spTree>
    <p:extLst>
      <p:ext uri="{BB962C8B-B14F-4D97-AF65-F5344CB8AC3E}">
        <p14:creationId xmlns:p14="http://schemas.microsoft.com/office/powerpoint/2010/main" val="2187116968"/>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94B29260-2DF2-4554-83AE-EFB5DA0C1FB3}"/>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7345E3FD-B02D-4F0B-BFED-86363DF6F0B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8952A00D-4528-4E15-8BE0-F27DD97D8FFB}"/>
              </a:ext>
            </a:extLst>
          </p:cNvPr>
          <p:cNvSpPr>
            <a:spLocks noGrp="1" noChangeArrowheads="1"/>
          </p:cNvSpPr>
          <p:nvPr>
            <p:ph type="sldNum" sz="quarter" idx="12"/>
          </p:nvPr>
        </p:nvSpPr>
        <p:spPr>
          <a:ln/>
        </p:spPr>
        <p:txBody>
          <a:bodyPr/>
          <a:lstStyle>
            <a:lvl1pPr>
              <a:defRPr/>
            </a:lvl1pPr>
          </a:lstStyle>
          <a:p>
            <a:pPr>
              <a:defRPr/>
            </a:pPr>
            <a:fld id="{6D0CB46A-6BF9-4354-8B83-1BF8FD552DA6}" type="slidenum">
              <a:rPr lang="es-ES" altLang="es-ES"/>
              <a:pPr>
                <a:defRPr/>
              </a:pPr>
              <a:t>‹Nº›</a:t>
            </a:fld>
            <a:endParaRPr lang="es-ES" altLang="es-ES"/>
          </a:p>
        </p:txBody>
      </p:sp>
    </p:spTree>
    <p:extLst>
      <p:ext uri="{BB962C8B-B14F-4D97-AF65-F5344CB8AC3E}">
        <p14:creationId xmlns:p14="http://schemas.microsoft.com/office/powerpoint/2010/main" val="3176813104"/>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7A3F3F25-B244-4E79-9E52-6281D69009FE}"/>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5A393801-30D6-4B1A-A5C9-817B30F54E1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ED6F2C22-C361-4C4B-AF6D-DC0D6E768E4A}"/>
              </a:ext>
            </a:extLst>
          </p:cNvPr>
          <p:cNvSpPr>
            <a:spLocks noGrp="1" noChangeArrowheads="1"/>
          </p:cNvSpPr>
          <p:nvPr>
            <p:ph type="sldNum" sz="quarter" idx="12"/>
          </p:nvPr>
        </p:nvSpPr>
        <p:spPr>
          <a:ln/>
        </p:spPr>
        <p:txBody>
          <a:bodyPr/>
          <a:lstStyle>
            <a:lvl1pPr>
              <a:defRPr/>
            </a:lvl1pPr>
          </a:lstStyle>
          <a:p>
            <a:pPr>
              <a:defRPr/>
            </a:pPr>
            <a:fld id="{CD790AE8-8BA4-4CD0-BBDC-E68B107DB7BD}" type="slidenum">
              <a:rPr lang="es-ES" altLang="es-ES"/>
              <a:pPr>
                <a:defRPr/>
              </a:pPr>
              <a:t>‹Nº›</a:t>
            </a:fld>
            <a:endParaRPr lang="es-ES" altLang="es-ES"/>
          </a:p>
        </p:txBody>
      </p:sp>
    </p:spTree>
    <p:extLst>
      <p:ext uri="{BB962C8B-B14F-4D97-AF65-F5344CB8AC3E}">
        <p14:creationId xmlns:p14="http://schemas.microsoft.com/office/powerpoint/2010/main" val="1215112824"/>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2C354DD-E2F3-4280-A347-A617A3277E3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_tradnl"/>
              <a:t>Haga clic para modificar el estilo de título del patrón</a:t>
            </a:r>
          </a:p>
        </p:txBody>
      </p:sp>
      <p:sp>
        <p:nvSpPr>
          <p:cNvPr id="1027" name="Rectangle 3">
            <a:extLst>
              <a:ext uri="{FF2B5EF4-FFF2-40B4-BE49-F238E27FC236}">
                <a16:creationId xmlns:a16="http://schemas.microsoft.com/office/drawing/2014/main" id="{470D38F7-2655-43D4-841E-A1422B643C9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_tradnl"/>
              <a:t>Haga clic para modificar el estilo de texto del patrón</a:t>
            </a:r>
          </a:p>
          <a:p>
            <a:pPr lvl="1"/>
            <a:r>
              <a:rPr lang="es-ES" altLang="es-ES_tradnl"/>
              <a:t>Segundo nivel</a:t>
            </a:r>
          </a:p>
          <a:p>
            <a:pPr lvl="2"/>
            <a:r>
              <a:rPr lang="es-ES" altLang="es-ES_tradnl"/>
              <a:t>Tercer nivel</a:t>
            </a:r>
          </a:p>
          <a:p>
            <a:pPr lvl="3"/>
            <a:r>
              <a:rPr lang="es-ES" altLang="es-ES_tradnl"/>
              <a:t>Cuarto nivel</a:t>
            </a:r>
          </a:p>
          <a:p>
            <a:pPr lvl="4"/>
            <a:r>
              <a:rPr lang="es-ES" altLang="es-ES_tradnl"/>
              <a:t>Quinto nivel</a:t>
            </a:r>
          </a:p>
        </p:txBody>
      </p:sp>
      <p:sp>
        <p:nvSpPr>
          <p:cNvPr id="1028" name="Rectangle 4">
            <a:extLst>
              <a:ext uri="{FF2B5EF4-FFF2-40B4-BE49-F238E27FC236}">
                <a16:creationId xmlns:a16="http://schemas.microsoft.com/office/drawing/2014/main" id="{1F0F551B-CAD3-4AED-B709-59F8F9D7C3B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effectLst/>
                <a:latin typeface="+mn-lt"/>
              </a:defRPr>
            </a:lvl1pPr>
          </a:lstStyle>
          <a:p>
            <a:pPr>
              <a:defRPr/>
            </a:pPr>
            <a:endParaRPr lang="es-ES"/>
          </a:p>
        </p:txBody>
      </p:sp>
      <p:sp>
        <p:nvSpPr>
          <p:cNvPr id="1029" name="Rectangle 5">
            <a:extLst>
              <a:ext uri="{FF2B5EF4-FFF2-40B4-BE49-F238E27FC236}">
                <a16:creationId xmlns:a16="http://schemas.microsoft.com/office/drawing/2014/main" id="{92CACC70-154A-476C-B649-6410E368E10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effectLst/>
                <a:latin typeface="+mn-lt"/>
              </a:defRPr>
            </a:lvl1pPr>
          </a:lstStyle>
          <a:p>
            <a:pPr>
              <a:defRPr/>
            </a:pPr>
            <a:endParaRPr lang="es-ES"/>
          </a:p>
        </p:txBody>
      </p:sp>
      <p:sp>
        <p:nvSpPr>
          <p:cNvPr id="1030" name="Rectangle 6">
            <a:extLst>
              <a:ext uri="{FF2B5EF4-FFF2-40B4-BE49-F238E27FC236}">
                <a16:creationId xmlns:a16="http://schemas.microsoft.com/office/drawing/2014/main" id="{7188E1CF-A9C2-4088-A178-0AFE13200A9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defRPr>
            </a:lvl1pPr>
          </a:lstStyle>
          <a:p>
            <a:pPr>
              <a:defRPr/>
            </a:pPr>
            <a:fld id="{4D064A63-86A0-49F7-B432-7428E095753C}"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Lst>
  <p:transition>
    <p:fade thruBlk="1"/>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x.com/mariacsegovia/status/1121508810949001218?ref_src=twsrc%5Etfw%7Ctwcamp%5Etweetembed%7Ctwterm%5E1121508810949001218%7Ctwgr%5E212336fe337739b66207a153f1457409ebdde9fd%7Ctwcon%5Es1_&amp;ref_url=https%3A%2F%2Fwww.lavanguardia.com%2Fvida%2Fjunior-report%2F20191027%2F471223785960%2Fhistoria-descubrimiento-adn-nucleotidos-doble-helice.html"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5.jpeg"/><Relationship Id="rId4" Type="http://schemas.openxmlformats.org/officeDocument/2006/relationships/hyperlink" Target="http://www.google.es/imgres?imgurl=http://4.bp.blogspot.com/-mbUSOIvIfWs/TjQSfqPTFbI/AAAAAAAAA5w/gMnWP3-odek/s1600/ojo4.jpg&amp;imgrefurl=http://inditotal.blogspot.com/2011/07/conozca-mejor-la-vision-y-el-organismo.html&amp;usg=__xxsayOrOgVfEJAjYbJKIyPlGRQ4=&amp;h=1200&amp;w=1600&amp;sz=145&amp;hl=es&amp;start=38&amp;zoom=1&amp;tbnid=GsTAvs6X6I79YM:&amp;tbnh=113&amp;tbnw=150&amp;ei=41B2TuLvIPK20QWkoKWXCA&amp;prev=/search%3Fq%3Dojo%2Bhumano%26start%3D21%26hl%3Des%26sa%3DN%26gbv%3D2%26tbm%3Disch&amp;itbs=1" TargetMode="External"/><Relationship Id="rId9"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6.jpeg"/><Relationship Id="rId3" Type="http://schemas.openxmlformats.org/officeDocument/2006/relationships/notesSlide" Target="../notesSlides/notesSlide12.xml"/><Relationship Id="rId7" Type="http://schemas.openxmlformats.org/officeDocument/2006/relationships/oleObject" Target="../embeddings/oleObject1.bin"/><Relationship Id="rId12"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2.jpeg"/><Relationship Id="rId11" Type="http://schemas.openxmlformats.org/officeDocument/2006/relationships/image" Target="../media/image28.jpeg"/><Relationship Id="rId5" Type="http://schemas.openxmlformats.org/officeDocument/2006/relationships/image" Target="../media/image41.jpeg"/><Relationship Id="rId10" Type="http://schemas.openxmlformats.org/officeDocument/2006/relationships/image" Target="../media/image44.jpeg"/><Relationship Id="rId4" Type="http://schemas.openxmlformats.org/officeDocument/2006/relationships/image" Target="../media/image40.png"/><Relationship Id="rId9" Type="http://schemas.openxmlformats.org/officeDocument/2006/relationships/image" Target="../media/image43.wmf"/></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4.xml"/><Relationship Id="rId7" Type="http://schemas.openxmlformats.org/officeDocument/2006/relationships/image" Target="../media/image50.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9.jpeg"/><Relationship Id="rId5" Type="http://schemas.openxmlformats.org/officeDocument/2006/relationships/image" Target="../media/image47.jpeg"/><Relationship Id="rId10" Type="http://schemas.openxmlformats.org/officeDocument/2006/relationships/image" Target="../media/image43.wmf"/><Relationship Id="rId4" Type="http://schemas.openxmlformats.org/officeDocument/2006/relationships/image" Target="../media/image40.png"/><Relationship Id="rId9"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57.jpeg"/><Relationship Id="rId3" Type="http://schemas.openxmlformats.org/officeDocument/2006/relationships/notesSlide" Target="../notesSlides/notesSlide15.xml"/><Relationship Id="rId7" Type="http://schemas.openxmlformats.org/officeDocument/2006/relationships/image" Target="../media/image54.jpeg"/><Relationship Id="rId12"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3.jpeg"/><Relationship Id="rId11" Type="http://schemas.openxmlformats.org/officeDocument/2006/relationships/image" Target="../media/image39.wmf"/><Relationship Id="rId5" Type="http://schemas.openxmlformats.org/officeDocument/2006/relationships/image" Target="../media/image52.jpeg"/><Relationship Id="rId10" Type="http://schemas.openxmlformats.org/officeDocument/2006/relationships/oleObject" Target="../embeddings/oleObject3.bin"/><Relationship Id="rId4" Type="http://schemas.openxmlformats.org/officeDocument/2006/relationships/image" Target="../media/image51.jpeg"/><Relationship Id="rId9" Type="http://schemas.openxmlformats.org/officeDocument/2006/relationships/image" Target="../media/image56.jpeg"/></Relationships>
</file>

<file path=ppt/slides/_rels/slide2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w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56.jpeg"/><Relationship Id="rId4" Type="http://schemas.openxmlformats.org/officeDocument/2006/relationships/image" Target="../media/image64.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71.jpeg"/><Relationship Id="rId12"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0.jpeg"/><Relationship Id="rId11" Type="http://schemas.openxmlformats.org/officeDocument/2006/relationships/image" Target="../media/image73.jpeg"/><Relationship Id="rId5" Type="http://schemas.openxmlformats.org/officeDocument/2006/relationships/image" Target="../media/image69.jpeg"/><Relationship Id="rId10" Type="http://schemas.openxmlformats.org/officeDocument/2006/relationships/image" Target="../media/image72.jpeg"/><Relationship Id="rId4" Type="http://schemas.openxmlformats.org/officeDocument/2006/relationships/image" Target="../media/image68.jpe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42.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92.gif"/><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2.gif"/><Relationship Id="rId7"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jpg"/><Relationship Id="rId7" Type="http://schemas.openxmlformats.org/officeDocument/2006/relationships/hyperlink" Target="https://www.lifeder.com/dogma-central-biologia-molecular/"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www.bing.com/videos/riverview/relatedvideo?q=dogma%20de%20la%20biologia%20molecular&amp;mid=37154E653711069594ED37154E653711069594ED&amp;ajaxhist=0"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gif"/><Relationship Id="rId7"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6.png"/><Relationship Id="rId4" Type="http://schemas.openxmlformats.org/officeDocument/2006/relationships/image" Target="../media/image95.jpe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5.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4.jpg"/><Relationship Id="rId5" Type="http://schemas.openxmlformats.org/officeDocument/2006/relationships/image" Target="../media/image103.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5.jpg"/><Relationship Id="rId5" Type="http://schemas.openxmlformats.org/officeDocument/2006/relationships/image" Target="../media/image106.jpeg"/><Relationship Id="rId4" Type="http://schemas.openxmlformats.org/officeDocument/2006/relationships/image" Target="../media/image108.jpe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x.com/mariacsegovia/status/1121508810949001218?ref_src=twsrc%5Etfw%7Ctwcamp%5Etweetembed%7Ctwterm%5E1121508810949001218%7Ctwgr%5E212336fe337739b66207a153f1457409ebdde9fd%7Ctwcon%5Es1_&amp;ref_url=https%3A%2F%2Fwww.lavanguardia.com%2Fvida%2Fjunior-report%2F20191027%2F471223785960%2Fhistoria-descubrimiento-adn-nucleotidos-doble-helice.html" TargetMode="Externa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e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x.com/mariacsegovia/status/1121508810949001218?ref_src=twsrc%5Etfw%7Ctwcamp%5Etweetembed%7Ctwterm%5E1121508810949001218%7Ctwgr%5E212336fe337739b66207a153f1457409ebdde9fd%7Ctwcon%5Es1_&amp;ref_url=https%3A%2F%2Fwww.lavanguardia.com%2Fvida%2Fjunior-report%2F20191027%2F471223785960%2Fhistoria-descubrimiento-adn-nucleotidos-doble-helice.html" TargetMode="Externa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hyperlink" Target="http://genome.cshlp.org/content/15/12/1746.ful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hyperlink" Target="http://genome.cshlp.org/content/15/12/1746.ful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jpeg"/></Relationships>
</file>

<file path=ppt/slides/_rels/slide48.xml.rels><?xml version="1.0" encoding="UTF-8" standalone="yes"?>
<Relationships xmlns="http://schemas.openxmlformats.org/package/2006/relationships"><Relationship Id="rId3" Type="http://schemas.openxmlformats.org/officeDocument/2006/relationships/hyperlink" Target="https://es.video.search.yahoo.com/yhs/search?fr=yhs-ima-desktop2&amp;ei=UTF-8&amp;hsimp=yhs-desktop2&amp;hspart=ima&amp;p=Biophysics+401+Lecture+1%3A+Introduction%2C+Dogma+of+Molecular+Biology%3B+Evolution+%28youtube.com%29&amp;type=ie-q1000327_2005q#id=1&amp;vid=d8de957987ebdae74b225a65545031b3&amp;action=click"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jp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2.jpg"/><Relationship Id="rId5" Type="http://schemas.openxmlformats.org/officeDocument/2006/relationships/image" Target="../media/image127.png"/><Relationship Id="rId10" Type="http://schemas.openxmlformats.org/officeDocument/2006/relationships/image" Target="../media/image31.jpeg"/><Relationship Id="rId4" Type="http://schemas.openxmlformats.org/officeDocument/2006/relationships/image" Target="../media/image126.png"/><Relationship Id="rId9" Type="http://schemas.openxmlformats.org/officeDocument/2006/relationships/image" Target="../media/image131.jpeg"/><Relationship Id="rId1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9" name="Text Box 5">
            <a:extLst>
              <a:ext uri="{FF2B5EF4-FFF2-40B4-BE49-F238E27FC236}">
                <a16:creationId xmlns:a16="http://schemas.microsoft.com/office/drawing/2014/main" id="{98D5BFC1-22EB-4D65-8160-FDE487B2B9C7}"/>
              </a:ext>
            </a:extLst>
          </p:cNvPr>
          <p:cNvSpPr txBox="1">
            <a:spLocks noChangeArrowheads="1"/>
          </p:cNvSpPr>
          <p:nvPr/>
        </p:nvSpPr>
        <p:spPr bwMode="auto">
          <a:xfrm>
            <a:off x="0" y="476590"/>
            <a:ext cx="9144000" cy="1938992"/>
          </a:xfrm>
          <a:prstGeom prst="rect">
            <a:avLst/>
          </a:prstGeom>
          <a:gradFill rotWithShape="1">
            <a:gsLst>
              <a:gs pos="0">
                <a:schemeClr val="accent2">
                  <a:alpha val="57001"/>
                </a:schemeClr>
              </a:gs>
              <a:gs pos="100000">
                <a:schemeClr val="accent2">
                  <a:gamma/>
                  <a:shade val="46275"/>
                  <a:invGamma/>
                  <a:alpha val="59000"/>
                </a:schemeClr>
              </a:gs>
            </a:gsLst>
            <a:lin ang="5400000" scaled="1"/>
          </a:gradFill>
          <a:ln w="9525">
            <a:noFill/>
            <a:miter lim="800000"/>
            <a:headEnd/>
            <a:tailEnd/>
          </a:ln>
          <a:effectLst/>
        </p:spPr>
        <p:txBody>
          <a:bodyPr>
            <a:spAutoFit/>
          </a:bodyPr>
          <a:lstStyle/>
          <a:p>
            <a:pPr algn="ctr" eaLnBrk="1" hangingPunct="1">
              <a:defRPr/>
            </a:pPr>
            <a:r>
              <a:rPr lang="es-ES" sz="6000" dirty="0">
                <a:solidFill>
                  <a:schemeClr val="bg1"/>
                </a:solidFill>
              </a:rPr>
              <a:t>Introducción a la Biología Celular</a:t>
            </a:r>
          </a:p>
        </p:txBody>
      </p:sp>
      <p:pic>
        <p:nvPicPr>
          <p:cNvPr id="5" name="Imagen 1">
            <a:extLst>
              <a:ext uri="{FF2B5EF4-FFF2-40B4-BE49-F238E27FC236}">
                <a16:creationId xmlns:a16="http://schemas.microsoft.com/office/drawing/2014/main" id="{D9E00CCE-8091-411D-A3DD-C721D22460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65" t="15485" r="25699" b="46406"/>
          <a:stretch/>
        </p:blipFill>
        <p:spPr bwMode="auto">
          <a:xfrm>
            <a:off x="341924" y="2996940"/>
            <a:ext cx="8460152" cy="316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C31A24-BCFB-4D35-BDED-92361327DF36}"/>
              </a:ext>
            </a:extLst>
          </p:cNvPr>
          <p:cNvPicPr>
            <a:picLocks noChangeAspect="1"/>
          </p:cNvPicPr>
          <p:nvPr/>
        </p:nvPicPr>
        <p:blipFill rotWithShape="1">
          <a:blip r:embed="rId3"/>
          <a:srcRect l="9837" t="9399" r="18500" b="6600"/>
          <a:stretch/>
        </p:blipFill>
        <p:spPr>
          <a:xfrm>
            <a:off x="-8830" y="42764"/>
            <a:ext cx="5309864" cy="3501009"/>
          </a:xfrm>
          <a:prstGeom prst="rect">
            <a:avLst/>
          </a:prstGeom>
        </p:spPr>
      </p:pic>
      <p:pic>
        <p:nvPicPr>
          <p:cNvPr id="4" name="Imagen 3">
            <a:extLst>
              <a:ext uri="{FF2B5EF4-FFF2-40B4-BE49-F238E27FC236}">
                <a16:creationId xmlns:a16="http://schemas.microsoft.com/office/drawing/2014/main" id="{E87ED476-98C5-4ADE-9A02-A321B765EE41}"/>
              </a:ext>
            </a:extLst>
          </p:cNvPr>
          <p:cNvPicPr>
            <a:picLocks noChangeAspect="1"/>
          </p:cNvPicPr>
          <p:nvPr/>
        </p:nvPicPr>
        <p:blipFill rotWithShape="1">
          <a:blip r:embed="rId4"/>
          <a:srcRect l="9686" t="10799" r="18398" b="7731"/>
          <a:stretch/>
        </p:blipFill>
        <p:spPr>
          <a:xfrm>
            <a:off x="-18821" y="3474107"/>
            <a:ext cx="5295828" cy="3374661"/>
          </a:xfrm>
          <a:prstGeom prst="rect">
            <a:avLst/>
          </a:prstGeom>
        </p:spPr>
      </p:pic>
      <p:sp>
        <p:nvSpPr>
          <p:cNvPr id="5" name="CuadroTexto 4">
            <a:extLst>
              <a:ext uri="{FF2B5EF4-FFF2-40B4-BE49-F238E27FC236}">
                <a16:creationId xmlns:a16="http://schemas.microsoft.com/office/drawing/2014/main" id="{A2A29329-5450-4826-8887-E6B8DBC2A925}"/>
              </a:ext>
            </a:extLst>
          </p:cNvPr>
          <p:cNvSpPr txBox="1"/>
          <p:nvPr/>
        </p:nvSpPr>
        <p:spPr>
          <a:xfrm>
            <a:off x="5472760" y="14570"/>
            <a:ext cx="3563860" cy="830997"/>
          </a:xfrm>
          <a:prstGeom prst="rect">
            <a:avLst/>
          </a:prstGeom>
          <a:noFill/>
        </p:spPr>
        <p:txBody>
          <a:bodyPr wrap="square" rtlCol="0">
            <a:spAutoFit/>
          </a:bodyPr>
          <a:lstStyle/>
          <a:p>
            <a:r>
              <a:rPr lang="es-ES" sz="1200" dirty="0">
                <a:solidFill>
                  <a:srgbClr val="0033CC"/>
                </a:solidFill>
                <a:hlinkClick r:id="rId5">
                  <a:extLst>
                    <a:ext uri="{A12FA001-AC4F-418D-AE19-62706E023703}">
                      <ahyp:hlinkClr xmlns:ahyp="http://schemas.microsoft.com/office/drawing/2018/hyperlinkcolor" val="tx"/>
                    </a:ext>
                  </a:extLst>
                </a:hlinkClick>
              </a:rPr>
              <a:t>María Claudia Segovia 🇪🇨 a X: "#</a:t>
            </a:r>
            <a:r>
              <a:rPr lang="es-ES" sz="1200" dirty="0" err="1">
                <a:solidFill>
                  <a:srgbClr val="0033CC"/>
                </a:solidFill>
                <a:hlinkClick r:id="rId5">
                  <a:extLst>
                    <a:ext uri="{A12FA001-AC4F-418D-AE19-62706E023703}">
                      <ahyp:hlinkClr xmlns:ahyp="http://schemas.microsoft.com/office/drawing/2018/hyperlinkcolor" val="tx"/>
                    </a:ext>
                  </a:extLst>
                </a:hlinkClick>
              </a:rPr>
              <a:t>DiadelADN</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DnaESPE</a:t>
            </a:r>
            <a:r>
              <a:rPr lang="es-ES" sz="1200" dirty="0">
                <a:solidFill>
                  <a:srgbClr val="0033CC"/>
                </a:solidFill>
                <a:hlinkClick r:id="rId5">
                  <a:extLst>
                    <a:ext uri="{A12FA001-AC4F-418D-AE19-62706E023703}">
                      <ahyp:hlinkClr xmlns:ahyp="http://schemas.microsoft.com/office/drawing/2018/hyperlinkcolor" val="tx"/>
                    </a:ext>
                  </a:extLst>
                </a:hlinkClick>
              </a:rPr>
              <a:t> Historia del ADN #</a:t>
            </a:r>
            <a:r>
              <a:rPr lang="es-ES" sz="1200" dirty="0" err="1">
                <a:solidFill>
                  <a:srgbClr val="0033CC"/>
                </a:solidFill>
                <a:hlinkClick r:id="rId5">
                  <a:extLst>
                    <a:ext uri="{A12FA001-AC4F-418D-AE19-62706E023703}">
                      <ahyp:hlinkClr xmlns:ahyp="http://schemas.microsoft.com/office/drawing/2018/hyperlinkcolor" val="tx"/>
                    </a:ext>
                  </a:extLst>
                </a:hlinkClick>
              </a:rPr>
              <a:t>Biotecnologi</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DcdvaE</a:t>
            </a:r>
            <a:r>
              <a:rPr lang="es-ES" sz="1200" dirty="0">
                <a:solidFill>
                  <a:srgbClr val="0033CC"/>
                </a:solidFill>
                <a:hlinkClick r:id="rId5">
                  <a:extLst>
                    <a:ext uri="{A12FA001-AC4F-418D-AE19-62706E023703}">
                      <ahyp:hlinkClr xmlns:ahyp="http://schemas.microsoft.com/office/drawing/2018/hyperlinkcolor" val="tx"/>
                    </a:ext>
                  </a:extLst>
                </a:hlinkClick>
              </a:rPr>
              <a:t> @ESPEU @</a:t>
            </a:r>
            <a:r>
              <a:rPr lang="es-ES" sz="1200" dirty="0" err="1">
                <a:solidFill>
                  <a:srgbClr val="0033CC"/>
                </a:solidFill>
                <a:hlinkClick r:id="rId5">
                  <a:extLst>
                    <a:ext uri="{A12FA001-AC4F-418D-AE19-62706E023703}">
                      <ahyp:hlinkClr xmlns:ahyp="http://schemas.microsoft.com/office/drawing/2018/hyperlinkcolor" val="tx"/>
                    </a:ext>
                  </a:extLst>
                </a:hlinkClick>
              </a:rPr>
              <a:t>CientificasEC</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Ecienciaespe</a:t>
            </a:r>
            <a:r>
              <a:rPr lang="es-ES" sz="1200" dirty="0">
                <a:solidFill>
                  <a:srgbClr val="0033CC"/>
                </a:solidFill>
                <a:hlinkClick r:id="rId5">
                  <a:extLst>
                    <a:ext uri="{A12FA001-AC4F-418D-AE19-62706E023703}">
                      <ahyp:hlinkClr xmlns:ahyp="http://schemas.microsoft.com/office/drawing/2018/hyperlinkcolor" val="tx"/>
                    </a:ext>
                  </a:extLst>
                </a:hlinkClick>
              </a:rPr>
              <a:t> https://t.co/NSY9KIseS0" / X</a:t>
            </a:r>
            <a:endParaRPr lang="ca-ES" sz="1200" dirty="0">
              <a:solidFill>
                <a:srgbClr val="0033CC"/>
              </a:solidFill>
            </a:endParaRPr>
          </a:p>
        </p:txBody>
      </p:sp>
      <p:sp>
        <p:nvSpPr>
          <p:cNvPr id="7" name="CuadroTexto 6">
            <a:extLst>
              <a:ext uri="{FF2B5EF4-FFF2-40B4-BE49-F238E27FC236}">
                <a16:creationId xmlns:a16="http://schemas.microsoft.com/office/drawing/2014/main" id="{AF386BC0-B442-4591-9EFE-4AFFB5239B29}"/>
              </a:ext>
            </a:extLst>
          </p:cNvPr>
          <p:cNvSpPr txBox="1"/>
          <p:nvPr/>
        </p:nvSpPr>
        <p:spPr>
          <a:xfrm>
            <a:off x="5429100" y="845567"/>
            <a:ext cx="3714899" cy="1384995"/>
          </a:xfrm>
          <a:prstGeom prst="rect">
            <a:avLst/>
          </a:prstGeom>
          <a:noFill/>
        </p:spPr>
        <p:txBody>
          <a:bodyPr wrap="square" rtlCol="0">
            <a:spAutoFit/>
          </a:bodyPr>
          <a:lstStyle/>
          <a:p>
            <a:r>
              <a:rPr lang="es-ES" sz="1400" b="0" dirty="0"/>
              <a:t>1869 Johan Friedrich Miescher. descubrimientos preliminares sobre el ADN aislando moléculas ricas en fosfato a partir de núcleos de glóbulos blancos. Posteriormente fueron denominadas “</a:t>
            </a:r>
            <a:r>
              <a:rPr lang="es-ES" sz="1400" b="0" dirty="0" err="1"/>
              <a:t>Acidos</a:t>
            </a:r>
            <a:r>
              <a:rPr lang="es-ES" sz="1400" b="0" dirty="0"/>
              <a:t> Nucleicos”.</a:t>
            </a:r>
            <a:endParaRPr lang="ca-ES" sz="1400" dirty="0"/>
          </a:p>
        </p:txBody>
      </p:sp>
      <p:grpSp>
        <p:nvGrpSpPr>
          <p:cNvPr id="15" name="Grupo 14">
            <a:extLst>
              <a:ext uri="{FF2B5EF4-FFF2-40B4-BE49-F238E27FC236}">
                <a16:creationId xmlns:a16="http://schemas.microsoft.com/office/drawing/2014/main" id="{CE13D9CB-1A30-4CB1-B0E9-ACD4562F9B90}"/>
              </a:ext>
            </a:extLst>
          </p:cNvPr>
          <p:cNvGrpSpPr/>
          <p:nvPr/>
        </p:nvGrpSpPr>
        <p:grpSpPr>
          <a:xfrm>
            <a:off x="3203809" y="2230562"/>
            <a:ext cx="5862627" cy="4246437"/>
            <a:chOff x="3203810" y="2230562"/>
            <a:chExt cx="5868272" cy="4246437"/>
          </a:xfrm>
        </p:grpSpPr>
        <p:sp>
          <p:nvSpPr>
            <p:cNvPr id="16" name="Rectángulo 15">
              <a:extLst>
                <a:ext uri="{FF2B5EF4-FFF2-40B4-BE49-F238E27FC236}">
                  <a16:creationId xmlns:a16="http://schemas.microsoft.com/office/drawing/2014/main" id="{25792A17-FAB8-4F5B-9D21-F76C3CDB843F}"/>
                </a:ext>
              </a:extLst>
            </p:cNvPr>
            <p:cNvSpPr/>
            <p:nvPr/>
          </p:nvSpPr>
          <p:spPr bwMode="auto">
            <a:xfrm>
              <a:off x="3203810" y="2852920"/>
              <a:ext cx="2073197" cy="7201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pic>
          <p:nvPicPr>
            <p:cNvPr id="17" name="Imagen 16">
              <a:extLst>
                <a:ext uri="{FF2B5EF4-FFF2-40B4-BE49-F238E27FC236}">
                  <a16:creationId xmlns:a16="http://schemas.microsoft.com/office/drawing/2014/main" id="{EBA202A9-6C66-4981-BA83-22F094707FEE}"/>
                </a:ext>
              </a:extLst>
            </p:cNvPr>
            <p:cNvPicPr>
              <a:picLocks noChangeAspect="1"/>
            </p:cNvPicPr>
            <p:nvPr/>
          </p:nvPicPr>
          <p:blipFill rotWithShape="1">
            <a:blip r:embed="rId6"/>
            <a:srcRect l="16137" t="17800" r="45275" b="10799"/>
            <a:stretch/>
          </p:blipFill>
          <p:spPr>
            <a:xfrm>
              <a:off x="6002989" y="4143988"/>
              <a:ext cx="2241521" cy="2333011"/>
            </a:xfrm>
            <a:prstGeom prst="rect">
              <a:avLst/>
            </a:prstGeom>
          </p:spPr>
        </p:pic>
        <p:sp>
          <p:nvSpPr>
            <p:cNvPr id="18" name="Rectángulo 17">
              <a:extLst>
                <a:ext uri="{FF2B5EF4-FFF2-40B4-BE49-F238E27FC236}">
                  <a16:creationId xmlns:a16="http://schemas.microsoft.com/office/drawing/2014/main" id="{40CE226D-A3E0-44D6-BB1C-CBD515CA0C68}"/>
                </a:ext>
              </a:extLst>
            </p:cNvPr>
            <p:cNvSpPr/>
            <p:nvPr/>
          </p:nvSpPr>
          <p:spPr bwMode="auto">
            <a:xfrm>
              <a:off x="5429102" y="2230562"/>
              <a:ext cx="3642980" cy="199054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s-ES" sz="1400" dirty="0"/>
                <a:t>1953</a:t>
              </a:r>
              <a:r>
                <a:rPr lang="es-ES" sz="1400" b="0" dirty="0"/>
                <a:t>, </a:t>
              </a:r>
              <a:r>
                <a:rPr lang="es-ES" sz="1400" dirty="0"/>
                <a:t>Francis Crick </a:t>
              </a:r>
              <a:r>
                <a:rPr lang="es-ES" sz="1400" b="0" dirty="0"/>
                <a:t>y el biólogo </a:t>
              </a:r>
              <a:r>
                <a:rPr lang="es-ES" sz="1400" dirty="0"/>
                <a:t>James Watson </a:t>
              </a:r>
              <a:r>
                <a:rPr lang="es-ES" sz="1400" b="0" dirty="0"/>
                <a:t>demostraron la estructura de </a:t>
              </a:r>
              <a:r>
                <a:rPr lang="es-ES" sz="1400" dirty="0"/>
                <a:t>doble hélice del ADN</a:t>
              </a:r>
              <a:r>
                <a:rPr lang="es-ES" sz="1400" b="0" dirty="0"/>
                <a:t>. Recibieron el </a:t>
              </a:r>
              <a:r>
                <a:rPr lang="es-ES" sz="1400" dirty="0"/>
                <a:t>Premio Nobel de Medicina</a:t>
              </a:r>
              <a:r>
                <a:rPr lang="es-ES" sz="1400" b="0" dirty="0"/>
                <a:t> en 1962 junto al físico Maurice Wilkins. Su hallazgo no hubiera sido posible sin la labor de la química </a:t>
              </a:r>
              <a:r>
                <a:rPr lang="es-ES" sz="1400" dirty="0"/>
                <a:t>Rosalind Franklin</a:t>
              </a:r>
              <a:r>
                <a:rPr lang="es-ES" sz="1400" b="0" dirty="0"/>
                <a:t>, responsable de la famosa </a:t>
              </a:r>
              <a:r>
                <a:rPr lang="es-ES" sz="1400" dirty="0"/>
                <a:t>Fotografía 51</a:t>
              </a:r>
              <a:r>
                <a:rPr lang="es-ES" sz="1400" b="0" dirty="0"/>
                <a:t> </a:t>
              </a:r>
            </a:p>
          </p:txBody>
        </p:sp>
      </p:grpSp>
      <p:sp>
        <p:nvSpPr>
          <p:cNvPr id="2" name="Rectángulo 1">
            <a:extLst>
              <a:ext uri="{FF2B5EF4-FFF2-40B4-BE49-F238E27FC236}">
                <a16:creationId xmlns:a16="http://schemas.microsoft.com/office/drawing/2014/main" id="{EA07D821-C32F-897F-1809-5D46CF831838}"/>
              </a:ext>
            </a:extLst>
          </p:cNvPr>
          <p:cNvSpPr/>
          <p:nvPr/>
        </p:nvSpPr>
        <p:spPr bwMode="auto">
          <a:xfrm>
            <a:off x="60337" y="2060809"/>
            <a:ext cx="2071203" cy="611817"/>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6" name="Rectángulo 5">
            <a:extLst>
              <a:ext uri="{FF2B5EF4-FFF2-40B4-BE49-F238E27FC236}">
                <a16:creationId xmlns:a16="http://schemas.microsoft.com/office/drawing/2014/main" id="{BBFF2F78-096D-9809-A44E-21690F19B0B1}"/>
              </a:ext>
            </a:extLst>
          </p:cNvPr>
          <p:cNvSpPr/>
          <p:nvPr/>
        </p:nvSpPr>
        <p:spPr bwMode="auto">
          <a:xfrm>
            <a:off x="60337" y="2810276"/>
            <a:ext cx="2044908" cy="65719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8" name="Rectángulo 7">
            <a:extLst>
              <a:ext uri="{FF2B5EF4-FFF2-40B4-BE49-F238E27FC236}">
                <a16:creationId xmlns:a16="http://schemas.microsoft.com/office/drawing/2014/main" id="{2BF2879B-F9AA-E6D4-D26D-19ACBC0C5BDE}"/>
              </a:ext>
            </a:extLst>
          </p:cNvPr>
          <p:cNvSpPr/>
          <p:nvPr/>
        </p:nvSpPr>
        <p:spPr bwMode="auto">
          <a:xfrm>
            <a:off x="60338" y="3543773"/>
            <a:ext cx="2044908" cy="611817"/>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9" name="Rectángulo 8">
            <a:extLst>
              <a:ext uri="{FF2B5EF4-FFF2-40B4-BE49-F238E27FC236}">
                <a16:creationId xmlns:a16="http://schemas.microsoft.com/office/drawing/2014/main" id="{DC135A5B-F963-86E8-E539-DCE5240F9230}"/>
              </a:ext>
            </a:extLst>
          </p:cNvPr>
          <p:cNvSpPr/>
          <p:nvPr/>
        </p:nvSpPr>
        <p:spPr bwMode="auto">
          <a:xfrm>
            <a:off x="3203809" y="3717040"/>
            <a:ext cx="2044908" cy="720100"/>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0" name="Rectángulo 9">
            <a:extLst>
              <a:ext uri="{FF2B5EF4-FFF2-40B4-BE49-F238E27FC236}">
                <a16:creationId xmlns:a16="http://schemas.microsoft.com/office/drawing/2014/main" id="{2006A28B-0925-5D6B-6D9A-297B53309993}"/>
              </a:ext>
            </a:extLst>
          </p:cNvPr>
          <p:cNvSpPr/>
          <p:nvPr/>
        </p:nvSpPr>
        <p:spPr bwMode="auto">
          <a:xfrm>
            <a:off x="3241407" y="4569829"/>
            <a:ext cx="1969711" cy="488498"/>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239716138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A1513BB-CC0A-484F-9AF5-4BA3216F1B7F}"/>
              </a:ext>
            </a:extLst>
          </p:cNvPr>
          <p:cNvSpPr>
            <a:spLocks noGrp="1"/>
          </p:cNvSpPr>
          <p:nvPr>
            <p:ph type="sldNum" sz="quarter" idx="12"/>
          </p:nvPr>
        </p:nvSpPr>
        <p:spPr/>
        <p:txBody>
          <a:bodyPr/>
          <a:lstStyle/>
          <a:p>
            <a:pPr>
              <a:defRPr/>
            </a:pPr>
            <a:fld id="{AEEA9302-E427-49A3-86BD-EB935C53B3CD}" type="slidenum">
              <a:rPr lang="es-ES" altLang="es-ES" smtClean="0"/>
              <a:pPr>
                <a:defRPr/>
              </a:pPr>
              <a:t>11</a:t>
            </a:fld>
            <a:endParaRPr lang="es-ES" altLang="es-ES"/>
          </a:p>
        </p:txBody>
      </p:sp>
      <p:pic>
        <p:nvPicPr>
          <p:cNvPr id="3" name="Imagen 2">
            <a:extLst>
              <a:ext uri="{FF2B5EF4-FFF2-40B4-BE49-F238E27FC236}">
                <a16:creationId xmlns:a16="http://schemas.microsoft.com/office/drawing/2014/main" id="{6E89AE9D-594A-47F2-A948-899785EF7C1D}"/>
              </a:ext>
            </a:extLst>
          </p:cNvPr>
          <p:cNvPicPr>
            <a:picLocks noChangeAspect="1"/>
          </p:cNvPicPr>
          <p:nvPr/>
        </p:nvPicPr>
        <p:blipFill rotWithShape="1">
          <a:blip r:embed="rId3"/>
          <a:srcRect l="33462" t="38800" r="35038" b="6600"/>
          <a:stretch/>
        </p:blipFill>
        <p:spPr>
          <a:xfrm>
            <a:off x="2907570" y="2271862"/>
            <a:ext cx="2267680" cy="2210988"/>
          </a:xfrm>
          <a:prstGeom prst="rect">
            <a:avLst/>
          </a:prstGeom>
        </p:spPr>
      </p:pic>
      <p:sp>
        <p:nvSpPr>
          <p:cNvPr id="4" name="CuadroTexto 3">
            <a:extLst>
              <a:ext uri="{FF2B5EF4-FFF2-40B4-BE49-F238E27FC236}">
                <a16:creationId xmlns:a16="http://schemas.microsoft.com/office/drawing/2014/main" id="{8B6AD1C0-1D6D-48CF-B0E3-581631C39D44}"/>
              </a:ext>
            </a:extLst>
          </p:cNvPr>
          <p:cNvSpPr txBox="1"/>
          <p:nvPr/>
        </p:nvSpPr>
        <p:spPr>
          <a:xfrm>
            <a:off x="152024" y="1791161"/>
            <a:ext cx="6336880" cy="461665"/>
          </a:xfrm>
          <a:prstGeom prst="rect">
            <a:avLst/>
          </a:prstGeom>
          <a:noFill/>
        </p:spPr>
        <p:txBody>
          <a:bodyPr wrap="square" rtlCol="0">
            <a:spAutoFit/>
          </a:bodyPr>
          <a:lstStyle/>
          <a:p>
            <a:r>
              <a:rPr lang="es-ES" dirty="0"/>
              <a:t>Rosalind Franklin</a:t>
            </a:r>
            <a:endParaRPr lang="ca-ES" dirty="0"/>
          </a:p>
        </p:txBody>
      </p:sp>
      <p:sp>
        <p:nvSpPr>
          <p:cNvPr id="5" name="CuadroTexto 4">
            <a:extLst>
              <a:ext uri="{FF2B5EF4-FFF2-40B4-BE49-F238E27FC236}">
                <a16:creationId xmlns:a16="http://schemas.microsoft.com/office/drawing/2014/main" id="{94F114D7-0C7A-4553-9CFD-28899833989E}"/>
              </a:ext>
            </a:extLst>
          </p:cNvPr>
          <p:cNvSpPr txBox="1"/>
          <p:nvPr/>
        </p:nvSpPr>
        <p:spPr>
          <a:xfrm>
            <a:off x="2876424" y="1881039"/>
            <a:ext cx="5572136" cy="338554"/>
          </a:xfrm>
          <a:prstGeom prst="rect">
            <a:avLst/>
          </a:prstGeom>
          <a:noFill/>
        </p:spPr>
        <p:txBody>
          <a:bodyPr wrap="square" rtlCol="0">
            <a:spAutoFit/>
          </a:bodyPr>
          <a:lstStyle/>
          <a:p>
            <a:r>
              <a:rPr lang="es-ES" sz="1600" dirty="0">
                <a:solidFill>
                  <a:schemeClr val="tx1"/>
                </a:solidFill>
              </a:rPr>
              <a:t>21 años se gradúa en Física y Química por Cambridge </a:t>
            </a:r>
            <a:endParaRPr lang="ca-ES" sz="1600" dirty="0"/>
          </a:p>
        </p:txBody>
      </p:sp>
      <p:sp>
        <p:nvSpPr>
          <p:cNvPr id="6" name="CuadroTexto 5">
            <a:extLst>
              <a:ext uri="{FF2B5EF4-FFF2-40B4-BE49-F238E27FC236}">
                <a16:creationId xmlns:a16="http://schemas.microsoft.com/office/drawing/2014/main" id="{D0C1F15B-5B09-4747-9D6A-E66A2571291F}"/>
              </a:ext>
            </a:extLst>
          </p:cNvPr>
          <p:cNvSpPr txBox="1"/>
          <p:nvPr/>
        </p:nvSpPr>
        <p:spPr>
          <a:xfrm>
            <a:off x="332242" y="-50377"/>
            <a:ext cx="8991976" cy="1015663"/>
          </a:xfrm>
          <a:prstGeom prst="rect">
            <a:avLst/>
          </a:prstGeom>
          <a:noFill/>
        </p:spPr>
        <p:txBody>
          <a:bodyPr wrap="square" rtlCol="0">
            <a:spAutoFit/>
          </a:bodyPr>
          <a:lstStyle/>
          <a:p>
            <a:r>
              <a:rPr lang="es-ES" sz="2000" dirty="0">
                <a:highlight>
                  <a:srgbClr val="FFFF00"/>
                </a:highlight>
              </a:rPr>
              <a:t>1962 Premio Nobel de Medicina a Francis Crick, James Watson y Maurice Wilkins, por “sus descubrimientos acerca de la estructura molecular de los ácidos nucleicos”. </a:t>
            </a:r>
            <a:endParaRPr lang="ca-ES" sz="2000" dirty="0">
              <a:highlight>
                <a:srgbClr val="FFFF00"/>
              </a:highlight>
            </a:endParaRPr>
          </a:p>
        </p:txBody>
      </p:sp>
      <p:sp>
        <p:nvSpPr>
          <p:cNvPr id="7" name="CuadroTexto 6">
            <a:extLst>
              <a:ext uri="{FF2B5EF4-FFF2-40B4-BE49-F238E27FC236}">
                <a16:creationId xmlns:a16="http://schemas.microsoft.com/office/drawing/2014/main" id="{9CFD495C-4B6F-4088-AC70-E715F6D6642C}"/>
              </a:ext>
            </a:extLst>
          </p:cNvPr>
          <p:cNvSpPr txBox="1"/>
          <p:nvPr/>
        </p:nvSpPr>
        <p:spPr>
          <a:xfrm>
            <a:off x="134714" y="992332"/>
            <a:ext cx="8892600" cy="830997"/>
          </a:xfrm>
          <a:prstGeom prst="rect">
            <a:avLst/>
          </a:prstGeom>
          <a:solidFill>
            <a:schemeClr val="tx1"/>
          </a:solidFill>
        </p:spPr>
        <p:txBody>
          <a:bodyPr wrap="square" rtlCol="0">
            <a:spAutoFit/>
          </a:bodyPr>
          <a:lstStyle/>
          <a:p>
            <a:r>
              <a:rPr lang="es-ES" dirty="0">
                <a:solidFill>
                  <a:srgbClr val="FFFF00"/>
                </a:solidFill>
              </a:rPr>
              <a:t>La gran olvidada en este galardón fue la biofísica Rosalind Franklin (Londres 1920-1958) fallecida cuatro años antes.</a:t>
            </a:r>
            <a:endParaRPr lang="ca-ES" dirty="0">
              <a:solidFill>
                <a:srgbClr val="FFFF00"/>
              </a:solidFill>
            </a:endParaRPr>
          </a:p>
        </p:txBody>
      </p:sp>
      <p:sp>
        <p:nvSpPr>
          <p:cNvPr id="8" name="CuadroTexto 7">
            <a:extLst>
              <a:ext uri="{FF2B5EF4-FFF2-40B4-BE49-F238E27FC236}">
                <a16:creationId xmlns:a16="http://schemas.microsoft.com/office/drawing/2014/main" id="{C01184BC-7144-43B3-A48D-1D3C4E674124}"/>
              </a:ext>
            </a:extLst>
          </p:cNvPr>
          <p:cNvSpPr txBox="1"/>
          <p:nvPr/>
        </p:nvSpPr>
        <p:spPr>
          <a:xfrm>
            <a:off x="467430" y="2996940"/>
            <a:ext cx="2448340" cy="504070"/>
          </a:xfrm>
          <a:prstGeom prst="rect">
            <a:avLst/>
          </a:prstGeom>
          <a:noFill/>
        </p:spPr>
        <p:txBody>
          <a:bodyPr wrap="square" rtlCol="0">
            <a:spAutoFit/>
          </a:bodyPr>
          <a:lstStyle/>
          <a:p>
            <a:endParaRPr lang="ca-ES" dirty="0"/>
          </a:p>
        </p:txBody>
      </p:sp>
      <p:sp>
        <p:nvSpPr>
          <p:cNvPr id="9" name="CuadroTexto 8">
            <a:extLst>
              <a:ext uri="{FF2B5EF4-FFF2-40B4-BE49-F238E27FC236}">
                <a16:creationId xmlns:a16="http://schemas.microsoft.com/office/drawing/2014/main" id="{1F71C8B3-6FD1-4CDC-9DF2-7E5FA4A0DBB5}"/>
              </a:ext>
            </a:extLst>
          </p:cNvPr>
          <p:cNvSpPr txBox="1"/>
          <p:nvPr/>
        </p:nvSpPr>
        <p:spPr>
          <a:xfrm>
            <a:off x="84863" y="4482547"/>
            <a:ext cx="9036750" cy="1323439"/>
          </a:xfrm>
          <a:prstGeom prst="rect">
            <a:avLst/>
          </a:prstGeom>
          <a:noFill/>
        </p:spPr>
        <p:txBody>
          <a:bodyPr wrap="square" rtlCol="0">
            <a:spAutoFit/>
          </a:bodyPr>
          <a:lstStyle/>
          <a:p>
            <a:r>
              <a:rPr lang="es-ES" sz="1600" dirty="0">
                <a:solidFill>
                  <a:schemeClr val="tx1"/>
                </a:solidFill>
              </a:rPr>
              <a:t>Sin su permiso, su colega Maurice Wilkins se toma la libertad de mostrar la instantánea a Watson, quien después afirmaría haberse quedado “boquiabierto” al verla. </a:t>
            </a:r>
            <a:r>
              <a:rPr lang="es-ES" sz="1600" dirty="0"/>
              <a:t>La fotografía 51 supone la confirmación de la teoría de Watson y Crick, que </a:t>
            </a:r>
            <a:r>
              <a:rPr lang="es-ES" sz="1600" dirty="0">
                <a:highlight>
                  <a:srgbClr val="FFFF00"/>
                </a:highlight>
              </a:rPr>
              <a:t>se apresuran a publicarla en 1953, con una mención marginal a Rosalind Franklin, parte de cuyo trabajo también aparece en la misma edición de </a:t>
            </a:r>
            <a:r>
              <a:rPr lang="es-ES" sz="1600" dirty="0" err="1">
                <a:highlight>
                  <a:srgbClr val="FFFF00"/>
                </a:highlight>
              </a:rPr>
              <a:t>Nature</a:t>
            </a:r>
            <a:r>
              <a:rPr lang="es-ES" sz="1600" dirty="0">
                <a:highlight>
                  <a:srgbClr val="FFFF00"/>
                </a:highlight>
              </a:rPr>
              <a:t>.</a:t>
            </a:r>
            <a:endParaRPr lang="ca-ES" sz="1600" dirty="0">
              <a:highlight>
                <a:srgbClr val="FFFF00"/>
              </a:highlight>
            </a:endParaRPr>
          </a:p>
        </p:txBody>
      </p:sp>
      <p:pic>
        <p:nvPicPr>
          <p:cNvPr id="10" name="Imagen 9">
            <a:extLst>
              <a:ext uri="{FF2B5EF4-FFF2-40B4-BE49-F238E27FC236}">
                <a16:creationId xmlns:a16="http://schemas.microsoft.com/office/drawing/2014/main" id="{35056162-C118-42D9-B2B5-38B16C27B2E6}"/>
              </a:ext>
            </a:extLst>
          </p:cNvPr>
          <p:cNvPicPr>
            <a:picLocks noChangeAspect="1"/>
          </p:cNvPicPr>
          <p:nvPr/>
        </p:nvPicPr>
        <p:blipFill rotWithShape="1">
          <a:blip r:embed="rId4"/>
          <a:srcRect l="32689" t="28030" r="26761" b="9033"/>
          <a:stretch/>
        </p:blipFill>
        <p:spPr>
          <a:xfrm>
            <a:off x="332242" y="2282290"/>
            <a:ext cx="2459587" cy="2147327"/>
          </a:xfrm>
          <a:prstGeom prst="rect">
            <a:avLst/>
          </a:prstGeom>
        </p:spPr>
      </p:pic>
      <p:sp>
        <p:nvSpPr>
          <p:cNvPr id="15" name="CuadroTexto 14">
            <a:extLst>
              <a:ext uri="{FF2B5EF4-FFF2-40B4-BE49-F238E27FC236}">
                <a16:creationId xmlns:a16="http://schemas.microsoft.com/office/drawing/2014/main" id="{6EA0C1CD-2E39-454C-89F6-2435FB64936B}"/>
              </a:ext>
            </a:extLst>
          </p:cNvPr>
          <p:cNvSpPr txBox="1"/>
          <p:nvPr/>
        </p:nvSpPr>
        <p:spPr>
          <a:xfrm>
            <a:off x="5305168" y="2245169"/>
            <a:ext cx="3844809" cy="2031325"/>
          </a:xfrm>
          <a:prstGeom prst="rect">
            <a:avLst/>
          </a:prstGeom>
          <a:noFill/>
        </p:spPr>
        <p:txBody>
          <a:bodyPr wrap="square" rtlCol="0">
            <a:spAutoFit/>
          </a:bodyPr>
          <a:lstStyle/>
          <a:p>
            <a:r>
              <a:rPr lang="es-ES" sz="1800" dirty="0"/>
              <a:t>Fotografía 51. Una de las imágenes por difracción de Rayos X que consigue Rosalind donde se puede apreciar la forma helicoidal de las cadenas de ADN </a:t>
            </a:r>
            <a:r>
              <a:rPr lang="es-ES" sz="1800" dirty="0">
                <a:solidFill>
                  <a:schemeClr val="tx1"/>
                </a:solidFill>
              </a:rPr>
              <a:t>supone un hito para la historia de la biología</a:t>
            </a:r>
            <a:r>
              <a:rPr lang="es-ES" sz="1800" dirty="0"/>
              <a:t>.</a:t>
            </a:r>
            <a:endParaRPr lang="ca-ES" sz="1800" dirty="0"/>
          </a:p>
        </p:txBody>
      </p:sp>
      <p:sp>
        <p:nvSpPr>
          <p:cNvPr id="16" name="CuadroTexto 15">
            <a:extLst>
              <a:ext uri="{FF2B5EF4-FFF2-40B4-BE49-F238E27FC236}">
                <a16:creationId xmlns:a16="http://schemas.microsoft.com/office/drawing/2014/main" id="{CB6BF360-6439-46ED-B91D-0529CF0D50AF}"/>
              </a:ext>
            </a:extLst>
          </p:cNvPr>
          <p:cNvSpPr txBox="1"/>
          <p:nvPr/>
        </p:nvSpPr>
        <p:spPr>
          <a:xfrm>
            <a:off x="107250" y="5792703"/>
            <a:ext cx="9036750" cy="1077218"/>
          </a:xfrm>
          <a:prstGeom prst="rect">
            <a:avLst/>
          </a:prstGeom>
          <a:solidFill>
            <a:schemeClr val="bg1"/>
          </a:solidFill>
        </p:spPr>
        <p:txBody>
          <a:bodyPr wrap="square" rtlCol="0">
            <a:spAutoFit/>
          </a:bodyPr>
          <a:lstStyle/>
          <a:p>
            <a:r>
              <a:rPr lang="es-ES" sz="1600" dirty="0">
                <a:highlight>
                  <a:srgbClr val="FFFF00"/>
                </a:highlight>
              </a:rPr>
              <a:t>En los discursos de aceptación del Premio Nobel sólo Wilkins hizo mención a Rosalind Franklin</a:t>
            </a:r>
            <a:r>
              <a:rPr lang="es-ES" sz="1600" dirty="0"/>
              <a:t>, que había seguido investigando en otros campos (la polio </a:t>
            </a:r>
            <a:r>
              <a:rPr lang="es-ES" sz="1600" dirty="0" err="1"/>
              <a:t>etc</a:t>
            </a:r>
            <a:r>
              <a:rPr lang="es-ES" sz="1600" dirty="0"/>
              <a:t>) hasta que </a:t>
            </a:r>
            <a:r>
              <a:rPr lang="es-ES" sz="1600" dirty="0">
                <a:highlight>
                  <a:srgbClr val="FFFF00"/>
                </a:highlight>
              </a:rPr>
              <a:t>murió de cáncer de ovario a los 38 años, posiblemente debido a la exposición a la radiación que formaba parte de su trabajo diario.</a:t>
            </a:r>
            <a:endParaRPr lang="ca-ES" sz="1600" dirty="0">
              <a:highlight>
                <a:srgbClr val="FFFF00"/>
              </a:highlight>
            </a:endParaRPr>
          </a:p>
        </p:txBody>
      </p:sp>
    </p:spTree>
    <p:extLst>
      <p:ext uri="{BB962C8B-B14F-4D97-AF65-F5344CB8AC3E}">
        <p14:creationId xmlns:p14="http://schemas.microsoft.com/office/powerpoint/2010/main" val="241244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68B3BF1-0EB2-BD6F-A777-1DA15192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49332"/>
            <a:ext cx="8351837"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Line 3">
            <a:extLst>
              <a:ext uri="{FF2B5EF4-FFF2-40B4-BE49-F238E27FC236}">
                <a16:creationId xmlns:a16="http://schemas.microsoft.com/office/drawing/2014/main" id="{CE7C27E1-9D4C-F666-333D-CCFE89F87E35}"/>
              </a:ext>
            </a:extLst>
          </p:cNvPr>
          <p:cNvSpPr>
            <a:spLocks noChangeShapeType="1"/>
          </p:cNvSpPr>
          <p:nvPr/>
        </p:nvSpPr>
        <p:spPr bwMode="auto">
          <a:xfrm>
            <a:off x="3886200" y="3354307"/>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364" name="Rectangle 4">
            <a:extLst>
              <a:ext uri="{FF2B5EF4-FFF2-40B4-BE49-F238E27FC236}">
                <a16:creationId xmlns:a16="http://schemas.microsoft.com/office/drawing/2014/main" id="{42E1319B-3E60-4407-1C41-31800243F84D}"/>
              </a:ext>
            </a:extLst>
          </p:cNvPr>
          <p:cNvSpPr>
            <a:spLocks noChangeArrowheads="1"/>
          </p:cNvSpPr>
          <p:nvPr/>
        </p:nvSpPr>
        <p:spPr bwMode="auto">
          <a:xfrm>
            <a:off x="755650" y="5183107"/>
            <a:ext cx="3887788" cy="16303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 altLang="es-ES" sz="2400">
              <a:latin typeface="Arial" panose="020B0604020202020204" pitchFamily="34" charset="0"/>
            </a:endParaRPr>
          </a:p>
        </p:txBody>
      </p:sp>
      <p:sp>
        <p:nvSpPr>
          <p:cNvPr id="15365" name="Text Box 5">
            <a:extLst>
              <a:ext uri="{FF2B5EF4-FFF2-40B4-BE49-F238E27FC236}">
                <a16:creationId xmlns:a16="http://schemas.microsoft.com/office/drawing/2014/main" id="{11F3E563-94B1-50F3-CB48-A7CD553C9AE8}"/>
              </a:ext>
            </a:extLst>
          </p:cNvPr>
          <p:cNvSpPr txBox="1">
            <a:spLocks noChangeArrowheads="1"/>
          </p:cNvSpPr>
          <p:nvPr/>
        </p:nvSpPr>
        <p:spPr bwMode="auto">
          <a:xfrm>
            <a:off x="755650" y="5259307"/>
            <a:ext cx="41211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s-ES" altLang="es-ES" sz="2400">
                <a:latin typeface="Arial" panose="020B0604020202020204" pitchFamily="34" charset="0"/>
              </a:rPr>
              <a:t>Micres o micròmetres</a:t>
            </a:r>
          </a:p>
          <a:p>
            <a:pPr eaLnBrk="1" hangingPunct="1">
              <a:spcBef>
                <a:spcPct val="50000"/>
              </a:spcBef>
              <a:buFontTx/>
              <a:buNone/>
            </a:pPr>
            <a:r>
              <a:rPr lang="es-ES" altLang="es-ES" sz="2400">
                <a:latin typeface="Arial" panose="020B0604020202020204" pitchFamily="34" charset="0"/>
              </a:rPr>
              <a:t>1</a:t>
            </a:r>
            <a:r>
              <a:rPr lang="es-ES" altLang="es-ES" sz="2400">
                <a:latin typeface="Arial" panose="020B0604020202020204" pitchFamily="34" charset="0"/>
                <a:cs typeface="Arial" panose="020B0604020202020204" pitchFamily="34" charset="0"/>
              </a:rPr>
              <a:t>μm = 0,001mm = 10</a:t>
            </a:r>
            <a:r>
              <a:rPr lang="es-ES" altLang="es-ES" sz="2400" baseline="30000">
                <a:latin typeface="Arial" panose="020B0604020202020204" pitchFamily="34" charset="0"/>
                <a:cs typeface="Arial" panose="020B0604020202020204" pitchFamily="34" charset="0"/>
              </a:rPr>
              <a:t>-3</a:t>
            </a:r>
            <a:r>
              <a:rPr lang="es-ES" altLang="es-ES" sz="2400">
                <a:latin typeface="Arial" panose="020B0604020202020204" pitchFamily="34" charset="0"/>
                <a:cs typeface="Arial" panose="020B0604020202020204" pitchFamily="34" charset="0"/>
              </a:rPr>
              <a:t> mm</a:t>
            </a:r>
            <a:endParaRPr lang="es-ES" altLang="es-ES" sz="2400">
              <a:latin typeface="Arial" panose="020B0604020202020204" pitchFamily="34" charset="0"/>
            </a:endParaRPr>
          </a:p>
        </p:txBody>
      </p:sp>
      <p:sp>
        <p:nvSpPr>
          <p:cNvPr id="15366" name="Line 6">
            <a:extLst>
              <a:ext uri="{FF2B5EF4-FFF2-40B4-BE49-F238E27FC236}">
                <a16:creationId xmlns:a16="http://schemas.microsoft.com/office/drawing/2014/main" id="{80F2EF6C-88B1-52D7-9E58-AF4940E45483}"/>
              </a:ext>
            </a:extLst>
          </p:cNvPr>
          <p:cNvSpPr>
            <a:spLocks noChangeShapeType="1"/>
          </p:cNvSpPr>
          <p:nvPr/>
        </p:nvSpPr>
        <p:spPr bwMode="auto">
          <a:xfrm>
            <a:off x="5562600" y="2516107"/>
            <a:ext cx="0" cy="2590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367" name="Rectangle 7">
            <a:extLst>
              <a:ext uri="{FF2B5EF4-FFF2-40B4-BE49-F238E27FC236}">
                <a16:creationId xmlns:a16="http://schemas.microsoft.com/office/drawing/2014/main" id="{F0408597-71EC-6F42-62FE-B750D8C2C0C2}"/>
              </a:ext>
            </a:extLst>
          </p:cNvPr>
          <p:cNvSpPr>
            <a:spLocks noChangeArrowheads="1"/>
          </p:cNvSpPr>
          <p:nvPr/>
        </p:nvSpPr>
        <p:spPr bwMode="auto">
          <a:xfrm>
            <a:off x="4876800" y="5106907"/>
            <a:ext cx="3943350" cy="16303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 altLang="es-ES" sz="2400">
              <a:latin typeface="Arial" panose="020B0604020202020204" pitchFamily="34" charset="0"/>
            </a:endParaRPr>
          </a:p>
        </p:txBody>
      </p:sp>
      <p:sp>
        <p:nvSpPr>
          <p:cNvPr id="15368" name="Text Box 8">
            <a:extLst>
              <a:ext uri="{FF2B5EF4-FFF2-40B4-BE49-F238E27FC236}">
                <a16:creationId xmlns:a16="http://schemas.microsoft.com/office/drawing/2014/main" id="{97EA68A4-39AA-046F-E1E2-47ED917C69DC}"/>
              </a:ext>
            </a:extLst>
          </p:cNvPr>
          <p:cNvSpPr txBox="1">
            <a:spLocks noChangeArrowheads="1"/>
          </p:cNvSpPr>
          <p:nvPr/>
        </p:nvSpPr>
        <p:spPr bwMode="auto">
          <a:xfrm>
            <a:off x="4876800" y="5183107"/>
            <a:ext cx="394335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s-ES" altLang="es-ES" sz="2400" dirty="0" err="1">
                <a:latin typeface="Arial" panose="020B0604020202020204" pitchFamily="34" charset="0"/>
              </a:rPr>
              <a:t>Amstrong</a:t>
            </a:r>
            <a:r>
              <a:rPr lang="es-ES" altLang="es-ES" sz="2400" dirty="0">
                <a:latin typeface="Arial" panose="020B0604020202020204" pitchFamily="34" charset="0"/>
              </a:rPr>
              <a:t> o </a:t>
            </a:r>
            <a:r>
              <a:rPr lang="es-ES" altLang="es-ES" sz="2400" dirty="0" err="1">
                <a:latin typeface="Arial" panose="020B0604020202020204" pitchFamily="34" charset="0"/>
              </a:rPr>
              <a:t>nanòmetre</a:t>
            </a:r>
            <a:endParaRPr lang="es-ES" altLang="es-ES" sz="2400" dirty="0">
              <a:latin typeface="Arial" panose="020B0604020202020204" pitchFamily="34" charset="0"/>
            </a:endParaRPr>
          </a:p>
          <a:p>
            <a:pPr algn="ctr" eaLnBrk="1" hangingPunct="1">
              <a:spcBef>
                <a:spcPct val="50000"/>
              </a:spcBef>
              <a:buFontTx/>
              <a:buNone/>
            </a:pPr>
            <a:r>
              <a:rPr lang="es-ES" altLang="es-ES" sz="2400" dirty="0">
                <a:latin typeface="Arial" panose="020B0604020202020204" pitchFamily="34" charset="0"/>
              </a:rPr>
              <a:t>1</a:t>
            </a:r>
            <a:r>
              <a:rPr lang="es-ES" altLang="es-ES" sz="2400" dirty="0">
                <a:latin typeface="Arial" panose="020B0604020202020204" pitchFamily="34" charset="0"/>
                <a:cs typeface="Arial" panose="020B0604020202020204" pitchFamily="34" charset="0"/>
              </a:rPr>
              <a:t>Å = 0,1nm = 10</a:t>
            </a:r>
            <a:r>
              <a:rPr lang="es-ES" altLang="es-ES" sz="2400" baseline="30000" dirty="0">
                <a:latin typeface="Arial" panose="020B0604020202020204" pitchFamily="34" charset="0"/>
                <a:cs typeface="Arial" panose="020B0604020202020204" pitchFamily="34" charset="0"/>
              </a:rPr>
              <a:t>-7</a:t>
            </a:r>
            <a:r>
              <a:rPr lang="es-ES" altLang="es-ES" sz="2400" dirty="0">
                <a:latin typeface="Arial" panose="020B0604020202020204" pitchFamily="34" charset="0"/>
                <a:cs typeface="Arial" panose="020B0604020202020204" pitchFamily="34" charset="0"/>
              </a:rPr>
              <a:t>mm</a:t>
            </a:r>
          </a:p>
          <a:p>
            <a:pPr algn="ctr" eaLnBrk="1" hangingPunct="1">
              <a:spcBef>
                <a:spcPct val="50000"/>
              </a:spcBef>
              <a:buFontTx/>
              <a:buNone/>
            </a:pPr>
            <a:r>
              <a:rPr lang="es-ES" altLang="es-ES" sz="2400" dirty="0">
                <a:latin typeface="Arial" panose="020B0604020202020204" pitchFamily="34" charset="0"/>
                <a:cs typeface="Arial" panose="020B0604020202020204" pitchFamily="34" charset="0"/>
              </a:rPr>
              <a:t>1nm = 10</a:t>
            </a:r>
            <a:r>
              <a:rPr lang="es-ES" altLang="es-ES" sz="2400" baseline="30000" dirty="0">
                <a:latin typeface="Arial" panose="020B0604020202020204" pitchFamily="34" charset="0"/>
                <a:cs typeface="Arial" panose="020B0604020202020204" pitchFamily="34" charset="0"/>
              </a:rPr>
              <a:t>-6</a:t>
            </a:r>
            <a:r>
              <a:rPr lang="es-ES" altLang="es-ES" sz="2400" dirty="0">
                <a:latin typeface="Arial" panose="020B0604020202020204" pitchFamily="34" charset="0"/>
                <a:cs typeface="Arial" panose="020B0604020202020204" pitchFamily="34" charset="0"/>
              </a:rPr>
              <a:t> mm</a:t>
            </a:r>
            <a:endParaRPr lang="es-ES" altLang="es-ES" sz="2400" dirty="0">
              <a:latin typeface="Arial" panose="020B0604020202020204" pitchFamily="34" charset="0"/>
            </a:endParaRPr>
          </a:p>
        </p:txBody>
      </p:sp>
      <p:sp>
        <p:nvSpPr>
          <p:cNvPr id="15369" name="1 CuadroTexto">
            <a:extLst>
              <a:ext uri="{FF2B5EF4-FFF2-40B4-BE49-F238E27FC236}">
                <a16:creationId xmlns:a16="http://schemas.microsoft.com/office/drawing/2014/main" id="{B627B509-2FEE-B610-C1CF-B5B9447A1457}"/>
              </a:ext>
            </a:extLst>
          </p:cNvPr>
          <p:cNvSpPr txBox="1">
            <a:spLocks noChangeArrowheads="1"/>
          </p:cNvSpPr>
          <p:nvPr/>
        </p:nvSpPr>
        <p:spPr bwMode="auto">
          <a:xfrm>
            <a:off x="122346" y="65474"/>
            <a:ext cx="870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 sz="2400" dirty="0">
                <a:solidFill>
                  <a:srgbClr val="3333FF"/>
                </a:solidFill>
                <a:latin typeface="Arial" panose="020B0604020202020204" pitchFamily="34" charset="0"/>
              </a:rPr>
              <a:t>Relación entre el tamaño y los instrumentos de aumento</a:t>
            </a:r>
          </a:p>
        </p:txBody>
      </p:sp>
      <p:pic>
        <p:nvPicPr>
          <p:cNvPr id="15370" name="Picture 2">
            <a:extLst>
              <a:ext uri="{FF2B5EF4-FFF2-40B4-BE49-F238E27FC236}">
                <a16:creationId xmlns:a16="http://schemas.microsoft.com/office/drawing/2014/main" id="{9B84491B-5C51-CBEB-34FD-D5B72439E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94" t="30103" r="53818" b="25764"/>
          <a:stretch>
            <a:fillRect/>
          </a:stretch>
        </p:blipFill>
        <p:spPr bwMode="auto">
          <a:xfrm>
            <a:off x="4583113" y="2797095"/>
            <a:ext cx="6826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errar llave 1">
            <a:extLst>
              <a:ext uri="{FF2B5EF4-FFF2-40B4-BE49-F238E27FC236}">
                <a16:creationId xmlns:a16="http://schemas.microsoft.com/office/drawing/2014/main" id="{DD557D0A-DD0A-40F2-8946-22A26EE82147}"/>
              </a:ext>
            </a:extLst>
          </p:cNvPr>
          <p:cNvSpPr/>
          <p:nvPr/>
        </p:nvSpPr>
        <p:spPr bwMode="auto">
          <a:xfrm rot="16200000">
            <a:off x="1980629" y="-25010"/>
            <a:ext cx="394519" cy="2915966"/>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2" name="Cerrar llave 11">
            <a:extLst>
              <a:ext uri="{FF2B5EF4-FFF2-40B4-BE49-F238E27FC236}">
                <a16:creationId xmlns:a16="http://schemas.microsoft.com/office/drawing/2014/main" id="{12AA3E4B-AC5E-476C-90BD-0DCDA735D3B3}"/>
              </a:ext>
            </a:extLst>
          </p:cNvPr>
          <p:cNvSpPr/>
          <p:nvPr/>
        </p:nvSpPr>
        <p:spPr bwMode="auto">
          <a:xfrm rot="16200000">
            <a:off x="4374230" y="31302"/>
            <a:ext cx="394520" cy="2305344"/>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3" name="Cerrar llave 12">
            <a:extLst>
              <a:ext uri="{FF2B5EF4-FFF2-40B4-BE49-F238E27FC236}">
                <a16:creationId xmlns:a16="http://schemas.microsoft.com/office/drawing/2014/main" id="{930281C2-6096-4F9D-9420-B125E660FA48}"/>
              </a:ext>
            </a:extLst>
          </p:cNvPr>
          <p:cNvSpPr/>
          <p:nvPr/>
        </p:nvSpPr>
        <p:spPr bwMode="auto">
          <a:xfrm rot="16200000">
            <a:off x="7070306" y="-177480"/>
            <a:ext cx="299049" cy="2769458"/>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3" name="CuadroTexto 2">
            <a:extLst>
              <a:ext uri="{FF2B5EF4-FFF2-40B4-BE49-F238E27FC236}">
                <a16:creationId xmlns:a16="http://schemas.microsoft.com/office/drawing/2014/main" id="{C8D8E23B-CE5D-4EFD-9A66-4BAFBA4AC563}"/>
              </a:ext>
            </a:extLst>
          </p:cNvPr>
          <p:cNvSpPr txBox="1"/>
          <p:nvPr/>
        </p:nvSpPr>
        <p:spPr>
          <a:xfrm>
            <a:off x="252523" y="945733"/>
            <a:ext cx="3166295" cy="369332"/>
          </a:xfrm>
          <a:prstGeom prst="rect">
            <a:avLst/>
          </a:prstGeom>
          <a:noFill/>
        </p:spPr>
        <p:txBody>
          <a:bodyPr wrap="square" rtlCol="0">
            <a:spAutoFit/>
          </a:bodyPr>
          <a:lstStyle/>
          <a:p>
            <a:pPr algn="ctr"/>
            <a:r>
              <a:rPr lang="es-ES" sz="1800" dirty="0"/>
              <a:t>VISIÓN MACROSCÓPICA</a:t>
            </a:r>
          </a:p>
        </p:txBody>
      </p:sp>
      <p:sp>
        <p:nvSpPr>
          <p:cNvPr id="15" name="CuadroTexto 14">
            <a:extLst>
              <a:ext uri="{FF2B5EF4-FFF2-40B4-BE49-F238E27FC236}">
                <a16:creationId xmlns:a16="http://schemas.microsoft.com/office/drawing/2014/main" id="{DBEFEF1C-B08B-4CE4-82AE-4725E55E40B5}"/>
              </a:ext>
            </a:extLst>
          </p:cNvPr>
          <p:cNvSpPr txBox="1"/>
          <p:nvPr/>
        </p:nvSpPr>
        <p:spPr>
          <a:xfrm>
            <a:off x="4315853" y="704001"/>
            <a:ext cx="3166295" cy="369332"/>
          </a:xfrm>
          <a:prstGeom prst="rect">
            <a:avLst/>
          </a:prstGeom>
          <a:noFill/>
        </p:spPr>
        <p:txBody>
          <a:bodyPr wrap="square" rtlCol="0">
            <a:spAutoFit/>
          </a:bodyPr>
          <a:lstStyle/>
          <a:p>
            <a:pPr algn="ctr"/>
            <a:r>
              <a:rPr lang="es-ES" sz="1800" dirty="0"/>
              <a:t>VISIÓN MICROSCÓPICA</a:t>
            </a:r>
          </a:p>
        </p:txBody>
      </p:sp>
    </p:spTree>
    <p:extLst>
      <p:ext uri="{BB962C8B-B14F-4D97-AF65-F5344CB8AC3E}">
        <p14:creationId xmlns:p14="http://schemas.microsoft.com/office/powerpoint/2010/main" val="2149521383"/>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scanear0006">
            <a:extLst>
              <a:ext uri="{FF2B5EF4-FFF2-40B4-BE49-F238E27FC236}">
                <a16:creationId xmlns:a16="http://schemas.microsoft.com/office/drawing/2014/main" id="{295661E8-B7C3-461E-BE19-4A5BBF7FA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907" y="485789"/>
            <a:ext cx="5839286" cy="176350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at_none">
            <a:extLst>
              <a:ext uri="{FF2B5EF4-FFF2-40B4-BE49-F238E27FC236}">
                <a16:creationId xmlns:a16="http://schemas.microsoft.com/office/drawing/2014/main" id="{21B6E14D-D03C-46BB-8807-DCC012BEB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607" y="819833"/>
            <a:ext cx="1547813" cy="9890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292" name="Text Box 4">
            <a:extLst>
              <a:ext uri="{FF2B5EF4-FFF2-40B4-BE49-F238E27FC236}">
                <a16:creationId xmlns:a16="http://schemas.microsoft.com/office/drawing/2014/main" id="{AFF67831-1703-44BE-9925-A8D63D6DF0CF}"/>
              </a:ext>
            </a:extLst>
          </p:cNvPr>
          <p:cNvSpPr txBox="1">
            <a:spLocks noChangeArrowheads="1"/>
          </p:cNvSpPr>
          <p:nvPr/>
        </p:nvSpPr>
        <p:spPr bwMode="auto">
          <a:xfrm>
            <a:off x="7308850" y="2296769"/>
            <a:ext cx="1835150" cy="3416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s-ES" altLang="es-ES" sz="1800" b="1" dirty="0">
                <a:solidFill>
                  <a:schemeClr val="bg2"/>
                </a:solidFill>
              </a:rPr>
              <a:t>A-B 0,1 mm</a:t>
            </a:r>
          </a:p>
        </p:txBody>
      </p:sp>
      <p:sp>
        <p:nvSpPr>
          <p:cNvPr id="12293" name="Line 5">
            <a:extLst>
              <a:ext uri="{FF2B5EF4-FFF2-40B4-BE49-F238E27FC236}">
                <a16:creationId xmlns:a16="http://schemas.microsoft.com/office/drawing/2014/main" id="{C96EC3CF-0480-406E-8BFC-D6E1DFEA5D11}"/>
              </a:ext>
            </a:extLst>
          </p:cNvPr>
          <p:cNvSpPr>
            <a:spLocks noChangeShapeType="1"/>
          </p:cNvSpPr>
          <p:nvPr/>
        </p:nvSpPr>
        <p:spPr bwMode="auto">
          <a:xfrm>
            <a:off x="2987675" y="2276475"/>
            <a:ext cx="5903913"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2294" name="Text Box 6">
            <a:extLst>
              <a:ext uri="{FF2B5EF4-FFF2-40B4-BE49-F238E27FC236}">
                <a16:creationId xmlns:a16="http://schemas.microsoft.com/office/drawing/2014/main" id="{46E45007-4E95-4152-ADA6-F8B2AFA9572B}"/>
              </a:ext>
            </a:extLst>
          </p:cNvPr>
          <p:cNvSpPr txBox="1">
            <a:spLocks noChangeArrowheads="1"/>
          </p:cNvSpPr>
          <p:nvPr/>
        </p:nvSpPr>
        <p:spPr bwMode="auto">
          <a:xfrm>
            <a:off x="3352006" y="2323726"/>
            <a:ext cx="2439988" cy="3416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s-ES" altLang="es-ES" sz="1800" b="1" dirty="0">
                <a:solidFill>
                  <a:schemeClr val="bg2"/>
                </a:solidFill>
              </a:rPr>
              <a:t>250 mm = 25cm</a:t>
            </a:r>
          </a:p>
        </p:txBody>
      </p:sp>
      <p:pic>
        <p:nvPicPr>
          <p:cNvPr id="12295" name="Picture 7" descr="000002">
            <a:extLst>
              <a:ext uri="{FF2B5EF4-FFF2-40B4-BE49-F238E27FC236}">
                <a16:creationId xmlns:a16="http://schemas.microsoft.com/office/drawing/2014/main" id="{28C5210E-F8A1-413F-8394-C9F904EAA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83" t="21356" r="3546" b="9930"/>
          <a:stretch>
            <a:fillRect/>
          </a:stretch>
        </p:blipFill>
        <p:spPr bwMode="auto">
          <a:xfrm>
            <a:off x="1187450" y="2909888"/>
            <a:ext cx="7308850" cy="39481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041F1A3E-8044-4F6E-AC2A-DCD9BB391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979795">
            <a:off x="-355196" y="1307033"/>
            <a:ext cx="1553090" cy="1553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upa Laboratorio">
            <a:extLst>
              <a:ext uri="{FF2B5EF4-FFF2-40B4-BE49-F238E27FC236}">
                <a16:creationId xmlns:a16="http://schemas.microsoft.com/office/drawing/2014/main" id="{F1903AC4-CBD0-4EA2-8F10-136D22FC07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88" y="3609863"/>
            <a:ext cx="1663743" cy="197484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96CCF35-EA47-444A-8B2B-DDCA09900503}"/>
              </a:ext>
            </a:extLst>
          </p:cNvPr>
          <p:cNvSpPr txBox="1"/>
          <p:nvPr/>
        </p:nvSpPr>
        <p:spPr>
          <a:xfrm>
            <a:off x="-32544" y="3156895"/>
            <a:ext cx="2439988" cy="461665"/>
          </a:xfrm>
          <a:prstGeom prst="rect">
            <a:avLst/>
          </a:prstGeom>
          <a:noFill/>
        </p:spPr>
        <p:txBody>
          <a:bodyPr wrap="square" rtlCol="0">
            <a:spAutoFit/>
          </a:bodyPr>
          <a:lstStyle/>
          <a:p>
            <a:r>
              <a:rPr lang="es-ES" dirty="0"/>
              <a:t>Lupa Binocular</a:t>
            </a:r>
          </a:p>
        </p:txBody>
      </p:sp>
      <p:sp>
        <p:nvSpPr>
          <p:cNvPr id="11" name="CuadroTexto 10">
            <a:extLst>
              <a:ext uri="{FF2B5EF4-FFF2-40B4-BE49-F238E27FC236}">
                <a16:creationId xmlns:a16="http://schemas.microsoft.com/office/drawing/2014/main" id="{E454AE54-F82C-4FC8-9BA0-71E109A1A06D}"/>
              </a:ext>
            </a:extLst>
          </p:cNvPr>
          <p:cNvSpPr txBox="1"/>
          <p:nvPr/>
        </p:nvSpPr>
        <p:spPr>
          <a:xfrm>
            <a:off x="619919" y="2292650"/>
            <a:ext cx="2439988" cy="461665"/>
          </a:xfrm>
          <a:prstGeom prst="rect">
            <a:avLst/>
          </a:prstGeom>
          <a:noFill/>
        </p:spPr>
        <p:txBody>
          <a:bodyPr wrap="square" rtlCol="0">
            <a:spAutoFit/>
          </a:bodyPr>
          <a:lstStyle/>
          <a:p>
            <a:r>
              <a:rPr lang="es-ES" dirty="0"/>
              <a:t>Lupa de mano</a:t>
            </a:r>
          </a:p>
        </p:txBody>
      </p:sp>
      <p:pic>
        <p:nvPicPr>
          <p:cNvPr id="12" name="Imagen 11">
            <a:extLst>
              <a:ext uri="{FF2B5EF4-FFF2-40B4-BE49-F238E27FC236}">
                <a16:creationId xmlns:a16="http://schemas.microsoft.com/office/drawing/2014/main" id="{A2F0170B-5F38-44A2-BE30-B11387F43F81}"/>
              </a:ext>
            </a:extLst>
          </p:cNvPr>
          <p:cNvPicPr>
            <a:picLocks noChangeAspect="1"/>
          </p:cNvPicPr>
          <p:nvPr/>
        </p:nvPicPr>
        <p:blipFill rotWithShape="1">
          <a:blip r:embed="rId8">
            <a:extLst>
              <a:ext uri="{28A0092B-C50C-407E-A947-70E740481C1C}">
                <a14:useLocalDpi xmlns:a14="http://schemas.microsoft.com/office/drawing/2010/main" val="0"/>
              </a:ext>
            </a:extLst>
          </a:blip>
          <a:srcRect l="17351" t="-4754" r="32724" b="148"/>
          <a:stretch/>
        </p:blipFill>
        <p:spPr>
          <a:xfrm>
            <a:off x="7609586" y="3998913"/>
            <a:ext cx="1512210" cy="1584220"/>
          </a:xfrm>
          <a:prstGeom prst="rect">
            <a:avLst/>
          </a:prstGeom>
        </p:spPr>
      </p:pic>
      <p:pic>
        <p:nvPicPr>
          <p:cNvPr id="13" name="Picture 8" descr="Microscopio%20optico">
            <a:extLst>
              <a:ext uri="{FF2B5EF4-FFF2-40B4-BE49-F238E27FC236}">
                <a16:creationId xmlns:a16="http://schemas.microsoft.com/office/drawing/2014/main" id="{906E7F41-9D8E-4F2B-99FD-FB17C64AA1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8922" y="3156895"/>
            <a:ext cx="1051278" cy="218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uadroTexto 13">
            <a:extLst>
              <a:ext uri="{FF2B5EF4-FFF2-40B4-BE49-F238E27FC236}">
                <a16:creationId xmlns:a16="http://schemas.microsoft.com/office/drawing/2014/main" id="{44096D1E-749D-4C26-8ABD-C4529EE3E1A9}"/>
              </a:ext>
            </a:extLst>
          </p:cNvPr>
          <p:cNvSpPr txBox="1"/>
          <p:nvPr/>
        </p:nvSpPr>
        <p:spPr>
          <a:xfrm>
            <a:off x="6210661" y="2467204"/>
            <a:ext cx="2155030" cy="830997"/>
          </a:xfrm>
          <a:prstGeom prst="rect">
            <a:avLst/>
          </a:prstGeom>
          <a:noFill/>
        </p:spPr>
        <p:txBody>
          <a:bodyPr wrap="square" rtlCol="0">
            <a:spAutoFit/>
          </a:bodyPr>
          <a:lstStyle/>
          <a:p>
            <a:r>
              <a:rPr lang="es-ES" dirty="0"/>
              <a:t>Microscopio Óptico (MO)</a:t>
            </a:r>
          </a:p>
        </p:txBody>
      </p:sp>
      <p:sp>
        <p:nvSpPr>
          <p:cNvPr id="4" name="CuadroTexto 3">
            <a:extLst>
              <a:ext uri="{FF2B5EF4-FFF2-40B4-BE49-F238E27FC236}">
                <a16:creationId xmlns:a16="http://schemas.microsoft.com/office/drawing/2014/main" id="{641FA57F-43C5-4582-BC80-863A2323D6C6}"/>
              </a:ext>
            </a:extLst>
          </p:cNvPr>
          <p:cNvSpPr txBox="1"/>
          <p:nvPr/>
        </p:nvSpPr>
        <p:spPr>
          <a:xfrm>
            <a:off x="244807" y="87971"/>
            <a:ext cx="8892717" cy="477054"/>
          </a:xfrm>
          <a:prstGeom prst="rect">
            <a:avLst/>
          </a:prstGeom>
          <a:noFill/>
        </p:spPr>
        <p:txBody>
          <a:bodyPr wrap="square" rtlCol="0">
            <a:spAutoFit/>
          </a:bodyPr>
          <a:lstStyle/>
          <a:p>
            <a:r>
              <a:rPr lang="es-ES" sz="2500" dirty="0">
                <a:solidFill>
                  <a:schemeClr val="accent2"/>
                </a:solidFill>
              </a:rPr>
              <a:t>Relación entre el aumento/amplificación y la resolución</a:t>
            </a:r>
          </a:p>
        </p:txBody>
      </p:sp>
    </p:spTree>
    <p:extLst>
      <p:ext uri="{BB962C8B-B14F-4D97-AF65-F5344CB8AC3E}">
        <p14:creationId xmlns:p14="http://schemas.microsoft.com/office/powerpoint/2010/main" val="3680447796"/>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a:extLst>
              <a:ext uri="{FF2B5EF4-FFF2-40B4-BE49-F238E27FC236}">
                <a16:creationId xmlns:a16="http://schemas.microsoft.com/office/drawing/2014/main" id="{1C26489D-1331-D238-A016-829CC1758124}"/>
              </a:ext>
            </a:extLst>
          </p:cNvPr>
          <p:cNvSpPr txBox="1">
            <a:spLocks noChangeArrowheads="1"/>
          </p:cNvSpPr>
          <p:nvPr/>
        </p:nvSpPr>
        <p:spPr bwMode="auto">
          <a:xfrm>
            <a:off x="349250" y="47625"/>
            <a:ext cx="8626475"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a:t>Límite de resolución (LR): Menor distancia a la </a:t>
            </a:r>
          </a:p>
          <a:p>
            <a:pPr eaLnBrk="1" hangingPunct="1">
              <a:spcBef>
                <a:spcPct val="0"/>
              </a:spcBef>
              <a:buFontTx/>
              <a:buNone/>
            </a:pPr>
            <a:r>
              <a:rPr lang="es-ES" altLang="es-ES_tradnl"/>
              <a:t>cuál dos puntos A y B pueden ser observados de </a:t>
            </a:r>
          </a:p>
          <a:p>
            <a:pPr eaLnBrk="1" hangingPunct="1">
              <a:spcBef>
                <a:spcPct val="0"/>
              </a:spcBef>
              <a:buFontTx/>
              <a:buNone/>
            </a:pPr>
            <a:r>
              <a:rPr lang="es-ES" altLang="es-ES_tradnl"/>
              <a:t>manera independiente (separados). </a:t>
            </a:r>
          </a:p>
        </p:txBody>
      </p:sp>
      <p:sp>
        <p:nvSpPr>
          <p:cNvPr id="10243" name="Rectangle 6">
            <a:extLst>
              <a:ext uri="{FF2B5EF4-FFF2-40B4-BE49-F238E27FC236}">
                <a16:creationId xmlns:a16="http://schemas.microsoft.com/office/drawing/2014/main" id="{5788E9C7-DD35-AE30-421E-3995A2E2D285}"/>
              </a:ext>
            </a:extLst>
          </p:cNvPr>
          <p:cNvSpPr>
            <a:spLocks noChangeAspect="1" noChangeArrowheads="1"/>
          </p:cNvSpPr>
          <p:nvPr/>
        </p:nvSpPr>
        <p:spPr bwMode="auto">
          <a:xfrm>
            <a:off x="2974975" y="2209800"/>
            <a:ext cx="3024188" cy="2963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4" name="Oval 7">
            <a:extLst>
              <a:ext uri="{FF2B5EF4-FFF2-40B4-BE49-F238E27FC236}">
                <a16:creationId xmlns:a16="http://schemas.microsoft.com/office/drawing/2014/main" id="{FA50D4C7-76F2-46E1-D532-550E298F7D89}"/>
              </a:ext>
            </a:extLst>
          </p:cNvPr>
          <p:cNvSpPr>
            <a:spLocks noChangeAspect="1" noChangeArrowheads="1"/>
          </p:cNvSpPr>
          <p:nvPr/>
        </p:nvSpPr>
        <p:spPr bwMode="auto">
          <a:xfrm>
            <a:off x="3241675" y="2757488"/>
            <a:ext cx="177800" cy="174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5" name="Oval 8">
            <a:extLst>
              <a:ext uri="{FF2B5EF4-FFF2-40B4-BE49-F238E27FC236}">
                <a16:creationId xmlns:a16="http://schemas.microsoft.com/office/drawing/2014/main" id="{5F4C425C-9D3D-B4F8-160D-30B88D9AB136}"/>
              </a:ext>
            </a:extLst>
          </p:cNvPr>
          <p:cNvSpPr>
            <a:spLocks noChangeAspect="1" noChangeArrowheads="1"/>
          </p:cNvSpPr>
          <p:nvPr/>
        </p:nvSpPr>
        <p:spPr bwMode="auto">
          <a:xfrm>
            <a:off x="5516563" y="2800350"/>
            <a:ext cx="177800" cy="1762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6" name="Oval 9">
            <a:extLst>
              <a:ext uri="{FF2B5EF4-FFF2-40B4-BE49-F238E27FC236}">
                <a16:creationId xmlns:a16="http://schemas.microsoft.com/office/drawing/2014/main" id="{A2DF0FE0-E04F-E367-0588-404AF2B578DF}"/>
              </a:ext>
            </a:extLst>
          </p:cNvPr>
          <p:cNvSpPr>
            <a:spLocks noChangeAspect="1" noChangeArrowheads="1"/>
          </p:cNvSpPr>
          <p:nvPr/>
        </p:nvSpPr>
        <p:spPr bwMode="auto">
          <a:xfrm>
            <a:off x="3643313" y="3633788"/>
            <a:ext cx="177800" cy="174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7" name="Oval 10">
            <a:extLst>
              <a:ext uri="{FF2B5EF4-FFF2-40B4-BE49-F238E27FC236}">
                <a16:creationId xmlns:a16="http://schemas.microsoft.com/office/drawing/2014/main" id="{CCDE8BC4-3632-4886-1A63-4BB9FC4A8448}"/>
              </a:ext>
            </a:extLst>
          </p:cNvPr>
          <p:cNvSpPr>
            <a:spLocks noChangeAspect="1" noChangeArrowheads="1"/>
          </p:cNvSpPr>
          <p:nvPr/>
        </p:nvSpPr>
        <p:spPr bwMode="auto">
          <a:xfrm>
            <a:off x="5100638" y="3633788"/>
            <a:ext cx="177800" cy="174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8" name="Oval 11">
            <a:extLst>
              <a:ext uri="{FF2B5EF4-FFF2-40B4-BE49-F238E27FC236}">
                <a16:creationId xmlns:a16="http://schemas.microsoft.com/office/drawing/2014/main" id="{A9A5380B-6B09-AF37-006B-7C6CB131085B}"/>
              </a:ext>
            </a:extLst>
          </p:cNvPr>
          <p:cNvSpPr>
            <a:spLocks noChangeAspect="1" noChangeArrowheads="1"/>
          </p:cNvSpPr>
          <p:nvPr/>
        </p:nvSpPr>
        <p:spPr bwMode="auto">
          <a:xfrm>
            <a:off x="4354513" y="4525963"/>
            <a:ext cx="273050" cy="2667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0249" name="Line 12">
            <a:extLst>
              <a:ext uri="{FF2B5EF4-FFF2-40B4-BE49-F238E27FC236}">
                <a16:creationId xmlns:a16="http://schemas.microsoft.com/office/drawing/2014/main" id="{0E8B9E8D-8B38-0DC0-80AA-DF346FAFD490}"/>
              </a:ext>
            </a:extLst>
          </p:cNvPr>
          <p:cNvSpPr>
            <a:spLocks noChangeShapeType="1"/>
          </p:cNvSpPr>
          <p:nvPr/>
        </p:nvSpPr>
        <p:spPr bwMode="auto">
          <a:xfrm>
            <a:off x="3451225" y="2867025"/>
            <a:ext cx="2009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50" name="Line 13">
            <a:extLst>
              <a:ext uri="{FF2B5EF4-FFF2-40B4-BE49-F238E27FC236}">
                <a16:creationId xmlns:a16="http://schemas.microsoft.com/office/drawing/2014/main" id="{EBCB0EE0-1C35-52BA-275E-0F302270D2B0}"/>
              </a:ext>
            </a:extLst>
          </p:cNvPr>
          <p:cNvSpPr>
            <a:spLocks noChangeShapeType="1"/>
          </p:cNvSpPr>
          <p:nvPr/>
        </p:nvSpPr>
        <p:spPr bwMode="auto">
          <a:xfrm>
            <a:off x="3841750" y="3743325"/>
            <a:ext cx="1228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51" name="Text Box 21">
            <a:extLst>
              <a:ext uri="{FF2B5EF4-FFF2-40B4-BE49-F238E27FC236}">
                <a16:creationId xmlns:a16="http://schemas.microsoft.com/office/drawing/2014/main" id="{1F4A6C6F-2A41-1BAA-6B85-53468ADB4B42}"/>
              </a:ext>
            </a:extLst>
          </p:cNvPr>
          <p:cNvSpPr txBox="1">
            <a:spLocks noChangeArrowheads="1"/>
          </p:cNvSpPr>
          <p:nvPr/>
        </p:nvSpPr>
        <p:spPr bwMode="auto">
          <a:xfrm>
            <a:off x="3187700" y="2530475"/>
            <a:ext cx="285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1200">
                <a:latin typeface="Arial" panose="020B0604020202020204" pitchFamily="34" charset="0"/>
              </a:rPr>
              <a:t>A</a:t>
            </a:r>
          </a:p>
        </p:txBody>
      </p:sp>
      <p:sp>
        <p:nvSpPr>
          <p:cNvPr id="10252" name="Text Box 22">
            <a:extLst>
              <a:ext uri="{FF2B5EF4-FFF2-40B4-BE49-F238E27FC236}">
                <a16:creationId xmlns:a16="http://schemas.microsoft.com/office/drawing/2014/main" id="{7201E8CB-1B2A-B875-0AC4-6F26BFE706C6}"/>
              </a:ext>
            </a:extLst>
          </p:cNvPr>
          <p:cNvSpPr txBox="1">
            <a:spLocks noChangeArrowheads="1"/>
          </p:cNvSpPr>
          <p:nvPr/>
        </p:nvSpPr>
        <p:spPr bwMode="auto">
          <a:xfrm>
            <a:off x="5445125" y="2568575"/>
            <a:ext cx="285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1200">
                <a:latin typeface="Arial" panose="020B0604020202020204" pitchFamily="34" charset="0"/>
              </a:rPr>
              <a:t>B</a:t>
            </a:r>
          </a:p>
        </p:txBody>
      </p:sp>
      <p:sp>
        <p:nvSpPr>
          <p:cNvPr id="10253" name="Text Box 23">
            <a:extLst>
              <a:ext uri="{FF2B5EF4-FFF2-40B4-BE49-F238E27FC236}">
                <a16:creationId xmlns:a16="http://schemas.microsoft.com/office/drawing/2014/main" id="{964B2C8F-A843-07BF-8AD1-2DE87F08BF8A}"/>
              </a:ext>
            </a:extLst>
          </p:cNvPr>
          <p:cNvSpPr txBox="1">
            <a:spLocks noChangeArrowheads="1"/>
          </p:cNvSpPr>
          <p:nvPr/>
        </p:nvSpPr>
        <p:spPr bwMode="auto">
          <a:xfrm>
            <a:off x="5038725" y="3408363"/>
            <a:ext cx="285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1200">
                <a:latin typeface="Arial" panose="020B0604020202020204" pitchFamily="34" charset="0"/>
              </a:rPr>
              <a:t>B</a:t>
            </a:r>
          </a:p>
        </p:txBody>
      </p:sp>
      <p:sp>
        <p:nvSpPr>
          <p:cNvPr id="10254" name="Text Box 24">
            <a:extLst>
              <a:ext uri="{FF2B5EF4-FFF2-40B4-BE49-F238E27FC236}">
                <a16:creationId xmlns:a16="http://schemas.microsoft.com/office/drawing/2014/main" id="{EAC8A393-8E88-658E-69AC-F10CB3586EC5}"/>
              </a:ext>
            </a:extLst>
          </p:cNvPr>
          <p:cNvSpPr txBox="1">
            <a:spLocks noChangeArrowheads="1"/>
          </p:cNvSpPr>
          <p:nvPr/>
        </p:nvSpPr>
        <p:spPr bwMode="auto">
          <a:xfrm rot="10800000" flipV="1">
            <a:off x="3597275" y="3398838"/>
            <a:ext cx="260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1200">
                <a:latin typeface="Arial" panose="020B0604020202020204" pitchFamily="34" charset="0"/>
              </a:rPr>
              <a:t>A</a:t>
            </a:r>
          </a:p>
        </p:txBody>
      </p:sp>
      <p:sp>
        <p:nvSpPr>
          <p:cNvPr id="10255" name="Text Box 25">
            <a:extLst>
              <a:ext uri="{FF2B5EF4-FFF2-40B4-BE49-F238E27FC236}">
                <a16:creationId xmlns:a16="http://schemas.microsoft.com/office/drawing/2014/main" id="{9327A065-7308-F429-E542-2FD457B6476F}"/>
              </a:ext>
            </a:extLst>
          </p:cNvPr>
          <p:cNvSpPr txBox="1">
            <a:spLocks noChangeArrowheads="1"/>
          </p:cNvSpPr>
          <p:nvPr/>
        </p:nvSpPr>
        <p:spPr bwMode="auto">
          <a:xfrm rot="10800000" flipV="1">
            <a:off x="4273550" y="4237038"/>
            <a:ext cx="727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1200">
                <a:latin typeface="Arial" panose="020B0604020202020204" pitchFamily="34" charset="0"/>
              </a:rPr>
              <a:t>A+B</a:t>
            </a:r>
          </a:p>
        </p:txBody>
      </p:sp>
      <p:sp>
        <p:nvSpPr>
          <p:cNvPr id="10256" name="Text Box 26">
            <a:extLst>
              <a:ext uri="{FF2B5EF4-FFF2-40B4-BE49-F238E27FC236}">
                <a16:creationId xmlns:a16="http://schemas.microsoft.com/office/drawing/2014/main" id="{34232129-B852-6B19-CD19-5A7811453F80}"/>
              </a:ext>
            </a:extLst>
          </p:cNvPr>
          <p:cNvSpPr txBox="1">
            <a:spLocks noChangeArrowheads="1"/>
          </p:cNvSpPr>
          <p:nvPr/>
        </p:nvSpPr>
        <p:spPr bwMode="auto">
          <a:xfrm>
            <a:off x="4173538" y="247015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2400">
                <a:solidFill>
                  <a:srgbClr val="CC3300"/>
                </a:solidFill>
                <a:latin typeface="Arial" panose="020B0604020202020204" pitchFamily="34" charset="0"/>
              </a:rPr>
              <a:t>LR</a:t>
            </a:r>
          </a:p>
        </p:txBody>
      </p:sp>
      <p:sp>
        <p:nvSpPr>
          <p:cNvPr id="10257" name="Text Box 27">
            <a:extLst>
              <a:ext uri="{FF2B5EF4-FFF2-40B4-BE49-F238E27FC236}">
                <a16:creationId xmlns:a16="http://schemas.microsoft.com/office/drawing/2014/main" id="{532CCE0E-26AB-203B-8A10-50A20B348F42}"/>
              </a:ext>
            </a:extLst>
          </p:cNvPr>
          <p:cNvSpPr txBox="1">
            <a:spLocks noChangeArrowheads="1"/>
          </p:cNvSpPr>
          <p:nvPr/>
        </p:nvSpPr>
        <p:spPr bwMode="auto">
          <a:xfrm>
            <a:off x="4195763" y="3332163"/>
            <a:ext cx="488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_tradnl" sz="2400">
                <a:solidFill>
                  <a:srgbClr val="CC3300"/>
                </a:solidFill>
                <a:latin typeface="Arial" panose="020B0604020202020204" pitchFamily="34" charset="0"/>
              </a:rPr>
              <a:t>LR</a:t>
            </a:r>
          </a:p>
        </p:txBody>
      </p:sp>
      <p:sp>
        <p:nvSpPr>
          <p:cNvPr id="10258" name="Text Box 6">
            <a:extLst>
              <a:ext uri="{FF2B5EF4-FFF2-40B4-BE49-F238E27FC236}">
                <a16:creationId xmlns:a16="http://schemas.microsoft.com/office/drawing/2014/main" id="{E21EDBF4-E64D-8DF8-7C5E-75B84313D261}"/>
              </a:ext>
            </a:extLst>
          </p:cNvPr>
          <p:cNvSpPr txBox="1">
            <a:spLocks noChangeArrowheads="1"/>
          </p:cNvSpPr>
          <p:nvPr/>
        </p:nvSpPr>
        <p:spPr bwMode="auto">
          <a:xfrm>
            <a:off x="823913" y="5297488"/>
            <a:ext cx="6699250"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333333"/>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_tradnl" sz="4400" dirty="0">
                <a:latin typeface="Tahoma" panose="020B0604030504040204" pitchFamily="34" charset="0"/>
              </a:rPr>
              <a:t>LR= 0.61 </a:t>
            </a:r>
            <a:r>
              <a:rPr lang="el-GR" altLang="es-ES_tradnl" sz="4400" dirty="0">
                <a:latin typeface="Tahoma" panose="020B0604030504040204" pitchFamily="34" charset="0"/>
              </a:rPr>
              <a:t>λ</a:t>
            </a:r>
            <a:r>
              <a:rPr lang="ca-ES" altLang="es-ES_tradnl" sz="4400" dirty="0">
                <a:latin typeface="Tahoma" panose="020B0604030504040204" pitchFamily="34" charset="0"/>
              </a:rPr>
              <a:t> / </a:t>
            </a:r>
            <a:r>
              <a:rPr lang="ca-ES" altLang="es-ES_tradnl" sz="4400" dirty="0"/>
              <a:t>n x sen </a:t>
            </a:r>
            <a:r>
              <a:rPr lang="el-GR" altLang="es-ES_tradnl" sz="4400" dirty="0"/>
              <a:t>α</a:t>
            </a:r>
            <a:r>
              <a:rPr lang="ca-ES" altLang="es-ES_tradnl" sz="4400" dirty="0">
                <a:latin typeface="Tahoma" panose="020B0604030504040204" pitchFamily="34" charset="0"/>
              </a:rPr>
              <a:t> </a:t>
            </a:r>
            <a:endParaRPr lang="es-ES" altLang="es-ES_tradnl" sz="4400" dirty="0">
              <a:latin typeface="Tahoma" panose="020B0604030504040204" pitchFamily="34" charset="0"/>
            </a:endParaRPr>
          </a:p>
        </p:txBody>
      </p:sp>
      <p:cxnSp>
        <p:nvCxnSpPr>
          <p:cNvPr id="10259" name="29 Conector recto de flecha">
            <a:extLst>
              <a:ext uri="{FF2B5EF4-FFF2-40B4-BE49-F238E27FC236}">
                <a16:creationId xmlns:a16="http://schemas.microsoft.com/office/drawing/2014/main" id="{E99154C9-7ED9-5592-A3A2-648640B815E9}"/>
              </a:ext>
            </a:extLst>
          </p:cNvPr>
          <p:cNvCxnSpPr>
            <a:cxnSpLocks noChangeShapeType="1"/>
          </p:cNvCxnSpPr>
          <p:nvPr/>
        </p:nvCxnSpPr>
        <p:spPr bwMode="auto">
          <a:xfrm flipH="1">
            <a:off x="3419475" y="5949950"/>
            <a:ext cx="754063" cy="250825"/>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260" name="31 CuadroTexto">
            <a:extLst>
              <a:ext uri="{FF2B5EF4-FFF2-40B4-BE49-F238E27FC236}">
                <a16:creationId xmlns:a16="http://schemas.microsoft.com/office/drawing/2014/main" id="{AFC694E6-8C31-4CB4-2FCF-DC85555D6375}"/>
              </a:ext>
            </a:extLst>
          </p:cNvPr>
          <p:cNvSpPr txBox="1">
            <a:spLocks noChangeArrowheads="1"/>
          </p:cNvSpPr>
          <p:nvPr/>
        </p:nvSpPr>
        <p:spPr bwMode="auto">
          <a:xfrm>
            <a:off x="-34925" y="6038850"/>
            <a:ext cx="37052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 sz="1600">
                <a:latin typeface="Arial" panose="020B0604020202020204" pitchFamily="34" charset="0"/>
              </a:rPr>
              <a:t>Longitud de onda de la fuente </a:t>
            </a:r>
          </a:p>
          <a:p>
            <a:pPr eaLnBrk="1" hangingPunct="1">
              <a:spcBef>
                <a:spcPct val="0"/>
              </a:spcBef>
              <a:buFontTx/>
              <a:buNone/>
            </a:pPr>
            <a:r>
              <a:rPr lang="es-ES" altLang="es-ES" sz="1600">
                <a:latin typeface="Arial" panose="020B0604020202020204" pitchFamily="34" charset="0"/>
              </a:rPr>
              <a:t>de energía (luz blanca, luz UV, láser </a:t>
            </a:r>
          </a:p>
          <a:p>
            <a:pPr eaLnBrk="1" hangingPunct="1">
              <a:spcBef>
                <a:spcPct val="0"/>
              </a:spcBef>
              <a:buFontTx/>
              <a:buNone/>
            </a:pPr>
            <a:r>
              <a:rPr lang="es-ES" altLang="es-ES" sz="1600">
                <a:latin typeface="Arial" panose="020B0604020202020204" pitchFamily="34" charset="0"/>
              </a:rPr>
              <a:t>electrones).</a:t>
            </a:r>
          </a:p>
        </p:txBody>
      </p:sp>
      <p:sp>
        <p:nvSpPr>
          <p:cNvPr id="34" name="33 Cerrar llave">
            <a:extLst>
              <a:ext uri="{FF2B5EF4-FFF2-40B4-BE49-F238E27FC236}">
                <a16:creationId xmlns:a16="http://schemas.microsoft.com/office/drawing/2014/main" id="{3E54CE44-2FB1-7782-0C3F-30D54359B719}"/>
              </a:ext>
            </a:extLst>
          </p:cNvPr>
          <p:cNvSpPr/>
          <p:nvPr/>
        </p:nvSpPr>
        <p:spPr bwMode="auto">
          <a:xfrm rot="5400000">
            <a:off x="5615781" y="4785150"/>
            <a:ext cx="766763" cy="2301875"/>
          </a:xfrm>
          <a:prstGeom prst="rightBrace">
            <a:avLst>
              <a:gd name="adj1" fmla="val 8333"/>
              <a:gd name="adj2" fmla="val 50611"/>
            </a:avLst>
          </a:prstGeom>
          <a:noFill/>
          <a:ln w="9525" cap="flat" cmpd="sng" algn="ctr">
            <a:solidFill>
              <a:srgbClr val="FF0000"/>
            </a:solidFill>
            <a:prstDash val="solid"/>
            <a:round/>
            <a:headEnd type="none" w="med" len="med"/>
            <a:tailEnd type="none" w="med" len="me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10262" name="34 CuadroTexto">
            <a:extLst>
              <a:ext uri="{FF2B5EF4-FFF2-40B4-BE49-F238E27FC236}">
                <a16:creationId xmlns:a16="http://schemas.microsoft.com/office/drawing/2014/main" id="{9422A40D-260E-12F3-734F-7C4F850F0A9B}"/>
              </a:ext>
            </a:extLst>
          </p:cNvPr>
          <p:cNvSpPr txBox="1">
            <a:spLocks noChangeArrowheads="1"/>
          </p:cNvSpPr>
          <p:nvPr/>
        </p:nvSpPr>
        <p:spPr bwMode="auto">
          <a:xfrm>
            <a:off x="4235105" y="6252997"/>
            <a:ext cx="34319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 sz="1600" dirty="0">
                <a:solidFill>
                  <a:srgbClr val="FF0000"/>
                </a:solidFill>
                <a:latin typeface="Arial" panose="020B0604020202020204" pitchFamily="34" charset="0"/>
              </a:rPr>
              <a:t>AN = apertura numérica del objetivo del MO</a:t>
            </a:r>
          </a:p>
        </p:txBody>
      </p:sp>
      <p:pic>
        <p:nvPicPr>
          <p:cNvPr id="23" name="Picture 8" descr="Microscopio%20optico">
            <a:extLst>
              <a:ext uri="{FF2B5EF4-FFF2-40B4-BE49-F238E27FC236}">
                <a16:creationId xmlns:a16="http://schemas.microsoft.com/office/drawing/2014/main" id="{6ED1EC0E-E20C-48B5-B94C-306C04FD4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942" y="4458140"/>
            <a:ext cx="1051278" cy="218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uadroTexto 23">
            <a:extLst>
              <a:ext uri="{FF2B5EF4-FFF2-40B4-BE49-F238E27FC236}">
                <a16:creationId xmlns:a16="http://schemas.microsoft.com/office/drawing/2014/main" id="{9CB840F3-8B96-453F-ADE4-B593B3EB4DF2}"/>
              </a:ext>
            </a:extLst>
          </p:cNvPr>
          <p:cNvSpPr txBox="1"/>
          <p:nvPr/>
        </p:nvSpPr>
        <p:spPr>
          <a:xfrm>
            <a:off x="6676681" y="3768449"/>
            <a:ext cx="2155030" cy="830997"/>
          </a:xfrm>
          <a:prstGeom prst="rect">
            <a:avLst/>
          </a:prstGeom>
          <a:noFill/>
        </p:spPr>
        <p:txBody>
          <a:bodyPr wrap="square" rtlCol="0">
            <a:spAutoFit/>
          </a:bodyPr>
          <a:lstStyle/>
          <a:p>
            <a:r>
              <a:rPr lang="es-ES" dirty="0"/>
              <a:t>Microscopio Óptico (MO)</a:t>
            </a: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descr="Leica-100x-oil-e2">
            <a:extLst>
              <a:ext uri="{FF2B5EF4-FFF2-40B4-BE49-F238E27FC236}">
                <a16:creationId xmlns:a16="http://schemas.microsoft.com/office/drawing/2014/main" id="{3142294F-F17D-4525-8126-829D171F9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39" r="26101"/>
          <a:stretch/>
        </p:blipFill>
        <p:spPr bwMode="auto">
          <a:xfrm>
            <a:off x="7984357" y="3796330"/>
            <a:ext cx="929696" cy="205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Rectangle 6">
            <a:extLst>
              <a:ext uri="{FF2B5EF4-FFF2-40B4-BE49-F238E27FC236}">
                <a16:creationId xmlns:a16="http://schemas.microsoft.com/office/drawing/2014/main" id="{E97AA093-0F09-5BC7-456C-77583FB7F9E6}"/>
              </a:ext>
            </a:extLst>
          </p:cNvPr>
          <p:cNvSpPr>
            <a:spLocks noChangeArrowheads="1"/>
          </p:cNvSpPr>
          <p:nvPr/>
        </p:nvSpPr>
        <p:spPr bwMode="auto">
          <a:xfrm>
            <a:off x="3844925" y="1197932"/>
            <a:ext cx="3889375" cy="676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_tradnl" sz="3600"/>
              <a:t>LR aprox. 0,1 mm</a:t>
            </a:r>
          </a:p>
        </p:txBody>
      </p:sp>
      <p:pic>
        <p:nvPicPr>
          <p:cNvPr id="12291" name="Picture 7" descr="ANd9GcQPmyh_E1a2ZrkwSnPLjPp2bJXhlF5YxSrsWreZsL9DbD48__e5pFUnayI">
            <a:hlinkClick r:id="rId4"/>
            <a:extLst>
              <a:ext uri="{FF2B5EF4-FFF2-40B4-BE49-F238E27FC236}">
                <a16:creationId xmlns:a16="http://schemas.microsoft.com/office/drawing/2014/main" id="{AB4E5FE5-15BB-BE90-39CA-4618B90B8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86" y="740207"/>
            <a:ext cx="2248103" cy="16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8" descr="Microscopio%20optico">
            <a:extLst>
              <a:ext uri="{FF2B5EF4-FFF2-40B4-BE49-F238E27FC236}">
                <a16:creationId xmlns:a16="http://schemas.microsoft.com/office/drawing/2014/main" id="{692BCFE1-1C75-B3E8-AC03-4178AA9C2D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99" y="2636044"/>
            <a:ext cx="16192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9">
            <a:extLst>
              <a:ext uri="{FF2B5EF4-FFF2-40B4-BE49-F238E27FC236}">
                <a16:creationId xmlns:a16="http://schemas.microsoft.com/office/drawing/2014/main" id="{7599ACF9-5B60-815F-A3BE-D7E901888294}"/>
              </a:ext>
            </a:extLst>
          </p:cNvPr>
          <p:cNvSpPr>
            <a:spLocks noChangeArrowheads="1"/>
          </p:cNvSpPr>
          <p:nvPr/>
        </p:nvSpPr>
        <p:spPr bwMode="auto">
          <a:xfrm>
            <a:off x="3400425" y="4732338"/>
            <a:ext cx="3455988"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_tradnl" sz="3600" dirty="0"/>
              <a:t>LR= 0,1- 0,2 </a:t>
            </a:r>
            <a:r>
              <a:rPr lang="en-US" altLang="es-ES_tradnl" sz="3600" dirty="0">
                <a:cs typeface="Times New Roman" panose="02020603050405020304" pitchFamily="18" charset="0"/>
              </a:rPr>
              <a:t>µm</a:t>
            </a:r>
          </a:p>
        </p:txBody>
      </p:sp>
      <p:sp>
        <p:nvSpPr>
          <p:cNvPr id="12294" name="Text Box 11">
            <a:extLst>
              <a:ext uri="{FF2B5EF4-FFF2-40B4-BE49-F238E27FC236}">
                <a16:creationId xmlns:a16="http://schemas.microsoft.com/office/drawing/2014/main" id="{570E7C1F-8F9D-C2F9-5FB0-D3CC0B83C300}"/>
              </a:ext>
            </a:extLst>
          </p:cNvPr>
          <p:cNvSpPr txBox="1">
            <a:spLocks noChangeArrowheads="1"/>
          </p:cNvSpPr>
          <p:nvPr/>
        </p:nvSpPr>
        <p:spPr bwMode="auto">
          <a:xfrm>
            <a:off x="3255963" y="58245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2295" name="AutoShape 13">
            <a:extLst>
              <a:ext uri="{FF2B5EF4-FFF2-40B4-BE49-F238E27FC236}">
                <a16:creationId xmlns:a16="http://schemas.microsoft.com/office/drawing/2014/main" id="{9A743427-6C04-AE5A-E0F7-97EE82D8603A}"/>
              </a:ext>
            </a:extLst>
          </p:cNvPr>
          <p:cNvSpPr>
            <a:spLocks noChangeArrowheads="1"/>
          </p:cNvSpPr>
          <p:nvPr/>
        </p:nvSpPr>
        <p:spPr bwMode="auto">
          <a:xfrm>
            <a:off x="2860675" y="1263020"/>
            <a:ext cx="792163" cy="414337"/>
          </a:xfrm>
          <a:prstGeom prst="rightArrow">
            <a:avLst>
              <a:gd name="adj1" fmla="val 50000"/>
              <a:gd name="adj2" fmla="val 4779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2296" name="AutoShape 14">
            <a:extLst>
              <a:ext uri="{FF2B5EF4-FFF2-40B4-BE49-F238E27FC236}">
                <a16:creationId xmlns:a16="http://schemas.microsoft.com/office/drawing/2014/main" id="{8B3E07F6-7FD3-2D03-827D-80B4B67C14D9}"/>
              </a:ext>
            </a:extLst>
          </p:cNvPr>
          <p:cNvSpPr>
            <a:spLocks noChangeArrowheads="1"/>
          </p:cNvSpPr>
          <p:nvPr/>
        </p:nvSpPr>
        <p:spPr bwMode="auto">
          <a:xfrm>
            <a:off x="2447925" y="4921250"/>
            <a:ext cx="792163" cy="414338"/>
          </a:xfrm>
          <a:prstGeom prst="rightArrow">
            <a:avLst>
              <a:gd name="adj1" fmla="val 50000"/>
              <a:gd name="adj2" fmla="val 4779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2297" name="Oval 21">
            <a:extLst>
              <a:ext uri="{FF2B5EF4-FFF2-40B4-BE49-F238E27FC236}">
                <a16:creationId xmlns:a16="http://schemas.microsoft.com/office/drawing/2014/main" id="{8D1E3155-A908-C8A0-3226-49406441A297}"/>
              </a:ext>
            </a:extLst>
          </p:cNvPr>
          <p:cNvSpPr>
            <a:spLocks noChangeArrowheads="1"/>
          </p:cNvSpPr>
          <p:nvPr/>
        </p:nvSpPr>
        <p:spPr bwMode="auto">
          <a:xfrm>
            <a:off x="6721475" y="1150307"/>
            <a:ext cx="936625" cy="769938"/>
          </a:xfrm>
          <a:prstGeom prst="ellipse">
            <a:avLst/>
          </a:prstGeom>
          <a:noFill/>
          <a:ln w="381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2298" name="Oval 22">
            <a:extLst>
              <a:ext uri="{FF2B5EF4-FFF2-40B4-BE49-F238E27FC236}">
                <a16:creationId xmlns:a16="http://schemas.microsoft.com/office/drawing/2014/main" id="{10BA9EED-CB8C-A19E-0EC3-90B3824D838C}"/>
              </a:ext>
            </a:extLst>
          </p:cNvPr>
          <p:cNvSpPr>
            <a:spLocks noChangeArrowheads="1"/>
          </p:cNvSpPr>
          <p:nvPr/>
        </p:nvSpPr>
        <p:spPr bwMode="auto">
          <a:xfrm>
            <a:off x="5978525" y="4792663"/>
            <a:ext cx="936625" cy="769937"/>
          </a:xfrm>
          <a:prstGeom prst="ellipse">
            <a:avLst/>
          </a:prstGeom>
          <a:noFill/>
          <a:ln w="381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12299" name="9 Título">
            <a:extLst>
              <a:ext uri="{FF2B5EF4-FFF2-40B4-BE49-F238E27FC236}">
                <a16:creationId xmlns:a16="http://schemas.microsoft.com/office/drawing/2014/main" id="{63AE5193-08B9-AE59-B7C7-255222415065}"/>
              </a:ext>
            </a:extLst>
          </p:cNvPr>
          <p:cNvSpPr txBox="1">
            <a:spLocks/>
          </p:cNvSpPr>
          <p:nvPr/>
        </p:nvSpPr>
        <p:spPr bwMode="auto">
          <a:xfrm>
            <a:off x="267587" y="48896"/>
            <a:ext cx="8554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 altLang="es-ES" sz="3600" dirty="0">
                <a:solidFill>
                  <a:schemeClr val="tx2"/>
                </a:solidFill>
              </a:rPr>
              <a:t>LÍMITE DE RESOLUCIÓN (LR)</a:t>
            </a:r>
          </a:p>
        </p:txBody>
      </p:sp>
      <p:pic>
        <p:nvPicPr>
          <p:cNvPr id="16" name="Picture 2" descr="000004">
            <a:extLst>
              <a:ext uri="{FF2B5EF4-FFF2-40B4-BE49-F238E27FC236}">
                <a16:creationId xmlns:a16="http://schemas.microsoft.com/office/drawing/2014/main" id="{14E4DCC0-9434-479F-9159-FD440EADC2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702" t="13565" r="34831" b="10101"/>
          <a:stretch/>
        </p:blipFill>
        <p:spPr bwMode="auto">
          <a:xfrm>
            <a:off x="2478087" y="2516610"/>
            <a:ext cx="3305831" cy="2177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01_focus_40x_obj_P1092671crop">
            <a:extLst>
              <a:ext uri="{FF2B5EF4-FFF2-40B4-BE49-F238E27FC236}">
                <a16:creationId xmlns:a16="http://schemas.microsoft.com/office/drawing/2014/main" id="{D75EC653-16CF-4627-8706-D04CC7D2802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036" r="14248"/>
          <a:stretch/>
        </p:blipFill>
        <p:spPr bwMode="auto">
          <a:xfrm>
            <a:off x="7682276" y="1879881"/>
            <a:ext cx="1415371" cy="19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objectives">
            <a:extLst>
              <a:ext uri="{FF2B5EF4-FFF2-40B4-BE49-F238E27FC236}">
                <a16:creationId xmlns:a16="http://schemas.microsoft.com/office/drawing/2014/main" id="{9E2A5303-6854-4875-9F86-6BDC95357F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5350" y="2248151"/>
            <a:ext cx="2057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22">
            <a:extLst>
              <a:ext uri="{FF2B5EF4-FFF2-40B4-BE49-F238E27FC236}">
                <a16:creationId xmlns:a16="http://schemas.microsoft.com/office/drawing/2014/main" id="{C3956CF3-21CC-45EC-97A7-19E6EC63291B}"/>
              </a:ext>
            </a:extLst>
          </p:cNvPr>
          <p:cNvSpPr>
            <a:spLocks noChangeArrowheads="1"/>
          </p:cNvSpPr>
          <p:nvPr/>
        </p:nvSpPr>
        <p:spPr bwMode="auto">
          <a:xfrm>
            <a:off x="8172500" y="2131641"/>
            <a:ext cx="535680" cy="769937"/>
          </a:xfrm>
          <a:prstGeom prst="ellipse">
            <a:avLst/>
          </a:prstGeom>
          <a:noFill/>
          <a:ln w="381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21" name="Oval 22">
            <a:extLst>
              <a:ext uri="{FF2B5EF4-FFF2-40B4-BE49-F238E27FC236}">
                <a16:creationId xmlns:a16="http://schemas.microsoft.com/office/drawing/2014/main" id="{145235D6-F980-4E3A-A1C4-AB5D08362EA5}"/>
              </a:ext>
            </a:extLst>
          </p:cNvPr>
          <p:cNvSpPr>
            <a:spLocks noChangeArrowheads="1"/>
          </p:cNvSpPr>
          <p:nvPr/>
        </p:nvSpPr>
        <p:spPr bwMode="auto">
          <a:xfrm>
            <a:off x="8022797" y="4945063"/>
            <a:ext cx="936625" cy="390525"/>
          </a:xfrm>
          <a:prstGeom prst="ellipse">
            <a:avLst/>
          </a:prstGeom>
          <a:noFill/>
          <a:ln w="381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_tradnl" altLang="es-ES_tradnl" sz="2400">
              <a:latin typeface="Arial" panose="020B0604020202020204" pitchFamily="34" charset="0"/>
            </a:endParaRPr>
          </a:p>
        </p:txBody>
      </p:sp>
      <p:sp>
        <p:nvSpPr>
          <p:cNvPr id="3" name="Flecha: a la derecha 2">
            <a:extLst>
              <a:ext uri="{FF2B5EF4-FFF2-40B4-BE49-F238E27FC236}">
                <a16:creationId xmlns:a16="http://schemas.microsoft.com/office/drawing/2014/main" id="{07C0D150-543B-4184-809C-83E96E77310B}"/>
              </a:ext>
            </a:extLst>
          </p:cNvPr>
          <p:cNvSpPr/>
          <p:nvPr/>
        </p:nvSpPr>
        <p:spPr bwMode="auto">
          <a:xfrm>
            <a:off x="5508130" y="2516610"/>
            <a:ext cx="470395" cy="244759"/>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25" name="Text Box 6">
            <a:extLst>
              <a:ext uri="{FF2B5EF4-FFF2-40B4-BE49-F238E27FC236}">
                <a16:creationId xmlns:a16="http://schemas.microsoft.com/office/drawing/2014/main" id="{5F9A117E-9690-4CA0-A410-3B1082D6137E}"/>
              </a:ext>
            </a:extLst>
          </p:cNvPr>
          <p:cNvSpPr txBox="1">
            <a:spLocks noChangeArrowheads="1"/>
          </p:cNvSpPr>
          <p:nvPr/>
        </p:nvSpPr>
        <p:spPr bwMode="auto">
          <a:xfrm>
            <a:off x="2214803" y="5594435"/>
            <a:ext cx="669925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333333"/>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_tradnl" dirty="0">
                <a:latin typeface="Tahoma" panose="020B0604030504040204" pitchFamily="34" charset="0"/>
              </a:rPr>
              <a:t>LR= 0.61 </a:t>
            </a:r>
            <a:r>
              <a:rPr lang="el-GR" altLang="es-ES_tradnl" dirty="0">
                <a:latin typeface="Tahoma" panose="020B0604030504040204" pitchFamily="34" charset="0"/>
              </a:rPr>
              <a:t>λ</a:t>
            </a:r>
            <a:r>
              <a:rPr lang="ca-ES" altLang="es-ES_tradnl" dirty="0">
                <a:latin typeface="Tahoma" panose="020B0604030504040204" pitchFamily="34" charset="0"/>
              </a:rPr>
              <a:t> / </a:t>
            </a:r>
            <a:r>
              <a:rPr lang="ca-ES" altLang="es-ES_tradnl" dirty="0"/>
              <a:t>n x sen </a:t>
            </a:r>
            <a:r>
              <a:rPr lang="el-GR" altLang="es-ES_tradnl" dirty="0"/>
              <a:t>α</a:t>
            </a:r>
            <a:r>
              <a:rPr lang="ca-ES" altLang="es-ES_tradnl" dirty="0">
                <a:latin typeface="Tahoma" panose="020B0604030504040204" pitchFamily="34" charset="0"/>
              </a:rPr>
              <a:t> </a:t>
            </a:r>
            <a:endParaRPr lang="es-ES" altLang="es-ES_tradnl" dirty="0">
              <a:latin typeface="Tahoma" panose="020B0604030504040204" pitchFamily="34" charset="0"/>
            </a:endParaRPr>
          </a:p>
        </p:txBody>
      </p:sp>
      <p:cxnSp>
        <p:nvCxnSpPr>
          <p:cNvPr id="26" name="29 Conector recto de flecha">
            <a:extLst>
              <a:ext uri="{FF2B5EF4-FFF2-40B4-BE49-F238E27FC236}">
                <a16:creationId xmlns:a16="http://schemas.microsoft.com/office/drawing/2014/main" id="{513F8929-E0F2-4CC3-92BC-5476AC74B072}"/>
              </a:ext>
            </a:extLst>
          </p:cNvPr>
          <p:cNvCxnSpPr>
            <a:cxnSpLocks noChangeShapeType="1"/>
          </p:cNvCxnSpPr>
          <p:nvPr/>
        </p:nvCxnSpPr>
        <p:spPr bwMode="auto">
          <a:xfrm flipH="1">
            <a:off x="4888171" y="6116827"/>
            <a:ext cx="754063" cy="250825"/>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7" name="31 CuadroTexto">
            <a:extLst>
              <a:ext uri="{FF2B5EF4-FFF2-40B4-BE49-F238E27FC236}">
                <a16:creationId xmlns:a16="http://schemas.microsoft.com/office/drawing/2014/main" id="{A2796E13-757A-43AF-AFB4-D6210D5E6AD6}"/>
              </a:ext>
            </a:extLst>
          </p:cNvPr>
          <p:cNvSpPr txBox="1">
            <a:spLocks noChangeArrowheads="1"/>
          </p:cNvSpPr>
          <p:nvPr/>
        </p:nvSpPr>
        <p:spPr bwMode="auto">
          <a:xfrm>
            <a:off x="806734" y="6215271"/>
            <a:ext cx="4458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 sz="1600" dirty="0">
                <a:latin typeface="Arial" panose="020B0604020202020204" pitchFamily="34" charset="0"/>
              </a:rPr>
              <a:t>Longitud de onda de la fuente de energía (luz blanca, luz UV, láser ..</a:t>
            </a:r>
          </a:p>
        </p:txBody>
      </p:sp>
      <p:sp>
        <p:nvSpPr>
          <p:cNvPr id="28" name="33 Cerrar llave">
            <a:extLst>
              <a:ext uri="{FF2B5EF4-FFF2-40B4-BE49-F238E27FC236}">
                <a16:creationId xmlns:a16="http://schemas.microsoft.com/office/drawing/2014/main" id="{EC3E5EC1-4C2B-4004-8154-7EE403D88345}"/>
              </a:ext>
            </a:extLst>
          </p:cNvPr>
          <p:cNvSpPr/>
          <p:nvPr/>
        </p:nvSpPr>
        <p:spPr bwMode="auto">
          <a:xfrm rot="5400000">
            <a:off x="6705280" y="5218646"/>
            <a:ext cx="612646" cy="1945508"/>
          </a:xfrm>
          <a:prstGeom prst="rightBrace">
            <a:avLst>
              <a:gd name="adj1" fmla="val 8333"/>
              <a:gd name="adj2" fmla="val 50611"/>
            </a:avLst>
          </a:prstGeom>
          <a:noFill/>
          <a:ln w="9525" cap="flat" cmpd="sng" algn="ctr">
            <a:solidFill>
              <a:srgbClr val="FF0000"/>
            </a:solidFill>
            <a:prstDash val="solid"/>
            <a:round/>
            <a:headEnd type="none" w="med" len="med"/>
            <a:tailEnd type="none" w="med" len="me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29" name="34 CuadroTexto">
            <a:extLst>
              <a:ext uri="{FF2B5EF4-FFF2-40B4-BE49-F238E27FC236}">
                <a16:creationId xmlns:a16="http://schemas.microsoft.com/office/drawing/2014/main" id="{D2B5F250-D458-491B-B23B-96338E8E21DA}"/>
              </a:ext>
            </a:extLst>
          </p:cNvPr>
          <p:cNvSpPr txBox="1">
            <a:spLocks noChangeArrowheads="1"/>
          </p:cNvSpPr>
          <p:nvPr/>
        </p:nvSpPr>
        <p:spPr bwMode="auto">
          <a:xfrm>
            <a:off x="5559756" y="6257792"/>
            <a:ext cx="34319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 sz="1600" dirty="0">
                <a:solidFill>
                  <a:srgbClr val="FF0000"/>
                </a:solidFill>
                <a:latin typeface="Arial" panose="020B0604020202020204" pitchFamily="34" charset="0"/>
              </a:rPr>
              <a:t>AN = apertura numérica del objetivo del MO</a:t>
            </a: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68B3BF1-0EB2-BD6F-A777-1DA15192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49332"/>
            <a:ext cx="8351837"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Line 3">
            <a:extLst>
              <a:ext uri="{FF2B5EF4-FFF2-40B4-BE49-F238E27FC236}">
                <a16:creationId xmlns:a16="http://schemas.microsoft.com/office/drawing/2014/main" id="{CE7C27E1-9D4C-F666-333D-CCFE89F87E35}"/>
              </a:ext>
            </a:extLst>
          </p:cNvPr>
          <p:cNvSpPr>
            <a:spLocks noChangeShapeType="1"/>
          </p:cNvSpPr>
          <p:nvPr/>
        </p:nvSpPr>
        <p:spPr bwMode="auto">
          <a:xfrm flipH="1">
            <a:off x="3566791" y="1341409"/>
            <a:ext cx="16053" cy="28076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369" name="1 CuadroTexto">
            <a:extLst>
              <a:ext uri="{FF2B5EF4-FFF2-40B4-BE49-F238E27FC236}">
                <a16:creationId xmlns:a16="http://schemas.microsoft.com/office/drawing/2014/main" id="{B627B509-2FEE-B610-C1CF-B5B9447A1457}"/>
              </a:ext>
            </a:extLst>
          </p:cNvPr>
          <p:cNvSpPr txBox="1">
            <a:spLocks noChangeArrowheads="1"/>
          </p:cNvSpPr>
          <p:nvPr/>
        </p:nvSpPr>
        <p:spPr bwMode="auto">
          <a:xfrm>
            <a:off x="146196" y="-21443"/>
            <a:ext cx="870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 sz="2400" dirty="0">
                <a:solidFill>
                  <a:srgbClr val="3333FF"/>
                </a:solidFill>
                <a:latin typeface="Arial" panose="020B0604020202020204" pitchFamily="34" charset="0"/>
              </a:rPr>
              <a:t>Relación entre el tamaño y los instrumentos de aumento</a:t>
            </a:r>
          </a:p>
        </p:txBody>
      </p:sp>
      <p:pic>
        <p:nvPicPr>
          <p:cNvPr id="15370" name="Picture 2">
            <a:extLst>
              <a:ext uri="{FF2B5EF4-FFF2-40B4-BE49-F238E27FC236}">
                <a16:creationId xmlns:a16="http://schemas.microsoft.com/office/drawing/2014/main" id="{9B84491B-5C51-CBEB-34FD-D5B72439E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94" t="30103" r="53818" b="25764"/>
          <a:stretch>
            <a:fillRect/>
          </a:stretch>
        </p:blipFill>
        <p:spPr bwMode="auto">
          <a:xfrm>
            <a:off x="4583113" y="2797095"/>
            <a:ext cx="6826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errar llave 1">
            <a:extLst>
              <a:ext uri="{FF2B5EF4-FFF2-40B4-BE49-F238E27FC236}">
                <a16:creationId xmlns:a16="http://schemas.microsoft.com/office/drawing/2014/main" id="{DD557D0A-DD0A-40F2-8946-22A26EE82147}"/>
              </a:ext>
            </a:extLst>
          </p:cNvPr>
          <p:cNvSpPr/>
          <p:nvPr/>
        </p:nvSpPr>
        <p:spPr bwMode="auto">
          <a:xfrm rot="16200000">
            <a:off x="1911548" y="-5911"/>
            <a:ext cx="394519" cy="2915966"/>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2" name="Cerrar llave 11">
            <a:extLst>
              <a:ext uri="{FF2B5EF4-FFF2-40B4-BE49-F238E27FC236}">
                <a16:creationId xmlns:a16="http://schemas.microsoft.com/office/drawing/2014/main" id="{12AA3E4B-AC5E-476C-90BD-0DCDA735D3B3}"/>
              </a:ext>
            </a:extLst>
          </p:cNvPr>
          <p:cNvSpPr/>
          <p:nvPr/>
        </p:nvSpPr>
        <p:spPr bwMode="auto">
          <a:xfrm rot="16200000">
            <a:off x="4374230" y="31302"/>
            <a:ext cx="394520" cy="2305344"/>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3" name="Cerrar llave 12">
            <a:extLst>
              <a:ext uri="{FF2B5EF4-FFF2-40B4-BE49-F238E27FC236}">
                <a16:creationId xmlns:a16="http://schemas.microsoft.com/office/drawing/2014/main" id="{930281C2-6096-4F9D-9420-B125E660FA48}"/>
              </a:ext>
            </a:extLst>
          </p:cNvPr>
          <p:cNvSpPr/>
          <p:nvPr/>
        </p:nvSpPr>
        <p:spPr bwMode="auto">
          <a:xfrm rot="16200000">
            <a:off x="7070306" y="-177480"/>
            <a:ext cx="299049" cy="2769458"/>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3" name="CuadroTexto 2">
            <a:extLst>
              <a:ext uri="{FF2B5EF4-FFF2-40B4-BE49-F238E27FC236}">
                <a16:creationId xmlns:a16="http://schemas.microsoft.com/office/drawing/2014/main" id="{C8D8E23B-CE5D-4EFD-9A66-4BAFBA4AC563}"/>
              </a:ext>
            </a:extLst>
          </p:cNvPr>
          <p:cNvSpPr txBox="1"/>
          <p:nvPr/>
        </p:nvSpPr>
        <p:spPr>
          <a:xfrm>
            <a:off x="252523" y="945733"/>
            <a:ext cx="3166295" cy="369332"/>
          </a:xfrm>
          <a:prstGeom prst="rect">
            <a:avLst/>
          </a:prstGeom>
          <a:noFill/>
        </p:spPr>
        <p:txBody>
          <a:bodyPr wrap="square" rtlCol="0">
            <a:spAutoFit/>
          </a:bodyPr>
          <a:lstStyle/>
          <a:p>
            <a:pPr algn="ctr"/>
            <a:r>
              <a:rPr lang="es-ES" sz="1800" dirty="0"/>
              <a:t>VISIÓN MACROSCÓPICA</a:t>
            </a:r>
          </a:p>
        </p:txBody>
      </p:sp>
      <p:sp>
        <p:nvSpPr>
          <p:cNvPr id="15" name="CuadroTexto 14">
            <a:extLst>
              <a:ext uri="{FF2B5EF4-FFF2-40B4-BE49-F238E27FC236}">
                <a16:creationId xmlns:a16="http://schemas.microsoft.com/office/drawing/2014/main" id="{DBEFEF1C-B08B-4CE4-82AE-4725E55E40B5}"/>
              </a:ext>
            </a:extLst>
          </p:cNvPr>
          <p:cNvSpPr txBox="1"/>
          <p:nvPr/>
        </p:nvSpPr>
        <p:spPr>
          <a:xfrm>
            <a:off x="4338265" y="316895"/>
            <a:ext cx="3166295" cy="400110"/>
          </a:xfrm>
          <a:prstGeom prst="rect">
            <a:avLst/>
          </a:prstGeom>
          <a:noFill/>
        </p:spPr>
        <p:txBody>
          <a:bodyPr wrap="square" rtlCol="0">
            <a:spAutoFit/>
          </a:bodyPr>
          <a:lstStyle/>
          <a:p>
            <a:pPr algn="ctr"/>
            <a:r>
              <a:rPr lang="es-ES" sz="2000" dirty="0"/>
              <a:t>VISIÓN MICROSCÓPICA</a:t>
            </a:r>
          </a:p>
        </p:txBody>
      </p:sp>
      <p:sp>
        <p:nvSpPr>
          <p:cNvPr id="4" name="CuadroTexto 3">
            <a:extLst>
              <a:ext uri="{FF2B5EF4-FFF2-40B4-BE49-F238E27FC236}">
                <a16:creationId xmlns:a16="http://schemas.microsoft.com/office/drawing/2014/main" id="{CC8F298A-6CFA-4A30-810E-28709B92346A}"/>
              </a:ext>
            </a:extLst>
          </p:cNvPr>
          <p:cNvSpPr txBox="1"/>
          <p:nvPr/>
        </p:nvSpPr>
        <p:spPr>
          <a:xfrm>
            <a:off x="4064248" y="574661"/>
            <a:ext cx="1045850" cy="461665"/>
          </a:xfrm>
          <a:prstGeom prst="rect">
            <a:avLst/>
          </a:prstGeom>
          <a:noFill/>
        </p:spPr>
        <p:txBody>
          <a:bodyPr wrap="square" rtlCol="0">
            <a:spAutoFit/>
          </a:bodyPr>
          <a:lstStyle/>
          <a:p>
            <a:r>
              <a:rPr lang="ca-ES" dirty="0"/>
              <a:t>M.O.</a:t>
            </a:r>
          </a:p>
        </p:txBody>
      </p:sp>
      <p:sp>
        <p:nvSpPr>
          <p:cNvPr id="15365" name="Text Box 5">
            <a:extLst>
              <a:ext uri="{FF2B5EF4-FFF2-40B4-BE49-F238E27FC236}">
                <a16:creationId xmlns:a16="http://schemas.microsoft.com/office/drawing/2014/main" id="{11F3E563-94B1-50F3-CB48-A7CD553C9AE8}"/>
              </a:ext>
            </a:extLst>
          </p:cNvPr>
          <p:cNvSpPr txBox="1">
            <a:spLocks noChangeArrowheads="1"/>
          </p:cNvSpPr>
          <p:nvPr/>
        </p:nvSpPr>
        <p:spPr bwMode="auto">
          <a:xfrm>
            <a:off x="2771750" y="1138946"/>
            <a:ext cx="39284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s-ES" altLang="es-ES" sz="1400" dirty="0" err="1">
                <a:highlight>
                  <a:srgbClr val="FFFF00"/>
                </a:highlight>
                <a:latin typeface="Arial" panose="020B0604020202020204" pitchFamily="34" charset="0"/>
              </a:rPr>
              <a:t>Micres</a:t>
            </a:r>
            <a:r>
              <a:rPr lang="es-ES" altLang="es-ES" sz="1400" dirty="0">
                <a:highlight>
                  <a:srgbClr val="FFFF00"/>
                </a:highlight>
                <a:latin typeface="Arial" panose="020B0604020202020204" pitchFamily="34" charset="0"/>
              </a:rPr>
              <a:t> o </a:t>
            </a:r>
            <a:r>
              <a:rPr lang="es-ES" altLang="es-ES" sz="1400" dirty="0" err="1">
                <a:highlight>
                  <a:srgbClr val="FFFF00"/>
                </a:highlight>
                <a:latin typeface="Arial" panose="020B0604020202020204" pitchFamily="34" charset="0"/>
              </a:rPr>
              <a:t>micròmetres</a:t>
            </a:r>
            <a:r>
              <a:rPr lang="es-ES" altLang="es-ES" sz="1400" dirty="0">
                <a:latin typeface="Arial" panose="020B0604020202020204" pitchFamily="34" charset="0"/>
              </a:rPr>
              <a:t>                                         </a:t>
            </a:r>
            <a:r>
              <a:rPr lang="es-ES" altLang="es-ES" sz="1400" dirty="0">
                <a:highlight>
                  <a:srgbClr val="FFFF00"/>
                </a:highlight>
                <a:latin typeface="Arial" panose="020B0604020202020204" pitchFamily="34" charset="0"/>
              </a:rPr>
              <a:t>1</a:t>
            </a:r>
            <a:r>
              <a:rPr lang="es-ES" altLang="es-ES" sz="1400" dirty="0">
                <a:highlight>
                  <a:srgbClr val="FFFF00"/>
                </a:highlight>
                <a:latin typeface="Arial" panose="020B0604020202020204" pitchFamily="34" charset="0"/>
                <a:cs typeface="Arial" panose="020B0604020202020204" pitchFamily="34" charset="0"/>
              </a:rPr>
              <a:t>μm = 0,001mm = 10</a:t>
            </a:r>
            <a:r>
              <a:rPr lang="es-ES" altLang="es-ES" sz="1400" baseline="30000" dirty="0">
                <a:highlight>
                  <a:srgbClr val="FFFF00"/>
                </a:highlight>
                <a:latin typeface="Arial" panose="020B0604020202020204" pitchFamily="34" charset="0"/>
                <a:cs typeface="Arial" panose="020B0604020202020204" pitchFamily="34" charset="0"/>
              </a:rPr>
              <a:t>-3</a:t>
            </a:r>
            <a:r>
              <a:rPr lang="es-ES" altLang="es-ES" sz="1400" dirty="0">
                <a:highlight>
                  <a:srgbClr val="FFFF00"/>
                </a:highlight>
                <a:latin typeface="Arial" panose="020B0604020202020204" pitchFamily="34" charset="0"/>
                <a:cs typeface="Arial" panose="020B0604020202020204" pitchFamily="34" charset="0"/>
              </a:rPr>
              <a:t> mm</a:t>
            </a:r>
            <a:endParaRPr lang="es-ES" altLang="es-ES" sz="1400" dirty="0">
              <a:highlight>
                <a:srgbClr val="FFFF00"/>
              </a:highlight>
              <a:latin typeface="Arial" panose="020B0604020202020204" pitchFamily="34" charset="0"/>
            </a:endParaRPr>
          </a:p>
        </p:txBody>
      </p:sp>
      <p:sp>
        <p:nvSpPr>
          <p:cNvPr id="5" name="CuadroTexto 4">
            <a:extLst>
              <a:ext uri="{FF2B5EF4-FFF2-40B4-BE49-F238E27FC236}">
                <a16:creationId xmlns:a16="http://schemas.microsoft.com/office/drawing/2014/main" id="{A5BBF4B8-A08C-4500-AC36-162F479D8BC9}"/>
              </a:ext>
            </a:extLst>
          </p:cNvPr>
          <p:cNvSpPr txBox="1"/>
          <p:nvPr/>
        </p:nvSpPr>
        <p:spPr>
          <a:xfrm>
            <a:off x="6879670" y="615471"/>
            <a:ext cx="1239822" cy="461665"/>
          </a:xfrm>
          <a:prstGeom prst="rect">
            <a:avLst/>
          </a:prstGeom>
          <a:noFill/>
        </p:spPr>
        <p:txBody>
          <a:bodyPr wrap="square" rtlCol="0">
            <a:spAutoFit/>
          </a:bodyPr>
          <a:lstStyle/>
          <a:p>
            <a:r>
              <a:rPr lang="ca-ES" dirty="0"/>
              <a:t>M.E.</a:t>
            </a:r>
          </a:p>
        </p:txBody>
      </p:sp>
      <p:sp>
        <p:nvSpPr>
          <p:cNvPr id="6" name="CuadroTexto 5">
            <a:extLst>
              <a:ext uri="{FF2B5EF4-FFF2-40B4-BE49-F238E27FC236}">
                <a16:creationId xmlns:a16="http://schemas.microsoft.com/office/drawing/2014/main" id="{79C8FF38-58C3-4D8A-B864-5F6A44D4DFAE}"/>
              </a:ext>
            </a:extLst>
          </p:cNvPr>
          <p:cNvSpPr txBox="1"/>
          <p:nvPr/>
        </p:nvSpPr>
        <p:spPr>
          <a:xfrm>
            <a:off x="6147347" y="926247"/>
            <a:ext cx="3744520" cy="338554"/>
          </a:xfrm>
          <a:prstGeom prst="rect">
            <a:avLst/>
          </a:prstGeom>
          <a:noFill/>
        </p:spPr>
        <p:txBody>
          <a:bodyPr wrap="square" rtlCol="0">
            <a:spAutoFit/>
          </a:bodyPr>
          <a:lstStyle/>
          <a:p>
            <a:r>
              <a:rPr lang="ca-ES" sz="1600" dirty="0"/>
              <a:t>ULTRAESTRUCTURA</a:t>
            </a:r>
          </a:p>
        </p:txBody>
      </p:sp>
      <p:sp>
        <p:nvSpPr>
          <p:cNvPr id="15368" name="Text Box 8">
            <a:extLst>
              <a:ext uri="{FF2B5EF4-FFF2-40B4-BE49-F238E27FC236}">
                <a16:creationId xmlns:a16="http://schemas.microsoft.com/office/drawing/2014/main" id="{97EA68A4-39AA-046F-E1E2-47ED917C69DC}"/>
              </a:ext>
            </a:extLst>
          </p:cNvPr>
          <p:cNvSpPr txBox="1">
            <a:spLocks noChangeArrowheads="1"/>
          </p:cNvSpPr>
          <p:nvPr/>
        </p:nvSpPr>
        <p:spPr bwMode="auto">
          <a:xfrm>
            <a:off x="5907995" y="1142875"/>
            <a:ext cx="280750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s-ES" altLang="es-ES" sz="1400" dirty="0" err="1">
                <a:highlight>
                  <a:srgbClr val="FFFF00"/>
                </a:highlight>
                <a:latin typeface="Arial" panose="020B0604020202020204" pitchFamily="34" charset="0"/>
              </a:rPr>
              <a:t>Amstrong</a:t>
            </a:r>
            <a:r>
              <a:rPr lang="es-ES" altLang="es-ES" sz="1400" dirty="0">
                <a:highlight>
                  <a:srgbClr val="FFFF00"/>
                </a:highlight>
                <a:latin typeface="Arial" panose="020B0604020202020204" pitchFamily="34" charset="0"/>
              </a:rPr>
              <a:t> o </a:t>
            </a:r>
            <a:r>
              <a:rPr lang="es-ES" altLang="es-ES" sz="1400" dirty="0" err="1">
                <a:highlight>
                  <a:srgbClr val="FFFF00"/>
                </a:highlight>
                <a:latin typeface="Arial" panose="020B0604020202020204" pitchFamily="34" charset="0"/>
              </a:rPr>
              <a:t>nanòmetre</a:t>
            </a:r>
            <a:r>
              <a:rPr lang="es-ES" altLang="es-ES" sz="1400" dirty="0">
                <a:highlight>
                  <a:srgbClr val="FFFF00"/>
                </a:highlight>
                <a:latin typeface="Arial" panose="020B0604020202020204" pitchFamily="34" charset="0"/>
              </a:rPr>
              <a:t> </a:t>
            </a:r>
            <a:r>
              <a:rPr lang="es-ES" altLang="es-ES" sz="1400" dirty="0">
                <a:latin typeface="Arial" panose="020B0604020202020204" pitchFamily="34" charset="0"/>
              </a:rPr>
              <a:t>                        </a:t>
            </a:r>
            <a:r>
              <a:rPr lang="es-ES" altLang="es-ES" sz="1200" dirty="0">
                <a:highlight>
                  <a:srgbClr val="FFFF00"/>
                </a:highlight>
                <a:latin typeface="Arial" panose="020B0604020202020204" pitchFamily="34" charset="0"/>
              </a:rPr>
              <a:t>1</a:t>
            </a:r>
            <a:r>
              <a:rPr lang="es-ES" altLang="es-ES" sz="1200" dirty="0">
                <a:highlight>
                  <a:srgbClr val="FFFF00"/>
                </a:highlight>
                <a:latin typeface="Arial" panose="020B0604020202020204" pitchFamily="34" charset="0"/>
                <a:cs typeface="Arial" panose="020B0604020202020204" pitchFamily="34" charset="0"/>
              </a:rPr>
              <a:t>Å= 0,1nm= 10</a:t>
            </a:r>
            <a:r>
              <a:rPr lang="es-ES" altLang="es-ES" sz="1200" baseline="30000" dirty="0">
                <a:highlight>
                  <a:srgbClr val="FFFF00"/>
                </a:highlight>
                <a:latin typeface="Arial" panose="020B0604020202020204" pitchFamily="34" charset="0"/>
                <a:cs typeface="Arial" panose="020B0604020202020204" pitchFamily="34" charset="0"/>
              </a:rPr>
              <a:t>-7</a:t>
            </a:r>
            <a:r>
              <a:rPr lang="es-ES" altLang="es-ES" sz="1200" dirty="0">
                <a:highlight>
                  <a:srgbClr val="FFFF00"/>
                </a:highlight>
                <a:latin typeface="Arial" panose="020B0604020202020204" pitchFamily="34" charset="0"/>
                <a:cs typeface="Arial" panose="020B0604020202020204" pitchFamily="34" charset="0"/>
              </a:rPr>
              <a:t>mm  1nm = 10</a:t>
            </a:r>
            <a:r>
              <a:rPr lang="es-ES" altLang="es-ES" sz="1200" baseline="30000" dirty="0">
                <a:highlight>
                  <a:srgbClr val="FFFF00"/>
                </a:highlight>
                <a:latin typeface="Arial" panose="020B0604020202020204" pitchFamily="34" charset="0"/>
                <a:cs typeface="Arial" panose="020B0604020202020204" pitchFamily="34" charset="0"/>
              </a:rPr>
              <a:t>-6</a:t>
            </a:r>
            <a:r>
              <a:rPr lang="es-ES" altLang="es-ES" sz="1200" dirty="0">
                <a:highlight>
                  <a:srgbClr val="FFFF00"/>
                </a:highlight>
                <a:latin typeface="Arial" panose="020B0604020202020204" pitchFamily="34" charset="0"/>
                <a:cs typeface="Arial" panose="020B0604020202020204" pitchFamily="34" charset="0"/>
              </a:rPr>
              <a:t> mm</a:t>
            </a:r>
            <a:endParaRPr lang="es-ES" altLang="es-ES" sz="1200" dirty="0">
              <a:highlight>
                <a:srgbClr val="FFFF00"/>
              </a:highlight>
              <a:latin typeface="Arial" panose="020B0604020202020204" pitchFamily="34" charset="0"/>
            </a:endParaRPr>
          </a:p>
        </p:txBody>
      </p:sp>
      <p:sp>
        <p:nvSpPr>
          <p:cNvPr id="19" name="Line 3">
            <a:extLst>
              <a:ext uri="{FF2B5EF4-FFF2-40B4-BE49-F238E27FC236}">
                <a16:creationId xmlns:a16="http://schemas.microsoft.com/office/drawing/2014/main" id="{7BA02B73-572F-4CF8-A53B-8C9A003D84E6}"/>
              </a:ext>
            </a:extLst>
          </p:cNvPr>
          <p:cNvSpPr>
            <a:spLocks noChangeShapeType="1"/>
          </p:cNvSpPr>
          <p:nvPr/>
        </p:nvSpPr>
        <p:spPr bwMode="auto">
          <a:xfrm>
            <a:off x="5340351" y="1699617"/>
            <a:ext cx="33412" cy="244948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0" name="Rectángulo 19">
            <a:extLst>
              <a:ext uri="{FF2B5EF4-FFF2-40B4-BE49-F238E27FC236}">
                <a16:creationId xmlns:a16="http://schemas.microsoft.com/office/drawing/2014/main" id="{EAE7EC3E-1BE5-469A-AF42-8CA105B0EF77}"/>
              </a:ext>
            </a:extLst>
          </p:cNvPr>
          <p:cNvSpPr/>
          <p:nvPr/>
        </p:nvSpPr>
        <p:spPr>
          <a:xfrm>
            <a:off x="3779890" y="4365130"/>
            <a:ext cx="1081186" cy="523220"/>
          </a:xfrm>
          <a:prstGeom prst="rect">
            <a:avLst/>
          </a:prstGeom>
        </p:spPr>
        <p:txBody>
          <a:bodyPr wrap="square">
            <a:spAutoFit/>
          </a:bodyPr>
          <a:lstStyle/>
          <a:p>
            <a:pPr algn="ctr"/>
            <a:r>
              <a:rPr lang="es-ES" altLang="es-ES" sz="1400" dirty="0">
                <a:highlight>
                  <a:srgbClr val="FFFF00"/>
                </a:highlight>
              </a:rPr>
              <a:t>Ovulo  0,14 m</a:t>
            </a:r>
            <a:r>
              <a:rPr lang="es-ES" altLang="es-ES" sz="1400" dirty="0">
                <a:highlight>
                  <a:srgbClr val="FFFF00"/>
                </a:highlight>
                <a:cs typeface="Arial" panose="020B0604020202020204" pitchFamily="34" charset="0"/>
              </a:rPr>
              <a:t>m </a:t>
            </a:r>
            <a:endParaRPr lang="ca-ES" sz="1400" dirty="0">
              <a:highlight>
                <a:srgbClr val="FFFF00"/>
              </a:highlight>
            </a:endParaRPr>
          </a:p>
        </p:txBody>
      </p:sp>
      <p:sp>
        <p:nvSpPr>
          <p:cNvPr id="7" name="Rectángulo 6">
            <a:extLst>
              <a:ext uri="{FF2B5EF4-FFF2-40B4-BE49-F238E27FC236}">
                <a16:creationId xmlns:a16="http://schemas.microsoft.com/office/drawing/2014/main" id="{C8835570-0BFE-447F-9927-24061F9E6426}"/>
              </a:ext>
            </a:extLst>
          </p:cNvPr>
          <p:cNvSpPr/>
          <p:nvPr/>
        </p:nvSpPr>
        <p:spPr bwMode="auto">
          <a:xfrm>
            <a:off x="4647326" y="3573020"/>
            <a:ext cx="1711648" cy="1178014"/>
          </a:xfrm>
          <a:prstGeom prst="rect">
            <a:avLst/>
          </a:prstGeom>
          <a:noFill/>
          <a:ln w="762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26" name="Text Box 7">
            <a:extLst>
              <a:ext uri="{FF2B5EF4-FFF2-40B4-BE49-F238E27FC236}">
                <a16:creationId xmlns:a16="http://schemas.microsoft.com/office/drawing/2014/main" id="{49522F79-1802-4550-95F4-B581715B6710}"/>
              </a:ext>
            </a:extLst>
          </p:cNvPr>
          <p:cNvSpPr txBox="1">
            <a:spLocks noChangeArrowheads="1"/>
          </p:cNvSpPr>
          <p:nvPr/>
        </p:nvSpPr>
        <p:spPr bwMode="auto">
          <a:xfrm>
            <a:off x="6603555" y="3353580"/>
            <a:ext cx="655164" cy="840230"/>
          </a:xfrm>
          <a:prstGeom prst="rect">
            <a:avLst/>
          </a:prstGeom>
          <a:solidFill>
            <a:schemeClr val="bg1"/>
          </a:solidFill>
          <a:ln w="9525">
            <a:solidFill>
              <a:srgbClr val="33CC33"/>
            </a:solidFill>
            <a:miter lim="800000"/>
            <a:headEnd/>
            <a:tailEnd/>
          </a:ln>
        </p:spPr>
        <p:txBody>
          <a:bodyPr wrap="square">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just" eaLnBrk="1" hangingPunct="1">
              <a:lnSpc>
                <a:spcPct val="90000"/>
              </a:lnSpc>
              <a:spcBef>
                <a:spcPct val="50000"/>
              </a:spcBef>
            </a:pPr>
            <a:r>
              <a:rPr lang="es-ES" altLang="en-US" sz="1800" b="1" dirty="0">
                <a:solidFill>
                  <a:srgbClr val="FFFFFF"/>
                </a:solidFill>
                <a:latin typeface="Arial" panose="020B0604020202020204" pitchFamily="34" charset="0"/>
              </a:rPr>
              <a:t>Bacterias</a:t>
            </a:r>
            <a:endParaRPr lang="es-ES" altLang="en-US" sz="1800" b="1" dirty="0">
              <a:solidFill>
                <a:srgbClr val="33CC33"/>
              </a:solidFill>
              <a:latin typeface="Arial" panose="020B0604020202020204" pitchFamily="34" charset="0"/>
            </a:endParaRPr>
          </a:p>
        </p:txBody>
      </p:sp>
    </p:spTree>
    <p:extLst>
      <p:ext uri="{BB962C8B-B14F-4D97-AF65-F5344CB8AC3E}">
        <p14:creationId xmlns:p14="http://schemas.microsoft.com/office/powerpoint/2010/main" val="1269962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5" name="Picture 1059" descr="ECOLISM">
            <a:extLst>
              <a:ext uri="{FF2B5EF4-FFF2-40B4-BE49-F238E27FC236}">
                <a16:creationId xmlns:a16="http://schemas.microsoft.com/office/drawing/2014/main" id="{BBACAF63-47F5-417F-9B75-0547862DE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583" t="2930" r="17361" b="52016"/>
          <a:stretch>
            <a:fillRect/>
          </a:stretch>
        </p:blipFill>
        <p:spPr bwMode="auto">
          <a:xfrm>
            <a:off x="6415088" y="3808413"/>
            <a:ext cx="18669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48">
            <a:extLst>
              <a:ext uri="{FF2B5EF4-FFF2-40B4-BE49-F238E27FC236}">
                <a16:creationId xmlns:a16="http://schemas.microsoft.com/office/drawing/2014/main" id="{D0462A6C-D5AE-4F9C-BC18-44755C9D03AF}"/>
              </a:ext>
            </a:extLst>
          </p:cNvPr>
          <p:cNvGrpSpPr>
            <a:grpSpLocks/>
          </p:cNvGrpSpPr>
          <p:nvPr/>
        </p:nvGrpSpPr>
        <p:grpSpPr bwMode="auto">
          <a:xfrm>
            <a:off x="0" y="2590800"/>
            <a:ext cx="5384800" cy="2962275"/>
            <a:chOff x="0" y="2406"/>
            <a:chExt cx="3392" cy="1866"/>
          </a:xfrm>
        </p:grpSpPr>
        <p:pic>
          <p:nvPicPr>
            <p:cNvPr id="40986" name="Picture 1028" descr="acudit maleit">
              <a:extLst>
                <a:ext uri="{FF2B5EF4-FFF2-40B4-BE49-F238E27FC236}">
                  <a16:creationId xmlns:a16="http://schemas.microsoft.com/office/drawing/2014/main" id="{5BE40B2A-99DA-43F9-808F-D91789A53BD5}"/>
                </a:ext>
              </a:extLst>
            </p:cNvPr>
            <p:cNvPicPr>
              <a:picLocks noChangeAspect="1" noChangeArrowheads="1"/>
            </p:cNvPicPr>
            <p:nvPr/>
          </p:nvPicPr>
          <p:blipFill>
            <a:blip r:embed="rId5">
              <a:lum bright="24000" contrast="96000"/>
              <a:extLst>
                <a:ext uri="{28A0092B-C50C-407E-A947-70E740481C1C}">
                  <a14:useLocalDpi xmlns:a14="http://schemas.microsoft.com/office/drawing/2010/main" val="0"/>
                </a:ext>
              </a:extLst>
            </a:blip>
            <a:srcRect l="8824" t="25365" r="18687"/>
            <a:stretch>
              <a:fillRect/>
            </a:stretch>
          </p:blipFill>
          <p:spPr bwMode="auto">
            <a:xfrm>
              <a:off x="0" y="2406"/>
              <a:ext cx="3384"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05" name="Rectangle 1029">
              <a:extLst>
                <a:ext uri="{FF2B5EF4-FFF2-40B4-BE49-F238E27FC236}">
                  <a16:creationId xmlns:a16="http://schemas.microsoft.com/office/drawing/2014/main" id="{C1E74781-9AB1-48AE-B6B4-CEC3F566B77D}"/>
                </a:ext>
              </a:extLst>
            </p:cNvPr>
            <p:cNvSpPr>
              <a:spLocks noChangeArrowheads="1"/>
            </p:cNvSpPr>
            <p:nvPr/>
          </p:nvSpPr>
          <p:spPr bwMode="auto">
            <a:xfrm>
              <a:off x="1320" y="2440"/>
              <a:ext cx="2072" cy="288"/>
            </a:xfrm>
            <a:prstGeom prst="rect">
              <a:avLst/>
            </a:prstGeom>
            <a:solidFill>
              <a:srgbClr val="FFFFFF"/>
            </a:solidFill>
            <a:ln w="9525">
              <a:noFill/>
              <a:miter lim="800000"/>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409606" name="Rectangle 1030">
              <a:extLst>
                <a:ext uri="{FF2B5EF4-FFF2-40B4-BE49-F238E27FC236}">
                  <a16:creationId xmlns:a16="http://schemas.microsoft.com/office/drawing/2014/main" id="{23CCA2A0-195B-4D91-8CCE-098132741844}"/>
                </a:ext>
              </a:extLst>
            </p:cNvPr>
            <p:cNvSpPr>
              <a:spLocks noChangeArrowheads="1"/>
            </p:cNvSpPr>
            <p:nvPr/>
          </p:nvSpPr>
          <p:spPr bwMode="auto">
            <a:xfrm>
              <a:off x="1704" y="2664"/>
              <a:ext cx="320" cy="128"/>
            </a:xfrm>
            <a:prstGeom prst="rect">
              <a:avLst/>
            </a:prstGeom>
            <a:solidFill>
              <a:srgbClr val="FFFFFF"/>
            </a:solidFill>
            <a:ln w="9525">
              <a:noFill/>
              <a:miter lim="800000"/>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409607" name="Rectangle 1031">
              <a:extLst>
                <a:ext uri="{FF2B5EF4-FFF2-40B4-BE49-F238E27FC236}">
                  <a16:creationId xmlns:a16="http://schemas.microsoft.com/office/drawing/2014/main" id="{4905D9A7-3131-43D3-A4E4-B335DC59CB19}"/>
                </a:ext>
              </a:extLst>
            </p:cNvPr>
            <p:cNvSpPr>
              <a:spLocks noChangeArrowheads="1"/>
            </p:cNvSpPr>
            <p:nvPr/>
          </p:nvSpPr>
          <p:spPr bwMode="auto">
            <a:xfrm>
              <a:off x="2992" y="2664"/>
              <a:ext cx="128" cy="136"/>
            </a:xfrm>
            <a:prstGeom prst="rect">
              <a:avLst/>
            </a:prstGeom>
            <a:solidFill>
              <a:srgbClr val="FFFFFF"/>
            </a:solidFill>
            <a:ln w="9525">
              <a:noFill/>
              <a:miter lim="800000"/>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grpSp>
        <p:nvGrpSpPr>
          <p:cNvPr id="3" name="Group 1033">
            <a:extLst>
              <a:ext uri="{FF2B5EF4-FFF2-40B4-BE49-F238E27FC236}">
                <a16:creationId xmlns:a16="http://schemas.microsoft.com/office/drawing/2014/main" id="{122D8033-1FEA-4992-A622-42EDEDFD185E}"/>
              </a:ext>
            </a:extLst>
          </p:cNvPr>
          <p:cNvGrpSpPr>
            <a:grpSpLocks/>
          </p:cNvGrpSpPr>
          <p:nvPr/>
        </p:nvGrpSpPr>
        <p:grpSpPr bwMode="auto">
          <a:xfrm>
            <a:off x="1866900" y="1555750"/>
            <a:ext cx="2209800" cy="2425700"/>
            <a:chOff x="3536" y="866"/>
            <a:chExt cx="1392" cy="1528"/>
          </a:xfrm>
        </p:grpSpPr>
        <p:pic>
          <p:nvPicPr>
            <p:cNvPr id="40982" name="Picture 1034" descr="microscopio%20biologico">
              <a:extLst>
                <a:ext uri="{FF2B5EF4-FFF2-40B4-BE49-F238E27FC236}">
                  <a16:creationId xmlns:a16="http://schemas.microsoft.com/office/drawing/2014/main" id="{C0E8E43F-2C73-45D4-9FF6-0D7954932B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218" t="4076" b="6404"/>
            <a:stretch>
              <a:fillRect/>
            </a:stretch>
          </p:blipFill>
          <p:spPr bwMode="auto">
            <a:xfrm>
              <a:off x="4248" y="866"/>
              <a:ext cx="680" cy="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83" name="Group 1035">
              <a:extLst>
                <a:ext uri="{FF2B5EF4-FFF2-40B4-BE49-F238E27FC236}">
                  <a16:creationId xmlns:a16="http://schemas.microsoft.com/office/drawing/2014/main" id="{CB4A01CB-3C3A-47E2-86D8-BF6F2439F5A5}"/>
                </a:ext>
              </a:extLst>
            </p:cNvPr>
            <p:cNvGrpSpPr>
              <a:grpSpLocks/>
            </p:cNvGrpSpPr>
            <p:nvPr/>
          </p:nvGrpSpPr>
          <p:grpSpPr bwMode="auto">
            <a:xfrm>
              <a:off x="3536" y="1170"/>
              <a:ext cx="890" cy="1224"/>
              <a:chOff x="742" y="1632"/>
              <a:chExt cx="1186" cy="1632"/>
            </a:xfrm>
          </p:grpSpPr>
          <p:graphicFrame>
            <p:nvGraphicFramePr>
              <p:cNvPr id="40984" name="Object 2048">
                <a:extLst>
                  <a:ext uri="{FF2B5EF4-FFF2-40B4-BE49-F238E27FC236}">
                    <a16:creationId xmlns:a16="http://schemas.microsoft.com/office/drawing/2014/main" id="{9FA99BC8-3E6B-4050-8277-405844725022}"/>
                  </a:ext>
                </a:extLst>
              </p:cNvPr>
              <p:cNvGraphicFramePr>
                <a:graphicFrameLocks noChangeAspect="1"/>
              </p:cNvGraphicFramePr>
              <p:nvPr/>
            </p:nvGraphicFramePr>
            <p:xfrm>
              <a:off x="742" y="1632"/>
              <a:ext cx="1186" cy="1632"/>
            </p:xfrm>
            <a:graphic>
              <a:graphicData uri="http://schemas.openxmlformats.org/presentationml/2006/ole">
                <mc:AlternateContent xmlns:mc="http://schemas.openxmlformats.org/markup-compatibility/2006">
                  <mc:Choice xmlns:v="urn:schemas-microsoft-com:vml" Requires="v">
                    <p:oleObj spid="_x0000_s3089" name="Imagen" r:id="rId7" imgW="2309813" imgH="3176588" progId="MS_ClipArt_Gallery.2">
                      <p:embed/>
                    </p:oleObj>
                  </mc:Choice>
                  <mc:Fallback>
                    <p:oleObj name="Imagen" r:id="rId7" imgW="2309813" imgH="3176588" progId="MS_ClipArt_Gallery.2">
                      <p:embed/>
                      <p:pic>
                        <p:nvPicPr>
                          <p:cNvPr id="40984" name="Object 2048">
                            <a:extLst>
                              <a:ext uri="{FF2B5EF4-FFF2-40B4-BE49-F238E27FC236}">
                                <a16:creationId xmlns:a16="http://schemas.microsoft.com/office/drawing/2014/main" id="{9FA99BC8-3E6B-4050-8277-4058447250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 y="1632"/>
                            <a:ext cx="1186" cy="1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0985" name="Picture 1037" descr="Micrscp">
                <a:extLst>
                  <a:ext uri="{FF2B5EF4-FFF2-40B4-BE49-F238E27FC236}">
                    <a16:creationId xmlns:a16="http://schemas.microsoft.com/office/drawing/2014/main" id="{E12E2A6A-0D3F-4B34-A806-657242335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 y="1776"/>
                <a:ext cx="51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09614" name="Picture 1038" descr="Legionella2">
            <a:extLst>
              <a:ext uri="{FF2B5EF4-FFF2-40B4-BE49-F238E27FC236}">
                <a16:creationId xmlns:a16="http://schemas.microsoft.com/office/drawing/2014/main" id="{139E1D23-70B6-41F9-85FF-B6AAD5ED9E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1006475"/>
            <a:ext cx="1549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16" name="Picture 1040" descr="cat_none">
            <a:extLst>
              <a:ext uri="{FF2B5EF4-FFF2-40B4-BE49-F238E27FC236}">
                <a16:creationId xmlns:a16="http://schemas.microsoft.com/office/drawing/2014/main" id="{E0828246-5C0F-433C-904C-6131232D24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166813"/>
            <a:ext cx="1982788" cy="12668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1041">
            <a:extLst>
              <a:ext uri="{FF2B5EF4-FFF2-40B4-BE49-F238E27FC236}">
                <a16:creationId xmlns:a16="http://schemas.microsoft.com/office/drawing/2014/main" id="{CB70250C-A421-4E77-880F-0CAC11E9DBCB}"/>
              </a:ext>
            </a:extLst>
          </p:cNvPr>
          <p:cNvGrpSpPr>
            <a:grpSpLocks/>
          </p:cNvGrpSpPr>
          <p:nvPr/>
        </p:nvGrpSpPr>
        <p:grpSpPr bwMode="auto">
          <a:xfrm>
            <a:off x="0" y="1001713"/>
            <a:ext cx="2062163" cy="1335087"/>
            <a:chOff x="2640" y="1296"/>
            <a:chExt cx="1296" cy="672"/>
          </a:xfrm>
        </p:grpSpPr>
        <p:sp>
          <p:nvSpPr>
            <p:cNvPr id="409618" name="Line 1042">
              <a:extLst>
                <a:ext uri="{FF2B5EF4-FFF2-40B4-BE49-F238E27FC236}">
                  <a16:creationId xmlns:a16="http://schemas.microsoft.com/office/drawing/2014/main" id="{8FFAC7F2-874F-405F-8CD3-329854E3BCD3}"/>
                </a:ext>
              </a:extLst>
            </p:cNvPr>
            <p:cNvSpPr>
              <a:spLocks noChangeShapeType="1"/>
            </p:cNvSpPr>
            <p:nvPr/>
          </p:nvSpPr>
          <p:spPr bwMode="auto">
            <a:xfrm flipH="1">
              <a:off x="2640" y="1296"/>
              <a:ext cx="1296"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409619" name="Line 1043">
              <a:extLst>
                <a:ext uri="{FF2B5EF4-FFF2-40B4-BE49-F238E27FC236}">
                  <a16:creationId xmlns:a16="http://schemas.microsoft.com/office/drawing/2014/main" id="{C31AF00C-AFDD-429C-8F1A-9AF77ABE3A8D}"/>
                </a:ext>
              </a:extLst>
            </p:cNvPr>
            <p:cNvSpPr>
              <a:spLocks noChangeShapeType="1"/>
            </p:cNvSpPr>
            <p:nvPr/>
          </p:nvSpPr>
          <p:spPr bwMode="auto">
            <a:xfrm>
              <a:off x="2640" y="1296"/>
              <a:ext cx="1200"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pic>
        <p:nvPicPr>
          <p:cNvPr id="409620" name="Picture 1044" descr="clasificacion%20de%20bacterias">
            <a:extLst>
              <a:ext uri="{FF2B5EF4-FFF2-40B4-BE49-F238E27FC236}">
                <a16:creationId xmlns:a16="http://schemas.microsoft.com/office/drawing/2014/main" id="{36A1DFE3-0FF6-4941-B07C-226909B27E9A}"/>
              </a:ext>
            </a:extLst>
          </p:cNvPr>
          <p:cNvPicPr>
            <a:picLocks noChangeAspect="1" noChangeArrowheads="1"/>
          </p:cNvPicPr>
          <p:nvPr/>
        </p:nvPicPr>
        <p:blipFill>
          <a:blip r:embed="rId12">
            <a:lum bright="6000"/>
            <a:extLst>
              <a:ext uri="{28A0092B-C50C-407E-A947-70E740481C1C}">
                <a14:useLocalDpi xmlns:a14="http://schemas.microsoft.com/office/drawing/2010/main" val="0"/>
              </a:ext>
            </a:extLst>
          </a:blip>
          <a:srcRect l="26949" t="76230" r="37712" b="3175"/>
          <a:stretch>
            <a:fillRect/>
          </a:stretch>
        </p:blipFill>
        <p:spPr bwMode="auto">
          <a:xfrm>
            <a:off x="5599113" y="2516188"/>
            <a:ext cx="269716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051">
            <a:extLst>
              <a:ext uri="{FF2B5EF4-FFF2-40B4-BE49-F238E27FC236}">
                <a16:creationId xmlns:a16="http://schemas.microsoft.com/office/drawing/2014/main" id="{037AE1D8-E347-4945-87E5-B0F4BC4D97A3}"/>
              </a:ext>
            </a:extLst>
          </p:cNvPr>
          <p:cNvGrpSpPr>
            <a:grpSpLocks/>
          </p:cNvGrpSpPr>
          <p:nvPr/>
        </p:nvGrpSpPr>
        <p:grpSpPr bwMode="auto">
          <a:xfrm>
            <a:off x="5578475" y="1308101"/>
            <a:ext cx="3565525" cy="1185862"/>
            <a:chOff x="3514" y="1563"/>
            <a:chExt cx="2246" cy="747"/>
          </a:xfrm>
        </p:grpSpPr>
        <p:pic>
          <p:nvPicPr>
            <p:cNvPr id="40978" name="Picture 1046" descr="clasificacion%20de%20bacterias">
              <a:extLst>
                <a:ext uri="{FF2B5EF4-FFF2-40B4-BE49-F238E27FC236}">
                  <a16:creationId xmlns:a16="http://schemas.microsoft.com/office/drawing/2014/main" id="{15057CCC-0694-43E4-84D0-DBAB2CF257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6949" t="37943" r="27007" b="46440"/>
            <a:stretch>
              <a:fillRect/>
            </a:stretch>
          </p:blipFill>
          <p:spPr bwMode="auto">
            <a:xfrm>
              <a:off x="3514" y="1768"/>
              <a:ext cx="2246"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9" name="Text Box 1047">
              <a:extLst>
                <a:ext uri="{FF2B5EF4-FFF2-40B4-BE49-F238E27FC236}">
                  <a16:creationId xmlns:a16="http://schemas.microsoft.com/office/drawing/2014/main" id="{F3CEA35B-FC14-4A92-8908-915209378593}"/>
                </a:ext>
              </a:extLst>
            </p:cNvPr>
            <p:cNvSpPr txBox="1">
              <a:spLocks noChangeArrowheads="1"/>
            </p:cNvSpPr>
            <p:nvPr/>
          </p:nvSpPr>
          <p:spPr bwMode="auto">
            <a:xfrm>
              <a:off x="3514" y="1563"/>
              <a:ext cx="528"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eaLnBrk="1" hangingPunct="1">
                <a:spcBef>
                  <a:spcPct val="50000"/>
                </a:spcBef>
              </a:pPr>
              <a:r>
                <a:rPr lang="es-ES" altLang="en-US" sz="1800" dirty="0">
                  <a:solidFill>
                    <a:schemeClr val="bg2"/>
                  </a:solidFill>
                  <a:latin typeface="Arial" panose="020B0604020202020204" pitchFamily="34" charset="0"/>
                </a:rPr>
                <a:t>Cocos</a:t>
              </a:r>
            </a:p>
          </p:txBody>
        </p:sp>
      </p:grpSp>
      <p:grpSp>
        <p:nvGrpSpPr>
          <p:cNvPr id="7" name="Group 1052">
            <a:extLst>
              <a:ext uri="{FF2B5EF4-FFF2-40B4-BE49-F238E27FC236}">
                <a16:creationId xmlns:a16="http://schemas.microsoft.com/office/drawing/2014/main" id="{961C3132-3662-4C1F-92C2-3792218FFE34}"/>
              </a:ext>
            </a:extLst>
          </p:cNvPr>
          <p:cNvGrpSpPr>
            <a:grpSpLocks/>
          </p:cNvGrpSpPr>
          <p:nvPr/>
        </p:nvGrpSpPr>
        <p:grpSpPr bwMode="auto">
          <a:xfrm>
            <a:off x="5556250" y="4430713"/>
            <a:ext cx="3511550" cy="1252537"/>
            <a:chOff x="3548" y="3097"/>
            <a:chExt cx="2212" cy="789"/>
          </a:xfrm>
        </p:grpSpPr>
        <p:pic>
          <p:nvPicPr>
            <p:cNvPr id="40976" name="Picture 1049" descr="clasificacion%20de%20bacterias">
              <a:extLst>
                <a:ext uri="{FF2B5EF4-FFF2-40B4-BE49-F238E27FC236}">
                  <a16:creationId xmlns:a16="http://schemas.microsoft.com/office/drawing/2014/main" id="{07388106-89F4-4D5E-9095-CA055A0302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6949" t="57120" r="27007" b="26656"/>
            <a:stretch>
              <a:fillRect/>
            </a:stretch>
          </p:blipFill>
          <p:spPr bwMode="auto">
            <a:xfrm>
              <a:off x="3548" y="3331"/>
              <a:ext cx="2212"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7" name="Text Box 1050">
              <a:extLst>
                <a:ext uri="{FF2B5EF4-FFF2-40B4-BE49-F238E27FC236}">
                  <a16:creationId xmlns:a16="http://schemas.microsoft.com/office/drawing/2014/main" id="{D51E884E-BB91-442F-9063-7ED8EF9CCBDF}"/>
                </a:ext>
              </a:extLst>
            </p:cNvPr>
            <p:cNvSpPr txBox="1">
              <a:spLocks noChangeArrowheads="1"/>
            </p:cNvSpPr>
            <p:nvPr/>
          </p:nvSpPr>
          <p:spPr bwMode="auto">
            <a:xfrm>
              <a:off x="3548" y="3097"/>
              <a:ext cx="621"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eaLnBrk="1" hangingPunct="1">
                <a:spcBef>
                  <a:spcPct val="50000"/>
                </a:spcBef>
              </a:pPr>
              <a:r>
                <a:rPr lang="es-ES" altLang="en-US" sz="1800">
                  <a:solidFill>
                    <a:schemeClr val="bg2"/>
                  </a:solidFill>
                  <a:latin typeface="Arial" panose="020B0604020202020204" pitchFamily="34" charset="0"/>
                </a:rPr>
                <a:t>Bacilos</a:t>
              </a:r>
            </a:p>
          </p:txBody>
        </p:sp>
      </p:grpSp>
      <p:sp>
        <p:nvSpPr>
          <p:cNvPr id="409630" name="Text Box 1054">
            <a:extLst>
              <a:ext uri="{FF2B5EF4-FFF2-40B4-BE49-F238E27FC236}">
                <a16:creationId xmlns:a16="http://schemas.microsoft.com/office/drawing/2014/main" id="{57587B8D-13DD-4844-B97C-F3C94A1E5B52}"/>
              </a:ext>
            </a:extLst>
          </p:cNvPr>
          <p:cNvSpPr txBox="1">
            <a:spLocks noChangeArrowheads="1"/>
          </p:cNvSpPr>
          <p:nvPr/>
        </p:nvSpPr>
        <p:spPr bwMode="auto">
          <a:xfrm>
            <a:off x="66675" y="5727700"/>
            <a:ext cx="9020175" cy="427038"/>
          </a:xfrm>
          <a:prstGeom prst="rect">
            <a:avLst/>
          </a:prstGeom>
          <a:noFill/>
          <a:ln w="12700">
            <a:noFill/>
            <a:miter lim="800000"/>
            <a:headEnd/>
            <a:tailEnd/>
          </a:ln>
          <a:effectLst/>
        </p:spPr>
        <p:txBody>
          <a:bodyPr wrap="none" anchor="ctr">
            <a:spAutoFit/>
          </a:bodyPr>
          <a:lstStyle/>
          <a:p>
            <a:pPr algn="ctr" eaLnBrk="1" hangingPunct="1">
              <a:spcBef>
                <a:spcPct val="50000"/>
              </a:spcBef>
              <a:defRPr/>
            </a:pPr>
            <a:r>
              <a:rPr lang="es-ES" sz="2200" b="1" dirty="0">
                <a:latin typeface="Arial" charset="0"/>
              </a:rPr>
              <a:t>Se las identifica además en base a su comportamiento bioquímico</a:t>
            </a:r>
          </a:p>
        </p:txBody>
      </p:sp>
      <p:sp>
        <p:nvSpPr>
          <p:cNvPr id="409632" name="Text Box 1056">
            <a:extLst>
              <a:ext uri="{FF2B5EF4-FFF2-40B4-BE49-F238E27FC236}">
                <a16:creationId xmlns:a16="http://schemas.microsoft.com/office/drawing/2014/main" id="{B05E3A3F-A446-40D3-A294-4F5032574CDB}"/>
              </a:ext>
            </a:extLst>
          </p:cNvPr>
          <p:cNvSpPr txBox="1">
            <a:spLocks noChangeArrowheads="1"/>
          </p:cNvSpPr>
          <p:nvPr/>
        </p:nvSpPr>
        <p:spPr bwMode="auto">
          <a:xfrm>
            <a:off x="2592370" y="161131"/>
            <a:ext cx="2555875" cy="57943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3200" b="1">
                <a:solidFill>
                  <a:srgbClr val="FFFF00"/>
                </a:solidFill>
                <a:latin typeface="Arial" panose="020B0604020202020204" pitchFamily="34" charset="0"/>
              </a:rPr>
              <a:t>BACTERIAS</a:t>
            </a:r>
            <a:endParaRPr lang="es-ES" altLang="en-US" sz="3200" b="1">
              <a:solidFill>
                <a:srgbClr val="FFFF00"/>
              </a:solidFill>
              <a:latin typeface="Arial" panose="020B0604020202020204" pitchFamily="34" charset="0"/>
            </a:endParaRPr>
          </a:p>
        </p:txBody>
      </p:sp>
      <p:pic>
        <p:nvPicPr>
          <p:cNvPr id="409633" name="Picture 1057" descr="cocosbiparticion">
            <a:extLst>
              <a:ext uri="{FF2B5EF4-FFF2-40B4-BE49-F238E27FC236}">
                <a16:creationId xmlns:a16="http://schemas.microsoft.com/office/drawing/2014/main" id="{545469D6-14EB-4C1F-93AA-D7A4EC50A3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1288" y="682625"/>
            <a:ext cx="9572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2" name="Text Box 1066">
            <a:extLst>
              <a:ext uri="{FF2B5EF4-FFF2-40B4-BE49-F238E27FC236}">
                <a16:creationId xmlns:a16="http://schemas.microsoft.com/office/drawing/2014/main" id="{01E5F745-7409-4269-A44D-099129E99C8D}"/>
              </a:ext>
            </a:extLst>
          </p:cNvPr>
          <p:cNvSpPr txBox="1">
            <a:spLocks noChangeArrowheads="1"/>
          </p:cNvSpPr>
          <p:nvPr/>
        </p:nvSpPr>
        <p:spPr bwMode="auto">
          <a:xfrm>
            <a:off x="3175" y="6257925"/>
            <a:ext cx="9101138" cy="4572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2400" b="1">
                <a:solidFill>
                  <a:srgbClr val="FFFFFF"/>
                </a:solidFill>
                <a:latin typeface="Arial" panose="020B0604020202020204" pitchFamily="34" charset="0"/>
              </a:rPr>
              <a:t>Brucelosis, Carbunco (Antrax), Legionelosis, Tuberculosis.....</a:t>
            </a: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8E1227B-CE64-4B1B-B780-479F454EE206}"/>
              </a:ext>
            </a:extLst>
          </p:cNvPr>
          <p:cNvGrpSpPr>
            <a:grpSpLocks/>
          </p:cNvGrpSpPr>
          <p:nvPr/>
        </p:nvGrpSpPr>
        <p:grpSpPr bwMode="auto">
          <a:xfrm>
            <a:off x="3073400" y="3113088"/>
            <a:ext cx="1206500" cy="287337"/>
            <a:chOff x="3016" y="1145"/>
            <a:chExt cx="760" cy="181"/>
          </a:xfrm>
        </p:grpSpPr>
        <p:pic>
          <p:nvPicPr>
            <p:cNvPr id="84029" name="Picture 3" descr="biparticion">
              <a:extLst>
                <a:ext uri="{FF2B5EF4-FFF2-40B4-BE49-F238E27FC236}">
                  <a16:creationId xmlns:a16="http://schemas.microsoft.com/office/drawing/2014/main" id="{C9CCFCE8-CABA-4EA2-A57A-7B586A3A2FC4}"/>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30" name="Picture 4" descr="biparticion">
              <a:extLst>
                <a:ext uri="{FF2B5EF4-FFF2-40B4-BE49-F238E27FC236}">
                  <a16:creationId xmlns:a16="http://schemas.microsoft.com/office/drawing/2014/main" id="{51D1B613-A0D1-4BBA-8162-1173967162B6}"/>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0613" name="Picture 5" descr="biparticion">
            <a:extLst>
              <a:ext uri="{FF2B5EF4-FFF2-40B4-BE49-F238E27FC236}">
                <a16:creationId xmlns:a16="http://schemas.microsoft.com/office/drawing/2014/main" id="{14CB045B-D187-4728-846F-55E1C9E694A4}"/>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6945" b="79630"/>
          <a:stretch>
            <a:fillRect/>
          </a:stretch>
        </p:blipFill>
        <p:spPr bwMode="auto">
          <a:xfrm>
            <a:off x="4292600" y="992188"/>
            <a:ext cx="1257300"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6">
            <a:extLst>
              <a:ext uri="{FF2B5EF4-FFF2-40B4-BE49-F238E27FC236}">
                <a16:creationId xmlns:a16="http://schemas.microsoft.com/office/drawing/2014/main" id="{409C0BBB-1F97-4908-BEEB-AFCD664638BD}"/>
              </a:ext>
            </a:extLst>
          </p:cNvPr>
          <p:cNvGrpSpPr>
            <a:grpSpLocks/>
          </p:cNvGrpSpPr>
          <p:nvPr/>
        </p:nvGrpSpPr>
        <p:grpSpPr bwMode="auto">
          <a:xfrm>
            <a:off x="3187700" y="1893888"/>
            <a:ext cx="1358900" cy="604837"/>
            <a:chOff x="1600" y="721"/>
            <a:chExt cx="856" cy="381"/>
          </a:xfrm>
        </p:grpSpPr>
        <p:pic>
          <p:nvPicPr>
            <p:cNvPr id="84026" name="Picture 7" descr="biparticion">
              <a:extLst>
                <a:ext uri="{FF2B5EF4-FFF2-40B4-BE49-F238E27FC236}">
                  <a16:creationId xmlns:a16="http://schemas.microsoft.com/office/drawing/2014/main" id="{14C28480-3030-441C-AB22-64F9676101F4}"/>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1816" y="7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7" name="Picture 8" descr="biparticion">
              <a:extLst>
                <a:ext uri="{FF2B5EF4-FFF2-40B4-BE49-F238E27FC236}">
                  <a16:creationId xmlns:a16="http://schemas.microsoft.com/office/drawing/2014/main" id="{B96B30B7-866E-4DA5-9EDA-EA15370EBAD0}"/>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1600"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8" name="Picture 9" descr="biparticion">
              <a:extLst>
                <a:ext uri="{FF2B5EF4-FFF2-40B4-BE49-F238E27FC236}">
                  <a16:creationId xmlns:a16="http://schemas.microsoft.com/office/drawing/2014/main" id="{E6E38A70-23FD-47AA-A71D-EF78B3B696A1}"/>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2096"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0">
            <a:extLst>
              <a:ext uri="{FF2B5EF4-FFF2-40B4-BE49-F238E27FC236}">
                <a16:creationId xmlns:a16="http://schemas.microsoft.com/office/drawing/2014/main" id="{940D839B-E498-4072-BD47-A7D973D37A61}"/>
              </a:ext>
            </a:extLst>
          </p:cNvPr>
          <p:cNvGrpSpPr>
            <a:grpSpLocks/>
          </p:cNvGrpSpPr>
          <p:nvPr/>
        </p:nvGrpSpPr>
        <p:grpSpPr bwMode="auto">
          <a:xfrm>
            <a:off x="2171700" y="2617788"/>
            <a:ext cx="1206500" cy="287337"/>
            <a:chOff x="3016" y="1145"/>
            <a:chExt cx="760" cy="181"/>
          </a:xfrm>
        </p:grpSpPr>
        <p:pic>
          <p:nvPicPr>
            <p:cNvPr id="84024" name="Picture 11" descr="biparticion">
              <a:extLst>
                <a:ext uri="{FF2B5EF4-FFF2-40B4-BE49-F238E27FC236}">
                  <a16:creationId xmlns:a16="http://schemas.microsoft.com/office/drawing/2014/main" id="{F36D61EB-7CB6-427B-BD41-407236B344B0}"/>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5" name="Picture 12" descr="biparticion">
              <a:extLst>
                <a:ext uri="{FF2B5EF4-FFF2-40B4-BE49-F238E27FC236}">
                  <a16:creationId xmlns:a16="http://schemas.microsoft.com/office/drawing/2014/main" id="{6C08A01D-9361-4A45-B7F2-F49B0957EE8B}"/>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3">
            <a:extLst>
              <a:ext uri="{FF2B5EF4-FFF2-40B4-BE49-F238E27FC236}">
                <a16:creationId xmlns:a16="http://schemas.microsoft.com/office/drawing/2014/main" id="{16BD555C-F66D-42EF-BE35-AD05F4310BB9}"/>
              </a:ext>
            </a:extLst>
          </p:cNvPr>
          <p:cNvGrpSpPr>
            <a:grpSpLocks/>
          </p:cNvGrpSpPr>
          <p:nvPr/>
        </p:nvGrpSpPr>
        <p:grpSpPr bwMode="auto">
          <a:xfrm>
            <a:off x="4140200" y="2655888"/>
            <a:ext cx="1206500" cy="287337"/>
            <a:chOff x="3016" y="1145"/>
            <a:chExt cx="760" cy="181"/>
          </a:xfrm>
        </p:grpSpPr>
        <p:pic>
          <p:nvPicPr>
            <p:cNvPr id="84022" name="Picture 14" descr="biparticion">
              <a:extLst>
                <a:ext uri="{FF2B5EF4-FFF2-40B4-BE49-F238E27FC236}">
                  <a16:creationId xmlns:a16="http://schemas.microsoft.com/office/drawing/2014/main" id="{F6778F36-3FE6-4AF0-994C-A402C31B08D9}"/>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3" name="Picture 15" descr="biparticion">
              <a:extLst>
                <a:ext uri="{FF2B5EF4-FFF2-40B4-BE49-F238E27FC236}">
                  <a16:creationId xmlns:a16="http://schemas.microsoft.com/office/drawing/2014/main" id="{9EBC2797-F376-4770-8821-92B257D4D707}"/>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16">
            <a:extLst>
              <a:ext uri="{FF2B5EF4-FFF2-40B4-BE49-F238E27FC236}">
                <a16:creationId xmlns:a16="http://schemas.microsoft.com/office/drawing/2014/main" id="{C49F88F7-A03A-4388-AF9A-B3CE945D8285}"/>
              </a:ext>
            </a:extLst>
          </p:cNvPr>
          <p:cNvGrpSpPr>
            <a:grpSpLocks/>
          </p:cNvGrpSpPr>
          <p:nvPr/>
        </p:nvGrpSpPr>
        <p:grpSpPr bwMode="auto">
          <a:xfrm>
            <a:off x="1301750" y="3062288"/>
            <a:ext cx="1206500" cy="287337"/>
            <a:chOff x="3016" y="1145"/>
            <a:chExt cx="760" cy="181"/>
          </a:xfrm>
        </p:grpSpPr>
        <p:pic>
          <p:nvPicPr>
            <p:cNvPr id="84020" name="Picture 17" descr="biparticion">
              <a:extLst>
                <a:ext uri="{FF2B5EF4-FFF2-40B4-BE49-F238E27FC236}">
                  <a16:creationId xmlns:a16="http://schemas.microsoft.com/office/drawing/2014/main" id="{71913A03-8B7E-41DB-A3B7-8876AA1AF213}"/>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1" name="Picture 18" descr="biparticion">
              <a:extLst>
                <a:ext uri="{FF2B5EF4-FFF2-40B4-BE49-F238E27FC236}">
                  <a16:creationId xmlns:a16="http://schemas.microsoft.com/office/drawing/2014/main" id="{F3FE5E69-554E-45D2-A8D4-918284BEB898}"/>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0627" name="Line 19">
            <a:extLst>
              <a:ext uri="{FF2B5EF4-FFF2-40B4-BE49-F238E27FC236}">
                <a16:creationId xmlns:a16="http://schemas.microsoft.com/office/drawing/2014/main" id="{D27D0DD0-5073-4100-9485-8C61AB08B1AD}"/>
              </a:ext>
            </a:extLst>
          </p:cNvPr>
          <p:cNvSpPr>
            <a:spLocks noChangeShapeType="1"/>
          </p:cNvSpPr>
          <p:nvPr/>
        </p:nvSpPr>
        <p:spPr bwMode="auto">
          <a:xfrm flipH="1">
            <a:off x="4152900" y="1981200"/>
            <a:ext cx="317500" cy="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7" name="Group 20">
            <a:extLst>
              <a:ext uri="{FF2B5EF4-FFF2-40B4-BE49-F238E27FC236}">
                <a16:creationId xmlns:a16="http://schemas.microsoft.com/office/drawing/2014/main" id="{CA29784C-772B-4896-AC50-DA5A880D6005}"/>
              </a:ext>
            </a:extLst>
          </p:cNvPr>
          <p:cNvGrpSpPr>
            <a:grpSpLocks/>
          </p:cNvGrpSpPr>
          <p:nvPr/>
        </p:nvGrpSpPr>
        <p:grpSpPr bwMode="auto">
          <a:xfrm>
            <a:off x="5511800" y="1970088"/>
            <a:ext cx="3122613" cy="2995612"/>
            <a:chOff x="3472" y="1241"/>
            <a:chExt cx="1967" cy="1887"/>
          </a:xfrm>
        </p:grpSpPr>
        <p:pic>
          <p:nvPicPr>
            <p:cNvPr id="84014" name="Picture 21" descr="ECOLISM">
              <a:extLst>
                <a:ext uri="{FF2B5EF4-FFF2-40B4-BE49-F238E27FC236}">
                  <a16:creationId xmlns:a16="http://schemas.microsoft.com/office/drawing/2014/main" id="{20080105-DA68-4DC5-96CB-57AB8D23B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 y="1466"/>
              <a:ext cx="1728"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630" name="Line 22">
              <a:extLst>
                <a:ext uri="{FF2B5EF4-FFF2-40B4-BE49-F238E27FC236}">
                  <a16:creationId xmlns:a16="http://schemas.microsoft.com/office/drawing/2014/main" id="{1B7E37D0-9F9E-454F-BA72-271D6D2B7742}"/>
                </a:ext>
              </a:extLst>
            </p:cNvPr>
            <p:cNvSpPr>
              <a:spLocks noChangeShapeType="1"/>
            </p:cNvSpPr>
            <p:nvPr/>
          </p:nvSpPr>
          <p:spPr bwMode="auto">
            <a:xfrm>
              <a:off x="3472" y="1264"/>
              <a:ext cx="200" cy="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4016" name="Group 23">
              <a:extLst>
                <a:ext uri="{FF2B5EF4-FFF2-40B4-BE49-F238E27FC236}">
                  <a16:creationId xmlns:a16="http://schemas.microsoft.com/office/drawing/2014/main" id="{EB195A53-A033-4FF3-AC86-D541DFD9E353}"/>
                </a:ext>
              </a:extLst>
            </p:cNvPr>
            <p:cNvGrpSpPr>
              <a:grpSpLocks/>
            </p:cNvGrpSpPr>
            <p:nvPr/>
          </p:nvGrpSpPr>
          <p:grpSpPr bwMode="auto">
            <a:xfrm>
              <a:off x="3480" y="1241"/>
              <a:ext cx="856" cy="381"/>
              <a:chOff x="1600" y="721"/>
              <a:chExt cx="856" cy="381"/>
            </a:xfrm>
          </p:grpSpPr>
          <p:pic>
            <p:nvPicPr>
              <p:cNvPr id="84017" name="Picture 24" descr="biparticion">
                <a:extLst>
                  <a:ext uri="{FF2B5EF4-FFF2-40B4-BE49-F238E27FC236}">
                    <a16:creationId xmlns:a16="http://schemas.microsoft.com/office/drawing/2014/main" id="{6601743A-6AC2-405B-9A3F-D3A0454EF6B3}"/>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1816" y="7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8" name="Picture 25" descr="biparticion">
                <a:extLst>
                  <a:ext uri="{FF2B5EF4-FFF2-40B4-BE49-F238E27FC236}">
                    <a16:creationId xmlns:a16="http://schemas.microsoft.com/office/drawing/2014/main" id="{D5449897-B9F4-4767-9E42-4C2D2699CA5C}"/>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1600"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9" name="Picture 26" descr="biparticion">
                <a:extLst>
                  <a:ext uri="{FF2B5EF4-FFF2-40B4-BE49-F238E27FC236}">
                    <a16:creationId xmlns:a16="http://schemas.microsoft.com/office/drawing/2014/main" id="{CFBE3EFA-828F-4F3B-97A1-613284A974EB}"/>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2096"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80635" name="Line 27">
            <a:extLst>
              <a:ext uri="{FF2B5EF4-FFF2-40B4-BE49-F238E27FC236}">
                <a16:creationId xmlns:a16="http://schemas.microsoft.com/office/drawing/2014/main" id="{7C1868BF-EEF2-4D2D-A2E5-D61C844EF70B}"/>
              </a:ext>
            </a:extLst>
          </p:cNvPr>
          <p:cNvSpPr>
            <a:spLocks noChangeShapeType="1"/>
          </p:cNvSpPr>
          <p:nvPr/>
        </p:nvSpPr>
        <p:spPr bwMode="auto">
          <a:xfrm flipH="1">
            <a:off x="2997200" y="2463800"/>
            <a:ext cx="215900" cy="1397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36" name="Line 28">
            <a:extLst>
              <a:ext uri="{FF2B5EF4-FFF2-40B4-BE49-F238E27FC236}">
                <a16:creationId xmlns:a16="http://schemas.microsoft.com/office/drawing/2014/main" id="{EE25D0B9-F869-443E-8DED-C9815180AD62}"/>
              </a:ext>
            </a:extLst>
          </p:cNvPr>
          <p:cNvSpPr>
            <a:spLocks noChangeShapeType="1"/>
          </p:cNvSpPr>
          <p:nvPr/>
        </p:nvSpPr>
        <p:spPr bwMode="auto">
          <a:xfrm>
            <a:off x="4343400" y="2463800"/>
            <a:ext cx="228600" cy="1778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37" name="Line 29">
            <a:extLst>
              <a:ext uri="{FF2B5EF4-FFF2-40B4-BE49-F238E27FC236}">
                <a16:creationId xmlns:a16="http://schemas.microsoft.com/office/drawing/2014/main" id="{99CA11FE-4C4C-4C19-92F3-9DE626A73CF9}"/>
              </a:ext>
            </a:extLst>
          </p:cNvPr>
          <p:cNvSpPr>
            <a:spLocks noChangeShapeType="1"/>
          </p:cNvSpPr>
          <p:nvPr/>
        </p:nvSpPr>
        <p:spPr bwMode="auto">
          <a:xfrm flipH="1">
            <a:off x="1917700" y="2882900"/>
            <a:ext cx="215900" cy="1397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38" name="Line 30">
            <a:extLst>
              <a:ext uri="{FF2B5EF4-FFF2-40B4-BE49-F238E27FC236}">
                <a16:creationId xmlns:a16="http://schemas.microsoft.com/office/drawing/2014/main" id="{B0947B60-4C5C-48D0-98A7-D9787A5BF3BB}"/>
              </a:ext>
            </a:extLst>
          </p:cNvPr>
          <p:cNvSpPr>
            <a:spLocks noChangeShapeType="1"/>
          </p:cNvSpPr>
          <p:nvPr/>
        </p:nvSpPr>
        <p:spPr bwMode="auto">
          <a:xfrm>
            <a:off x="3149600" y="2882900"/>
            <a:ext cx="228600" cy="1778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9" name="Group 31">
            <a:extLst>
              <a:ext uri="{FF2B5EF4-FFF2-40B4-BE49-F238E27FC236}">
                <a16:creationId xmlns:a16="http://schemas.microsoft.com/office/drawing/2014/main" id="{C8A60317-353D-4DEA-B5A0-FE851D4A5AEC}"/>
              </a:ext>
            </a:extLst>
          </p:cNvPr>
          <p:cNvGrpSpPr>
            <a:grpSpLocks/>
          </p:cNvGrpSpPr>
          <p:nvPr/>
        </p:nvGrpSpPr>
        <p:grpSpPr bwMode="auto">
          <a:xfrm>
            <a:off x="609600" y="3557588"/>
            <a:ext cx="1206500" cy="287337"/>
            <a:chOff x="3016" y="1145"/>
            <a:chExt cx="760" cy="181"/>
          </a:xfrm>
        </p:grpSpPr>
        <p:pic>
          <p:nvPicPr>
            <p:cNvPr id="84012" name="Picture 32" descr="biparticion">
              <a:extLst>
                <a:ext uri="{FF2B5EF4-FFF2-40B4-BE49-F238E27FC236}">
                  <a16:creationId xmlns:a16="http://schemas.microsoft.com/office/drawing/2014/main" id="{DD893577-C327-4055-A73E-1CCC7875C58C}"/>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3" name="Picture 33" descr="biparticion">
              <a:extLst>
                <a:ext uri="{FF2B5EF4-FFF2-40B4-BE49-F238E27FC236}">
                  <a16:creationId xmlns:a16="http://schemas.microsoft.com/office/drawing/2014/main" id="{56A5105A-73FA-4E1A-BEA8-038ACDD39799}"/>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0642" name="Line 34">
            <a:extLst>
              <a:ext uri="{FF2B5EF4-FFF2-40B4-BE49-F238E27FC236}">
                <a16:creationId xmlns:a16="http://schemas.microsoft.com/office/drawing/2014/main" id="{B36BDB32-AE56-436C-8ED6-B23C28F6CF6B}"/>
              </a:ext>
            </a:extLst>
          </p:cNvPr>
          <p:cNvSpPr>
            <a:spLocks noChangeShapeType="1"/>
          </p:cNvSpPr>
          <p:nvPr/>
        </p:nvSpPr>
        <p:spPr bwMode="auto">
          <a:xfrm flipH="1">
            <a:off x="1162050" y="3327400"/>
            <a:ext cx="215900" cy="1397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10" name="Group 35">
            <a:extLst>
              <a:ext uri="{FF2B5EF4-FFF2-40B4-BE49-F238E27FC236}">
                <a16:creationId xmlns:a16="http://schemas.microsoft.com/office/drawing/2014/main" id="{7FC4887E-59BC-472E-93AC-6F60189BBF64}"/>
              </a:ext>
            </a:extLst>
          </p:cNvPr>
          <p:cNvGrpSpPr>
            <a:grpSpLocks/>
          </p:cNvGrpSpPr>
          <p:nvPr/>
        </p:nvGrpSpPr>
        <p:grpSpPr bwMode="auto">
          <a:xfrm>
            <a:off x="4432300" y="3570288"/>
            <a:ext cx="1206500" cy="287337"/>
            <a:chOff x="3016" y="1145"/>
            <a:chExt cx="760" cy="181"/>
          </a:xfrm>
        </p:grpSpPr>
        <p:pic>
          <p:nvPicPr>
            <p:cNvPr id="84010" name="Picture 36" descr="biparticion">
              <a:extLst>
                <a:ext uri="{FF2B5EF4-FFF2-40B4-BE49-F238E27FC236}">
                  <a16:creationId xmlns:a16="http://schemas.microsoft.com/office/drawing/2014/main" id="{63DFFF79-F0D7-4193-AF95-7E82CFEDE636}"/>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1" name="Picture 37" descr="biparticion">
              <a:extLst>
                <a:ext uri="{FF2B5EF4-FFF2-40B4-BE49-F238E27FC236}">
                  <a16:creationId xmlns:a16="http://schemas.microsoft.com/office/drawing/2014/main" id="{74842FF5-0114-4920-AB65-D441E496287B}"/>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0646" name="Line 38">
            <a:extLst>
              <a:ext uri="{FF2B5EF4-FFF2-40B4-BE49-F238E27FC236}">
                <a16:creationId xmlns:a16="http://schemas.microsoft.com/office/drawing/2014/main" id="{F04B0F67-F646-4618-AA90-5C9F569D69DF}"/>
              </a:ext>
            </a:extLst>
          </p:cNvPr>
          <p:cNvSpPr>
            <a:spLocks noChangeShapeType="1"/>
          </p:cNvSpPr>
          <p:nvPr/>
        </p:nvSpPr>
        <p:spPr bwMode="auto">
          <a:xfrm>
            <a:off x="4318000" y="3378200"/>
            <a:ext cx="228600" cy="1778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11" name="Group 39">
            <a:extLst>
              <a:ext uri="{FF2B5EF4-FFF2-40B4-BE49-F238E27FC236}">
                <a16:creationId xmlns:a16="http://schemas.microsoft.com/office/drawing/2014/main" id="{C12EF274-E7C2-4AF8-BCBA-61DFDF0CC088}"/>
              </a:ext>
            </a:extLst>
          </p:cNvPr>
          <p:cNvGrpSpPr>
            <a:grpSpLocks/>
          </p:cNvGrpSpPr>
          <p:nvPr/>
        </p:nvGrpSpPr>
        <p:grpSpPr bwMode="auto">
          <a:xfrm>
            <a:off x="3162300" y="3582988"/>
            <a:ext cx="1206500" cy="287337"/>
            <a:chOff x="3016" y="1145"/>
            <a:chExt cx="760" cy="181"/>
          </a:xfrm>
        </p:grpSpPr>
        <p:pic>
          <p:nvPicPr>
            <p:cNvPr id="84008" name="Picture 40" descr="biparticion">
              <a:extLst>
                <a:ext uri="{FF2B5EF4-FFF2-40B4-BE49-F238E27FC236}">
                  <a16:creationId xmlns:a16="http://schemas.microsoft.com/office/drawing/2014/main" id="{2E33E89A-B1CE-4B3D-B837-B6B666925B51}"/>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9" name="Picture 41" descr="biparticion">
              <a:extLst>
                <a:ext uri="{FF2B5EF4-FFF2-40B4-BE49-F238E27FC236}">
                  <a16:creationId xmlns:a16="http://schemas.microsoft.com/office/drawing/2014/main" id="{E25C5C9E-708E-4F44-9956-8991B35B88F1}"/>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0650" name="Line 42">
            <a:extLst>
              <a:ext uri="{FF2B5EF4-FFF2-40B4-BE49-F238E27FC236}">
                <a16:creationId xmlns:a16="http://schemas.microsoft.com/office/drawing/2014/main" id="{C17994CE-6E71-41CE-ACC0-121B7532F235}"/>
              </a:ext>
            </a:extLst>
          </p:cNvPr>
          <p:cNvSpPr>
            <a:spLocks noChangeShapeType="1"/>
          </p:cNvSpPr>
          <p:nvPr/>
        </p:nvSpPr>
        <p:spPr bwMode="auto">
          <a:xfrm>
            <a:off x="3340100" y="3390900"/>
            <a:ext cx="228600" cy="1778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12" name="Group 43">
            <a:extLst>
              <a:ext uri="{FF2B5EF4-FFF2-40B4-BE49-F238E27FC236}">
                <a16:creationId xmlns:a16="http://schemas.microsoft.com/office/drawing/2014/main" id="{3FA6884E-B866-4B95-B416-09BF79B467B0}"/>
              </a:ext>
            </a:extLst>
          </p:cNvPr>
          <p:cNvGrpSpPr>
            <a:grpSpLocks/>
          </p:cNvGrpSpPr>
          <p:nvPr/>
        </p:nvGrpSpPr>
        <p:grpSpPr bwMode="auto">
          <a:xfrm>
            <a:off x="1892300" y="3557588"/>
            <a:ext cx="1206500" cy="287337"/>
            <a:chOff x="3016" y="1145"/>
            <a:chExt cx="760" cy="181"/>
          </a:xfrm>
        </p:grpSpPr>
        <p:pic>
          <p:nvPicPr>
            <p:cNvPr id="84006" name="Picture 44" descr="biparticion">
              <a:extLst>
                <a:ext uri="{FF2B5EF4-FFF2-40B4-BE49-F238E27FC236}">
                  <a16:creationId xmlns:a16="http://schemas.microsoft.com/office/drawing/2014/main" id="{83E2D8BE-0110-4773-B96C-0584AC42560A}"/>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45" descr="biparticion">
              <a:extLst>
                <a:ext uri="{FF2B5EF4-FFF2-40B4-BE49-F238E27FC236}">
                  <a16:creationId xmlns:a16="http://schemas.microsoft.com/office/drawing/2014/main" id="{F6842CEC-46DB-4860-BD7A-4F7BC628CEB1}"/>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0654" name="Line 46">
            <a:extLst>
              <a:ext uri="{FF2B5EF4-FFF2-40B4-BE49-F238E27FC236}">
                <a16:creationId xmlns:a16="http://schemas.microsoft.com/office/drawing/2014/main" id="{2167CBD5-0865-4880-B4FB-FA92F12F6631}"/>
              </a:ext>
            </a:extLst>
          </p:cNvPr>
          <p:cNvSpPr>
            <a:spLocks noChangeShapeType="1"/>
          </p:cNvSpPr>
          <p:nvPr/>
        </p:nvSpPr>
        <p:spPr bwMode="auto">
          <a:xfrm>
            <a:off x="2298700" y="3390900"/>
            <a:ext cx="0" cy="17780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55" name="Text Box 47">
            <a:extLst>
              <a:ext uri="{FF2B5EF4-FFF2-40B4-BE49-F238E27FC236}">
                <a16:creationId xmlns:a16="http://schemas.microsoft.com/office/drawing/2014/main" id="{D642C2EF-A5EC-4C56-9D3D-5F45D6A80DB7}"/>
              </a:ext>
            </a:extLst>
          </p:cNvPr>
          <p:cNvSpPr txBox="1">
            <a:spLocks noChangeArrowheads="1"/>
          </p:cNvSpPr>
          <p:nvPr/>
        </p:nvSpPr>
        <p:spPr bwMode="auto">
          <a:xfrm>
            <a:off x="98425" y="499919"/>
            <a:ext cx="8655050" cy="523220"/>
          </a:xfrm>
          <a:prstGeom prst="rect">
            <a:avLst/>
          </a:prstGeom>
          <a:noFill/>
          <a:ln w="9525">
            <a:noFill/>
            <a:miter lim="800000"/>
            <a:headEnd/>
            <a:tailEnd/>
          </a:ln>
          <a:effectLst/>
        </p:spPr>
        <p:txBody>
          <a:bodyPr>
            <a:spAutoFit/>
          </a:bodyPr>
          <a:lstStyle>
            <a:lvl1pPr eaLnBrk="0" hangingPunct="0">
              <a:defRPr sz="3600">
                <a:solidFill>
                  <a:schemeClr val="tx1"/>
                </a:solidFill>
                <a:latin typeface="Arial Unicode MS" pitchFamily="34" charset="-128"/>
              </a:defRPr>
            </a:lvl1pPr>
            <a:lvl2pPr marL="742950" indent="-285750" eaLnBrk="0" hangingPunct="0">
              <a:defRPr sz="3600">
                <a:solidFill>
                  <a:schemeClr val="tx1"/>
                </a:solidFill>
                <a:latin typeface="Arial Unicode MS" pitchFamily="34" charset="-128"/>
              </a:defRPr>
            </a:lvl2pPr>
            <a:lvl3pPr marL="1143000" indent="-228600" eaLnBrk="0" hangingPunct="0">
              <a:defRPr sz="3600">
                <a:solidFill>
                  <a:schemeClr val="tx1"/>
                </a:solidFill>
                <a:latin typeface="Arial Unicode MS" pitchFamily="34" charset="-128"/>
              </a:defRPr>
            </a:lvl3pPr>
            <a:lvl4pPr marL="1600200" indent="-228600" eaLnBrk="0" hangingPunct="0">
              <a:defRPr sz="3600">
                <a:solidFill>
                  <a:schemeClr val="tx1"/>
                </a:solidFill>
                <a:latin typeface="Arial Unicode MS" pitchFamily="34" charset="-128"/>
              </a:defRPr>
            </a:lvl4pPr>
            <a:lvl5pPr marL="2057400" indent="-228600" eaLnBrk="0" hangingPunct="0">
              <a:defRPr sz="3600">
                <a:solidFill>
                  <a:schemeClr val="tx1"/>
                </a:solidFill>
                <a:latin typeface="Arial Unicode MS" pitchFamily="34" charset="-128"/>
              </a:defRPr>
            </a:lvl5pPr>
            <a:lvl6pPr marL="2514600" indent="-228600" algn="ctr" eaLnBrk="0" fontAlgn="base" hangingPunct="0">
              <a:spcBef>
                <a:spcPct val="0"/>
              </a:spcBef>
              <a:spcAft>
                <a:spcPct val="0"/>
              </a:spcAft>
              <a:defRPr sz="3600">
                <a:solidFill>
                  <a:schemeClr val="tx1"/>
                </a:solidFill>
                <a:latin typeface="Arial Unicode MS" pitchFamily="34" charset="-128"/>
              </a:defRPr>
            </a:lvl6pPr>
            <a:lvl7pPr marL="2971800" indent="-228600" algn="ctr" eaLnBrk="0" fontAlgn="base" hangingPunct="0">
              <a:spcBef>
                <a:spcPct val="0"/>
              </a:spcBef>
              <a:spcAft>
                <a:spcPct val="0"/>
              </a:spcAft>
              <a:defRPr sz="3600">
                <a:solidFill>
                  <a:schemeClr val="tx1"/>
                </a:solidFill>
                <a:latin typeface="Arial Unicode MS" pitchFamily="34" charset="-128"/>
              </a:defRPr>
            </a:lvl7pPr>
            <a:lvl8pPr marL="3429000" indent="-228600" algn="ctr" eaLnBrk="0" fontAlgn="base" hangingPunct="0">
              <a:spcBef>
                <a:spcPct val="0"/>
              </a:spcBef>
              <a:spcAft>
                <a:spcPct val="0"/>
              </a:spcAft>
              <a:defRPr sz="3600">
                <a:solidFill>
                  <a:schemeClr val="tx1"/>
                </a:solidFill>
                <a:latin typeface="Arial Unicode MS" pitchFamily="34" charset="-128"/>
              </a:defRPr>
            </a:lvl8pPr>
            <a:lvl9pPr marL="3886200" indent="-228600" algn="ctr" eaLnBrk="0" fontAlgn="base" hangingPunct="0">
              <a:spcBef>
                <a:spcPct val="0"/>
              </a:spcBef>
              <a:spcAft>
                <a:spcPct val="0"/>
              </a:spcAft>
              <a:defRPr sz="3600">
                <a:solidFill>
                  <a:schemeClr val="tx1"/>
                </a:solidFill>
                <a:latin typeface="Arial Unicode MS" pitchFamily="34" charset="-128"/>
              </a:defRPr>
            </a:lvl9pPr>
          </a:lstStyle>
          <a:p>
            <a:pPr eaLnBrk="1" hangingPunct="1">
              <a:spcBef>
                <a:spcPct val="50000"/>
              </a:spcBef>
              <a:defRPr/>
            </a:pPr>
            <a:r>
              <a:rPr lang="es-ES" altLang="en-US" sz="2800" b="1" dirty="0">
                <a:solidFill>
                  <a:srgbClr val="0033CC"/>
                </a:solidFill>
                <a:effectLst>
                  <a:outerShdw blurRad="38100" dist="38100" dir="2700000" algn="tl">
                    <a:srgbClr val="000000"/>
                  </a:outerShdw>
                </a:effectLst>
                <a:latin typeface="Arial" charset="0"/>
              </a:rPr>
              <a:t>PROLIFERACIÓN DE LAS BACTERIAS</a:t>
            </a:r>
          </a:p>
        </p:txBody>
      </p:sp>
      <p:grpSp>
        <p:nvGrpSpPr>
          <p:cNvPr id="13" name="Group 48">
            <a:extLst>
              <a:ext uri="{FF2B5EF4-FFF2-40B4-BE49-F238E27FC236}">
                <a16:creationId xmlns:a16="http://schemas.microsoft.com/office/drawing/2014/main" id="{9A0D2348-66ED-42D1-88C8-3A4362AF8B3B}"/>
              </a:ext>
            </a:extLst>
          </p:cNvPr>
          <p:cNvGrpSpPr>
            <a:grpSpLocks/>
          </p:cNvGrpSpPr>
          <p:nvPr/>
        </p:nvGrpSpPr>
        <p:grpSpPr bwMode="auto">
          <a:xfrm>
            <a:off x="6429375" y="4230688"/>
            <a:ext cx="1041400" cy="114300"/>
            <a:chOff x="3648" y="2154"/>
            <a:chExt cx="656" cy="72"/>
          </a:xfrm>
        </p:grpSpPr>
        <p:sp>
          <p:nvSpPr>
            <p:cNvPr id="580657" name="Line 49">
              <a:extLst>
                <a:ext uri="{FF2B5EF4-FFF2-40B4-BE49-F238E27FC236}">
                  <a16:creationId xmlns:a16="http://schemas.microsoft.com/office/drawing/2014/main" id="{62929B12-F3E1-4DFD-ABA3-9E17C6C7A36D}"/>
                </a:ext>
              </a:extLst>
            </p:cNvPr>
            <p:cNvSpPr>
              <a:spLocks noChangeShapeType="1"/>
            </p:cNvSpPr>
            <p:nvPr/>
          </p:nvSpPr>
          <p:spPr bwMode="auto">
            <a:xfrm flipH="1">
              <a:off x="4096" y="2154"/>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58" name="Line 50">
              <a:extLst>
                <a:ext uri="{FF2B5EF4-FFF2-40B4-BE49-F238E27FC236}">
                  <a16:creationId xmlns:a16="http://schemas.microsoft.com/office/drawing/2014/main" id="{5F9AC64F-A3F1-47E0-ADD5-6C97D354E651}"/>
                </a:ext>
              </a:extLst>
            </p:cNvPr>
            <p:cNvSpPr>
              <a:spLocks noChangeShapeType="1"/>
            </p:cNvSpPr>
            <p:nvPr/>
          </p:nvSpPr>
          <p:spPr bwMode="auto">
            <a:xfrm>
              <a:off x="3648" y="2226"/>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grpSp>
        <p:nvGrpSpPr>
          <p:cNvPr id="14" name="Group 66">
            <a:extLst>
              <a:ext uri="{FF2B5EF4-FFF2-40B4-BE49-F238E27FC236}">
                <a16:creationId xmlns:a16="http://schemas.microsoft.com/office/drawing/2014/main" id="{77745954-CD66-4368-B4EE-C3A85A42CFA9}"/>
              </a:ext>
            </a:extLst>
          </p:cNvPr>
          <p:cNvGrpSpPr>
            <a:grpSpLocks/>
          </p:cNvGrpSpPr>
          <p:nvPr/>
        </p:nvGrpSpPr>
        <p:grpSpPr bwMode="auto">
          <a:xfrm>
            <a:off x="7081838" y="2327275"/>
            <a:ext cx="214312" cy="1050925"/>
            <a:chOff x="4461" y="1466"/>
            <a:chExt cx="135" cy="662"/>
          </a:xfrm>
        </p:grpSpPr>
        <p:sp>
          <p:nvSpPr>
            <p:cNvPr id="580659" name="Line 51">
              <a:extLst>
                <a:ext uri="{FF2B5EF4-FFF2-40B4-BE49-F238E27FC236}">
                  <a16:creationId xmlns:a16="http://schemas.microsoft.com/office/drawing/2014/main" id="{4DCA9466-B641-4E77-A437-5022EC7F3523}"/>
                </a:ext>
              </a:extLst>
            </p:cNvPr>
            <p:cNvSpPr>
              <a:spLocks noChangeShapeType="1"/>
            </p:cNvSpPr>
            <p:nvPr/>
          </p:nvSpPr>
          <p:spPr bwMode="auto">
            <a:xfrm rot="16200000" flipH="1">
              <a:off x="4357" y="1570"/>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60" name="Line 52">
              <a:extLst>
                <a:ext uri="{FF2B5EF4-FFF2-40B4-BE49-F238E27FC236}">
                  <a16:creationId xmlns:a16="http://schemas.microsoft.com/office/drawing/2014/main" id="{D490CC80-2049-4CA1-837F-8BCCC250A7F5}"/>
                </a:ext>
              </a:extLst>
            </p:cNvPr>
            <p:cNvSpPr>
              <a:spLocks noChangeShapeType="1"/>
            </p:cNvSpPr>
            <p:nvPr/>
          </p:nvSpPr>
          <p:spPr bwMode="auto">
            <a:xfrm rot="-5400000">
              <a:off x="4492" y="2024"/>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sp>
        <p:nvSpPr>
          <p:cNvPr id="580661" name="Text Box 53">
            <a:extLst>
              <a:ext uri="{FF2B5EF4-FFF2-40B4-BE49-F238E27FC236}">
                <a16:creationId xmlns:a16="http://schemas.microsoft.com/office/drawing/2014/main" id="{03CB30DB-EBC4-4DC8-9220-5A22492550AA}"/>
              </a:ext>
            </a:extLst>
          </p:cNvPr>
          <p:cNvSpPr txBox="1">
            <a:spLocks noChangeArrowheads="1"/>
          </p:cNvSpPr>
          <p:nvPr/>
        </p:nvSpPr>
        <p:spPr bwMode="auto">
          <a:xfrm>
            <a:off x="6308725" y="3363913"/>
            <a:ext cx="2873375" cy="457200"/>
          </a:xfrm>
          <a:prstGeom prst="rect">
            <a:avLst/>
          </a:prstGeom>
          <a:noFill/>
          <a:ln w="12700">
            <a:noFill/>
            <a:miter lim="800000"/>
            <a:headEnd/>
            <a:tailEnd/>
          </a:ln>
          <a:effectLst/>
        </p:spPr>
        <p:txBody>
          <a:bodyPr wrap="none" anchor="ctr">
            <a:spAutoFit/>
          </a:bodyPr>
          <a:lstStyle/>
          <a:p>
            <a:pPr algn="ctr" eaLnBrk="1" hangingPunct="1">
              <a:spcBef>
                <a:spcPct val="50000"/>
              </a:spcBef>
              <a:defRPr/>
            </a:pPr>
            <a:r>
              <a:rPr lang="es-ES" sz="2400" b="1">
                <a:solidFill>
                  <a:srgbClr val="FFFF00"/>
                </a:solidFill>
                <a:effectLst>
                  <a:outerShdw blurRad="38100" dist="38100" dir="2700000" algn="tl">
                    <a:srgbClr val="000000"/>
                  </a:outerShdw>
                </a:effectLst>
                <a:latin typeface="Arial" charset="0"/>
              </a:rPr>
              <a:t>Septos de división</a:t>
            </a:r>
          </a:p>
        </p:txBody>
      </p:sp>
      <p:grpSp>
        <p:nvGrpSpPr>
          <p:cNvPr id="15" name="Group 62">
            <a:extLst>
              <a:ext uri="{FF2B5EF4-FFF2-40B4-BE49-F238E27FC236}">
                <a16:creationId xmlns:a16="http://schemas.microsoft.com/office/drawing/2014/main" id="{34C39A3E-74C9-4B53-B64A-DBF6569BF45B}"/>
              </a:ext>
            </a:extLst>
          </p:cNvPr>
          <p:cNvGrpSpPr>
            <a:grpSpLocks/>
          </p:cNvGrpSpPr>
          <p:nvPr/>
        </p:nvGrpSpPr>
        <p:grpSpPr bwMode="auto">
          <a:xfrm>
            <a:off x="1120775" y="3946525"/>
            <a:ext cx="3856038" cy="2924175"/>
            <a:chOff x="706" y="2486"/>
            <a:chExt cx="2429" cy="1842"/>
          </a:xfrm>
        </p:grpSpPr>
        <p:pic>
          <p:nvPicPr>
            <p:cNvPr id="83999" name="Picture 54">
              <a:extLst>
                <a:ext uri="{FF2B5EF4-FFF2-40B4-BE49-F238E27FC236}">
                  <a16:creationId xmlns:a16="http://schemas.microsoft.com/office/drawing/2014/main" id="{462494F6-DF93-435A-8D61-2C6C2E470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 y="2486"/>
              <a:ext cx="2429" cy="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000" name="Text Box 55">
              <a:extLst>
                <a:ext uri="{FF2B5EF4-FFF2-40B4-BE49-F238E27FC236}">
                  <a16:creationId xmlns:a16="http://schemas.microsoft.com/office/drawing/2014/main" id="{10D981D3-7828-4200-A803-87CE3DA4DB48}"/>
                </a:ext>
              </a:extLst>
            </p:cNvPr>
            <p:cNvSpPr txBox="1">
              <a:spLocks noChangeArrowheads="1"/>
            </p:cNvSpPr>
            <p:nvPr/>
          </p:nvSpPr>
          <p:spPr bwMode="auto">
            <a:xfrm rot="-5443942">
              <a:off x="207" y="3216"/>
              <a:ext cx="1221" cy="19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b="1">
                  <a:solidFill>
                    <a:schemeClr val="bg2"/>
                  </a:solidFill>
                  <a:latin typeface="Arial" panose="020B0604020202020204" pitchFamily="34" charset="0"/>
                </a:rPr>
                <a:t>Número de bacterias</a:t>
              </a:r>
            </a:p>
          </p:txBody>
        </p:sp>
        <p:sp>
          <p:nvSpPr>
            <p:cNvPr id="84001" name="Text Box 56">
              <a:extLst>
                <a:ext uri="{FF2B5EF4-FFF2-40B4-BE49-F238E27FC236}">
                  <a16:creationId xmlns:a16="http://schemas.microsoft.com/office/drawing/2014/main" id="{02576BEC-67E5-46FF-B7E9-4373A99326B1}"/>
                </a:ext>
              </a:extLst>
            </p:cNvPr>
            <p:cNvSpPr txBox="1">
              <a:spLocks noChangeArrowheads="1"/>
            </p:cNvSpPr>
            <p:nvPr/>
          </p:nvSpPr>
          <p:spPr bwMode="auto">
            <a:xfrm>
              <a:off x="1722" y="4128"/>
              <a:ext cx="1009" cy="19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b="1">
                  <a:solidFill>
                    <a:schemeClr val="bg2"/>
                  </a:solidFill>
                  <a:latin typeface="Arial" panose="020B0604020202020204" pitchFamily="34" charset="0"/>
                </a:rPr>
                <a:t>Tiempo en horas</a:t>
              </a:r>
            </a:p>
          </p:txBody>
        </p:sp>
      </p:grpSp>
      <p:sp>
        <p:nvSpPr>
          <p:cNvPr id="580668" name="Text Box 60">
            <a:extLst>
              <a:ext uri="{FF2B5EF4-FFF2-40B4-BE49-F238E27FC236}">
                <a16:creationId xmlns:a16="http://schemas.microsoft.com/office/drawing/2014/main" id="{9943884F-59B1-45F1-BAD5-FFAFB1F7042C}"/>
              </a:ext>
            </a:extLst>
          </p:cNvPr>
          <p:cNvSpPr txBox="1">
            <a:spLocks noChangeArrowheads="1"/>
          </p:cNvSpPr>
          <p:nvPr/>
        </p:nvSpPr>
        <p:spPr bwMode="auto">
          <a:xfrm>
            <a:off x="5924550" y="5430838"/>
            <a:ext cx="2616200" cy="1068387"/>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 altLang="en-US" sz="2400" b="1">
                <a:latin typeface="Arial" panose="020B0604020202020204" pitchFamily="34" charset="0"/>
              </a:rPr>
              <a:t>24 h   3 x 10</a:t>
            </a:r>
            <a:r>
              <a:rPr lang="es-ES" altLang="en-US" sz="2400" b="1" baseline="30000">
                <a:latin typeface="Arial" panose="020B0604020202020204" pitchFamily="34" charset="0"/>
              </a:rPr>
              <a:t>14</a:t>
            </a:r>
          </a:p>
          <a:p>
            <a:pPr algn="ctr" eaLnBrk="1" hangingPunct="1">
              <a:spcBef>
                <a:spcPct val="50000"/>
              </a:spcBef>
            </a:pPr>
            <a:r>
              <a:rPr lang="es-ES" altLang="en-US" sz="2400" b="1" baseline="30000">
                <a:latin typeface="Arial" panose="020B0604020202020204" pitchFamily="34" charset="0"/>
              </a:rPr>
              <a:t>300.000.000.000.000 </a:t>
            </a:r>
            <a:r>
              <a:rPr lang="es-ES" altLang="en-US" sz="2400" b="1" baseline="30000">
                <a:solidFill>
                  <a:srgbClr val="FFFF00"/>
                </a:solidFill>
                <a:latin typeface="Arial" panose="020B0604020202020204" pitchFamily="34" charset="0"/>
              </a:rPr>
              <a:t>300.000.000</a:t>
            </a:r>
            <a:r>
              <a:rPr lang="es-ES" altLang="en-US" sz="2400" b="1" baseline="30000">
                <a:latin typeface="Arial" panose="020B0604020202020204" pitchFamily="34" charset="0"/>
              </a:rPr>
              <a:t>.</a:t>
            </a:r>
            <a:r>
              <a:rPr lang="es-ES" altLang="en-US" sz="2400" b="1" baseline="30000">
                <a:solidFill>
                  <a:srgbClr val="FFFFFF"/>
                </a:solidFill>
                <a:latin typeface="Arial" panose="020B0604020202020204" pitchFamily="34" charset="0"/>
              </a:rPr>
              <a:t>000.000</a:t>
            </a:r>
            <a:endParaRPr lang="es-ES" altLang="en-US" sz="2400" b="1" baseline="30000">
              <a:latin typeface="Arial" panose="020B0604020202020204" pitchFamily="34" charset="0"/>
            </a:endParaRPr>
          </a:p>
        </p:txBody>
      </p:sp>
      <p:grpSp>
        <p:nvGrpSpPr>
          <p:cNvPr id="16" name="Group 63">
            <a:extLst>
              <a:ext uri="{FF2B5EF4-FFF2-40B4-BE49-F238E27FC236}">
                <a16:creationId xmlns:a16="http://schemas.microsoft.com/office/drawing/2014/main" id="{3F388D02-6008-4F66-BA82-430E56E23A5F}"/>
              </a:ext>
            </a:extLst>
          </p:cNvPr>
          <p:cNvGrpSpPr>
            <a:grpSpLocks/>
          </p:cNvGrpSpPr>
          <p:nvPr/>
        </p:nvGrpSpPr>
        <p:grpSpPr bwMode="auto">
          <a:xfrm>
            <a:off x="2057400" y="4191000"/>
            <a:ext cx="2152650" cy="2066925"/>
            <a:chOff x="1296" y="2640"/>
            <a:chExt cx="1356" cy="1302"/>
          </a:xfrm>
        </p:grpSpPr>
        <p:sp>
          <p:nvSpPr>
            <p:cNvPr id="580672" name="Line 64">
              <a:extLst>
                <a:ext uri="{FF2B5EF4-FFF2-40B4-BE49-F238E27FC236}">
                  <a16:creationId xmlns:a16="http://schemas.microsoft.com/office/drawing/2014/main" id="{F4527D28-3AEC-483E-85B9-A6FCEC727977}"/>
                </a:ext>
              </a:extLst>
            </p:cNvPr>
            <p:cNvSpPr>
              <a:spLocks noChangeShapeType="1"/>
            </p:cNvSpPr>
            <p:nvPr/>
          </p:nvSpPr>
          <p:spPr bwMode="auto">
            <a:xfrm>
              <a:off x="1296" y="2640"/>
              <a:ext cx="1356" cy="0"/>
            </a:xfrm>
            <a:prstGeom prst="line">
              <a:avLst/>
            </a:prstGeom>
            <a:noFill/>
            <a:ln w="28575">
              <a:solidFill>
                <a:schemeClr val="tx2"/>
              </a:solidFill>
              <a:prstDash val="dash"/>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80673" name="Line 65">
              <a:extLst>
                <a:ext uri="{FF2B5EF4-FFF2-40B4-BE49-F238E27FC236}">
                  <a16:creationId xmlns:a16="http://schemas.microsoft.com/office/drawing/2014/main" id="{407129E1-C108-4EF4-94E3-0C64DF115F9F}"/>
                </a:ext>
              </a:extLst>
            </p:cNvPr>
            <p:cNvSpPr>
              <a:spLocks noChangeShapeType="1"/>
            </p:cNvSpPr>
            <p:nvPr/>
          </p:nvSpPr>
          <p:spPr bwMode="auto">
            <a:xfrm>
              <a:off x="2640" y="2640"/>
              <a:ext cx="0" cy="1302"/>
            </a:xfrm>
            <a:prstGeom prst="line">
              <a:avLst/>
            </a:prstGeom>
            <a:noFill/>
            <a:ln w="28575">
              <a:solidFill>
                <a:schemeClr val="tx2"/>
              </a:solidFill>
              <a:prstDash val="dash"/>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sp>
        <p:nvSpPr>
          <p:cNvPr id="8" name="CuadroTexto 7">
            <a:extLst>
              <a:ext uri="{FF2B5EF4-FFF2-40B4-BE49-F238E27FC236}">
                <a16:creationId xmlns:a16="http://schemas.microsoft.com/office/drawing/2014/main" id="{4CD9A5BE-830D-43BF-AAD3-0C7926DD55DA}"/>
              </a:ext>
            </a:extLst>
          </p:cNvPr>
          <p:cNvSpPr txBox="1"/>
          <p:nvPr/>
        </p:nvSpPr>
        <p:spPr>
          <a:xfrm>
            <a:off x="22115" y="16494"/>
            <a:ext cx="9099770" cy="400110"/>
          </a:xfrm>
          <a:prstGeom prst="rect">
            <a:avLst/>
          </a:prstGeom>
          <a:solidFill>
            <a:srgbClr val="FFFF00"/>
          </a:solidFill>
        </p:spPr>
        <p:txBody>
          <a:bodyPr wrap="square" rtlCol="0">
            <a:spAutoFit/>
          </a:bodyPr>
          <a:lstStyle/>
          <a:p>
            <a:pPr algn="ctr"/>
            <a:r>
              <a:rPr lang="ca-ES" sz="2000" dirty="0"/>
              <a:t>¿Como lo invisible se </a:t>
            </a:r>
            <a:r>
              <a:rPr lang="es-ES" sz="2000" dirty="0"/>
              <a:t>convierte </a:t>
            </a:r>
            <a:r>
              <a:rPr lang="ca-ES" sz="2000" dirty="0"/>
              <a:t>en visible macroscòpicament?</a:t>
            </a:r>
          </a:p>
        </p:txBody>
      </p:sp>
      <p:sp>
        <p:nvSpPr>
          <p:cNvPr id="64" name="Rectangle 9">
            <a:extLst>
              <a:ext uri="{FF2B5EF4-FFF2-40B4-BE49-F238E27FC236}">
                <a16:creationId xmlns:a16="http://schemas.microsoft.com/office/drawing/2014/main" id="{36C0FE79-0AEF-4E46-B7FA-4A5C14472D6D}"/>
              </a:ext>
            </a:extLst>
          </p:cNvPr>
          <p:cNvSpPr>
            <a:spLocks noChangeArrowheads="1"/>
          </p:cNvSpPr>
          <p:nvPr/>
        </p:nvSpPr>
        <p:spPr bwMode="auto">
          <a:xfrm>
            <a:off x="6861588" y="546891"/>
            <a:ext cx="1874838" cy="792162"/>
          </a:xfrm>
          <a:prstGeom prst="rect">
            <a:avLst/>
          </a:prstGeom>
          <a:solidFill>
            <a:schemeClr val="bg1"/>
          </a:solidFill>
          <a:ln w="9525">
            <a:solidFill>
              <a:srgbClr val="0033CC"/>
            </a:solid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_tradnl" sz="2400" dirty="0"/>
              <a:t>Tamaño 1</a:t>
            </a:r>
            <a:r>
              <a:rPr lang="en-US" altLang="es-ES_tradnl" sz="2400" dirty="0">
                <a:cs typeface="Times New Roman" panose="02020603050405020304" pitchFamily="18" charset="0"/>
              </a:rPr>
              <a:t>µm</a:t>
            </a:r>
          </a:p>
        </p:txBody>
      </p:sp>
    </p:spTree>
    <p:extLst>
      <p:ext uri="{BB962C8B-B14F-4D97-AF65-F5344CB8AC3E}">
        <p14:creationId xmlns:p14="http://schemas.microsoft.com/office/powerpoint/2010/main" val="15103086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0655"/>
                                        </p:tgtEl>
                                        <p:attrNameLst>
                                          <p:attrName>style.visibility</p:attrName>
                                        </p:attrNameLst>
                                      </p:cBhvr>
                                      <p:to>
                                        <p:strVal val="visible"/>
                                      </p:to>
                                    </p:set>
                                    <p:animEffect transition="in" filter="wipe(up)">
                                      <p:cBhvr>
                                        <p:cTn id="7" dur="500"/>
                                        <p:tgtEl>
                                          <p:spTgt spid="580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80613"/>
                                        </p:tgtEl>
                                        <p:attrNameLst>
                                          <p:attrName>style.visibility</p:attrName>
                                        </p:attrNameLst>
                                      </p:cBhvr>
                                      <p:to>
                                        <p:strVal val="visible"/>
                                      </p:to>
                                    </p:set>
                                    <p:animEffect transition="in" filter="wipe(up)">
                                      <p:cBhvr>
                                        <p:cTn id="12" dur="500"/>
                                        <p:tgtEl>
                                          <p:spTgt spid="580613"/>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580661"/>
                                        </p:tgtEl>
                                        <p:attrNameLst>
                                          <p:attrName>style.visibility</p:attrName>
                                        </p:attrNameLst>
                                      </p:cBhvr>
                                      <p:to>
                                        <p:strVal val="visible"/>
                                      </p:to>
                                    </p:set>
                                    <p:animEffect transition="in" filter="dissolve">
                                      <p:cBhvr>
                                        <p:cTn id="30" dur="500"/>
                                        <p:tgtEl>
                                          <p:spTgt spid="580661"/>
                                        </p:tgtEl>
                                      </p:cBhvr>
                                    </p:animEffect>
                                  </p:childTnLst>
                                </p:cTn>
                              </p:par>
                            </p:childTnLst>
                          </p:cTn>
                        </p:par>
                        <p:par>
                          <p:cTn id="31" fill="hold" nodeType="afterGroup">
                            <p:stCondLst>
                              <p:cond delay="1000"/>
                            </p:stCondLst>
                            <p:childTnLst>
                              <p:par>
                                <p:cTn id="32" presetID="22" presetClass="entr" presetSubtype="1" fill="hold" nodeType="afterEffect">
                                  <p:stCondLst>
                                    <p:cond delay="0"/>
                                  </p:stCondLst>
                                  <p:childTnLst>
                                    <p:set>
                                      <p:cBhvr>
                                        <p:cTn id="33" dur="1" fill="hold">
                                          <p:stCondLst>
                                            <p:cond delay="0"/>
                                          </p:stCondLst>
                                        </p:cTn>
                                        <p:tgtEl>
                                          <p:spTgt spid="580627"/>
                                        </p:tgtEl>
                                        <p:attrNameLst>
                                          <p:attrName>style.visibility</p:attrName>
                                        </p:attrNameLst>
                                      </p:cBhvr>
                                      <p:to>
                                        <p:strVal val="visible"/>
                                      </p:to>
                                    </p:set>
                                    <p:animEffect transition="in" filter="wipe(up)">
                                      <p:cBhvr>
                                        <p:cTn id="34" dur="500"/>
                                        <p:tgtEl>
                                          <p:spTgt spid="580627"/>
                                        </p:tgtEl>
                                      </p:cBhvr>
                                    </p:animEffect>
                                  </p:childTnLst>
                                </p:cTn>
                              </p:par>
                            </p:childTnLst>
                          </p:cTn>
                        </p:par>
                        <p:par>
                          <p:cTn id="35" fill="hold" nodeType="afterGroup">
                            <p:stCondLst>
                              <p:cond delay="1500"/>
                            </p:stCondLst>
                            <p:childTnLst>
                              <p:par>
                                <p:cTn id="36" presetID="22" presetClass="entr" presetSubtype="1"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par>
                          <p:cTn id="39" fill="hold" nodeType="afterGroup">
                            <p:stCondLst>
                              <p:cond delay="2000"/>
                            </p:stCondLst>
                            <p:childTnLst>
                              <p:par>
                                <p:cTn id="40" presetID="22" presetClass="entr" presetSubtype="1" fill="hold" nodeType="afterEffect">
                                  <p:stCondLst>
                                    <p:cond delay="0"/>
                                  </p:stCondLst>
                                  <p:childTnLst>
                                    <p:set>
                                      <p:cBhvr>
                                        <p:cTn id="41" dur="1" fill="hold">
                                          <p:stCondLst>
                                            <p:cond delay="0"/>
                                          </p:stCondLst>
                                        </p:cTn>
                                        <p:tgtEl>
                                          <p:spTgt spid="580635"/>
                                        </p:tgtEl>
                                        <p:attrNameLst>
                                          <p:attrName>style.visibility</p:attrName>
                                        </p:attrNameLst>
                                      </p:cBhvr>
                                      <p:to>
                                        <p:strVal val="visible"/>
                                      </p:to>
                                    </p:set>
                                    <p:animEffect transition="in" filter="wipe(up)">
                                      <p:cBhvr>
                                        <p:cTn id="42" dur="500"/>
                                        <p:tgtEl>
                                          <p:spTgt spid="580635"/>
                                        </p:tgtEl>
                                      </p:cBhvr>
                                    </p:animEffect>
                                  </p:childTnLst>
                                </p:cTn>
                              </p:par>
                            </p:childTnLst>
                          </p:cTn>
                        </p:par>
                        <p:par>
                          <p:cTn id="43" fill="hold" nodeType="afterGroup">
                            <p:stCondLst>
                              <p:cond delay="2500"/>
                            </p:stCondLst>
                            <p:childTnLst>
                              <p:par>
                                <p:cTn id="44" presetID="22" presetClass="entr" presetSubtype="1" fill="hold" nodeType="afterEffect">
                                  <p:stCondLst>
                                    <p:cond delay="0"/>
                                  </p:stCondLst>
                                  <p:childTnLst>
                                    <p:set>
                                      <p:cBhvr>
                                        <p:cTn id="45" dur="1" fill="hold">
                                          <p:stCondLst>
                                            <p:cond delay="0"/>
                                          </p:stCondLst>
                                        </p:cTn>
                                        <p:tgtEl>
                                          <p:spTgt spid="580636"/>
                                        </p:tgtEl>
                                        <p:attrNameLst>
                                          <p:attrName>style.visibility</p:attrName>
                                        </p:attrNameLst>
                                      </p:cBhvr>
                                      <p:to>
                                        <p:strVal val="visible"/>
                                      </p:to>
                                    </p:set>
                                    <p:animEffect transition="in" filter="wipe(up)">
                                      <p:cBhvr>
                                        <p:cTn id="46" dur="500"/>
                                        <p:tgtEl>
                                          <p:spTgt spid="580636"/>
                                        </p:tgtEl>
                                      </p:cBhvr>
                                    </p:animEffect>
                                  </p:childTnLst>
                                </p:cTn>
                              </p:par>
                            </p:childTnLst>
                          </p:cTn>
                        </p:par>
                        <p:par>
                          <p:cTn id="47" fill="hold" nodeType="afterGroup">
                            <p:stCondLst>
                              <p:cond delay="3000"/>
                            </p:stCondLst>
                            <p:childTnLst>
                              <p:par>
                                <p:cTn id="48" presetID="22" presetClass="entr" presetSubtype="1"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up)">
                                      <p:cBhvr>
                                        <p:cTn id="50" dur="500"/>
                                        <p:tgtEl>
                                          <p:spTgt spid="4"/>
                                        </p:tgtEl>
                                      </p:cBhvr>
                                    </p:animEffect>
                                  </p:childTnLst>
                                </p:cTn>
                              </p:par>
                            </p:childTnLst>
                          </p:cTn>
                        </p:par>
                        <p:par>
                          <p:cTn id="51" fill="hold" nodeType="afterGroup">
                            <p:stCondLst>
                              <p:cond delay="3500"/>
                            </p:stCondLst>
                            <p:childTnLst>
                              <p:par>
                                <p:cTn id="52" presetID="22" presetClass="entr" presetSubtype="1"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childTnLst>
                          </p:cTn>
                        </p:par>
                        <p:par>
                          <p:cTn id="55" fill="hold" nodeType="afterGroup">
                            <p:stCondLst>
                              <p:cond delay="4000"/>
                            </p:stCondLst>
                            <p:childTnLst>
                              <p:par>
                                <p:cTn id="56" presetID="22" presetClass="entr" presetSubtype="1" fill="hold" nodeType="afterEffect">
                                  <p:stCondLst>
                                    <p:cond delay="0"/>
                                  </p:stCondLst>
                                  <p:childTnLst>
                                    <p:set>
                                      <p:cBhvr>
                                        <p:cTn id="57" dur="1" fill="hold">
                                          <p:stCondLst>
                                            <p:cond delay="0"/>
                                          </p:stCondLst>
                                        </p:cTn>
                                        <p:tgtEl>
                                          <p:spTgt spid="580637"/>
                                        </p:tgtEl>
                                        <p:attrNameLst>
                                          <p:attrName>style.visibility</p:attrName>
                                        </p:attrNameLst>
                                      </p:cBhvr>
                                      <p:to>
                                        <p:strVal val="visible"/>
                                      </p:to>
                                    </p:set>
                                    <p:animEffect transition="in" filter="wipe(up)">
                                      <p:cBhvr>
                                        <p:cTn id="58" dur="500"/>
                                        <p:tgtEl>
                                          <p:spTgt spid="580637"/>
                                        </p:tgtEl>
                                      </p:cBhvr>
                                    </p:animEffect>
                                  </p:childTnLst>
                                </p:cTn>
                              </p:par>
                            </p:childTnLst>
                          </p:cTn>
                        </p:par>
                        <p:par>
                          <p:cTn id="59" fill="hold" nodeType="afterGroup">
                            <p:stCondLst>
                              <p:cond delay="4500"/>
                            </p:stCondLst>
                            <p:childTnLst>
                              <p:par>
                                <p:cTn id="60" presetID="22" presetClass="entr" presetSubtype="1" fill="hold" nodeType="afterEffect">
                                  <p:stCondLst>
                                    <p:cond delay="0"/>
                                  </p:stCondLst>
                                  <p:childTnLst>
                                    <p:set>
                                      <p:cBhvr>
                                        <p:cTn id="61" dur="1" fill="hold">
                                          <p:stCondLst>
                                            <p:cond delay="0"/>
                                          </p:stCondLst>
                                        </p:cTn>
                                        <p:tgtEl>
                                          <p:spTgt spid="580638"/>
                                        </p:tgtEl>
                                        <p:attrNameLst>
                                          <p:attrName>style.visibility</p:attrName>
                                        </p:attrNameLst>
                                      </p:cBhvr>
                                      <p:to>
                                        <p:strVal val="visible"/>
                                      </p:to>
                                    </p:set>
                                    <p:animEffect transition="in" filter="wipe(up)">
                                      <p:cBhvr>
                                        <p:cTn id="62" dur="500"/>
                                        <p:tgtEl>
                                          <p:spTgt spid="580638"/>
                                        </p:tgtEl>
                                      </p:cBhvr>
                                    </p:animEffect>
                                  </p:childTnLst>
                                </p:cTn>
                              </p:par>
                            </p:childTnLst>
                          </p:cTn>
                        </p:par>
                        <p:par>
                          <p:cTn id="63" fill="hold" nodeType="afterGroup">
                            <p:stCondLst>
                              <p:cond delay="5000"/>
                            </p:stCondLst>
                            <p:childTnLst>
                              <p:par>
                                <p:cTn id="64" presetID="22" presetClass="entr" presetSubtype="1" fill="hold" nodeType="after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up)">
                                      <p:cBhvr>
                                        <p:cTn id="66" dur="500"/>
                                        <p:tgtEl>
                                          <p:spTgt spid="2"/>
                                        </p:tgtEl>
                                      </p:cBhvr>
                                    </p:animEffect>
                                  </p:childTnLst>
                                </p:cTn>
                              </p:par>
                            </p:childTnLst>
                          </p:cTn>
                        </p:par>
                        <p:par>
                          <p:cTn id="67" fill="hold" nodeType="afterGroup">
                            <p:stCondLst>
                              <p:cond delay="5500"/>
                            </p:stCondLst>
                            <p:childTnLst>
                              <p:par>
                                <p:cTn id="68" presetID="22" presetClass="entr" presetSubtype="1" fill="hold"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up)">
                                      <p:cBhvr>
                                        <p:cTn id="70" dur="500"/>
                                        <p:tgtEl>
                                          <p:spTgt spid="6"/>
                                        </p:tgtEl>
                                      </p:cBhvr>
                                    </p:animEffect>
                                  </p:childTnLst>
                                </p:cTn>
                              </p:par>
                            </p:childTnLst>
                          </p:cTn>
                        </p:par>
                        <p:par>
                          <p:cTn id="71" fill="hold" nodeType="afterGroup">
                            <p:stCondLst>
                              <p:cond delay="6000"/>
                            </p:stCondLst>
                            <p:childTnLst>
                              <p:par>
                                <p:cTn id="72" presetID="22" presetClass="entr" presetSubtype="1" fill="hold" nodeType="afterEffect">
                                  <p:stCondLst>
                                    <p:cond delay="0"/>
                                  </p:stCondLst>
                                  <p:childTnLst>
                                    <p:set>
                                      <p:cBhvr>
                                        <p:cTn id="73" dur="1" fill="hold">
                                          <p:stCondLst>
                                            <p:cond delay="0"/>
                                          </p:stCondLst>
                                        </p:cTn>
                                        <p:tgtEl>
                                          <p:spTgt spid="580642"/>
                                        </p:tgtEl>
                                        <p:attrNameLst>
                                          <p:attrName>style.visibility</p:attrName>
                                        </p:attrNameLst>
                                      </p:cBhvr>
                                      <p:to>
                                        <p:strVal val="visible"/>
                                      </p:to>
                                    </p:set>
                                    <p:animEffect transition="in" filter="wipe(up)">
                                      <p:cBhvr>
                                        <p:cTn id="74" dur="500"/>
                                        <p:tgtEl>
                                          <p:spTgt spid="580642"/>
                                        </p:tgtEl>
                                      </p:cBhvr>
                                    </p:animEffect>
                                  </p:childTnLst>
                                </p:cTn>
                              </p:par>
                            </p:childTnLst>
                          </p:cTn>
                        </p:par>
                        <p:par>
                          <p:cTn id="75" fill="hold" nodeType="afterGroup">
                            <p:stCondLst>
                              <p:cond delay="6500"/>
                            </p:stCondLst>
                            <p:childTnLst>
                              <p:par>
                                <p:cTn id="76" presetID="22" presetClass="entr" presetSubtype="1" fill="hold" nodeType="afterEffect">
                                  <p:stCondLst>
                                    <p:cond delay="0"/>
                                  </p:stCondLst>
                                  <p:childTnLst>
                                    <p:set>
                                      <p:cBhvr>
                                        <p:cTn id="77" dur="1" fill="hold">
                                          <p:stCondLst>
                                            <p:cond delay="0"/>
                                          </p:stCondLst>
                                        </p:cTn>
                                        <p:tgtEl>
                                          <p:spTgt spid="580646"/>
                                        </p:tgtEl>
                                        <p:attrNameLst>
                                          <p:attrName>style.visibility</p:attrName>
                                        </p:attrNameLst>
                                      </p:cBhvr>
                                      <p:to>
                                        <p:strVal val="visible"/>
                                      </p:to>
                                    </p:set>
                                    <p:animEffect transition="in" filter="wipe(up)">
                                      <p:cBhvr>
                                        <p:cTn id="78" dur="500"/>
                                        <p:tgtEl>
                                          <p:spTgt spid="580646"/>
                                        </p:tgtEl>
                                      </p:cBhvr>
                                    </p:animEffect>
                                  </p:childTnLst>
                                </p:cTn>
                              </p:par>
                            </p:childTnLst>
                          </p:cTn>
                        </p:par>
                        <p:par>
                          <p:cTn id="79" fill="hold" nodeType="afterGroup">
                            <p:stCondLst>
                              <p:cond delay="7000"/>
                            </p:stCondLst>
                            <p:childTnLst>
                              <p:par>
                                <p:cTn id="80" presetID="22" presetClass="entr" presetSubtype="1" fill="hold" nodeType="afterEffect">
                                  <p:stCondLst>
                                    <p:cond delay="0"/>
                                  </p:stCondLst>
                                  <p:childTnLst>
                                    <p:set>
                                      <p:cBhvr>
                                        <p:cTn id="81" dur="1" fill="hold">
                                          <p:stCondLst>
                                            <p:cond delay="0"/>
                                          </p:stCondLst>
                                        </p:cTn>
                                        <p:tgtEl>
                                          <p:spTgt spid="580650"/>
                                        </p:tgtEl>
                                        <p:attrNameLst>
                                          <p:attrName>style.visibility</p:attrName>
                                        </p:attrNameLst>
                                      </p:cBhvr>
                                      <p:to>
                                        <p:strVal val="visible"/>
                                      </p:to>
                                    </p:set>
                                    <p:animEffect transition="in" filter="wipe(up)">
                                      <p:cBhvr>
                                        <p:cTn id="82" dur="500"/>
                                        <p:tgtEl>
                                          <p:spTgt spid="580650"/>
                                        </p:tgtEl>
                                      </p:cBhvr>
                                    </p:animEffect>
                                  </p:childTnLst>
                                </p:cTn>
                              </p:par>
                            </p:childTnLst>
                          </p:cTn>
                        </p:par>
                        <p:par>
                          <p:cTn id="83" fill="hold" nodeType="afterGroup">
                            <p:stCondLst>
                              <p:cond delay="7500"/>
                            </p:stCondLst>
                            <p:childTnLst>
                              <p:par>
                                <p:cTn id="84" presetID="22" presetClass="entr" presetSubtype="1" fill="hold" nodeType="afterEffect">
                                  <p:stCondLst>
                                    <p:cond delay="0"/>
                                  </p:stCondLst>
                                  <p:childTnLst>
                                    <p:set>
                                      <p:cBhvr>
                                        <p:cTn id="85" dur="1" fill="hold">
                                          <p:stCondLst>
                                            <p:cond delay="0"/>
                                          </p:stCondLst>
                                        </p:cTn>
                                        <p:tgtEl>
                                          <p:spTgt spid="580654"/>
                                        </p:tgtEl>
                                        <p:attrNameLst>
                                          <p:attrName>style.visibility</p:attrName>
                                        </p:attrNameLst>
                                      </p:cBhvr>
                                      <p:to>
                                        <p:strVal val="visible"/>
                                      </p:to>
                                    </p:set>
                                    <p:animEffect transition="in" filter="wipe(up)">
                                      <p:cBhvr>
                                        <p:cTn id="86" dur="500"/>
                                        <p:tgtEl>
                                          <p:spTgt spid="580654"/>
                                        </p:tgtEl>
                                      </p:cBhvr>
                                    </p:animEffect>
                                  </p:childTnLst>
                                </p:cTn>
                              </p:par>
                            </p:childTnLst>
                          </p:cTn>
                        </p:par>
                        <p:par>
                          <p:cTn id="87" fill="hold" nodeType="afterGroup">
                            <p:stCondLst>
                              <p:cond delay="8000"/>
                            </p:stCondLst>
                            <p:childTnLst>
                              <p:par>
                                <p:cTn id="88" presetID="22" presetClass="entr" presetSubtype="1" fill="hold"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nodeType="afterGroup">
                            <p:stCondLst>
                              <p:cond delay="8500"/>
                            </p:stCondLst>
                            <p:childTnLst>
                              <p:par>
                                <p:cTn id="92" presetID="22" presetClass="entr" presetSubtype="1" fill="hold"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up)">
                                      <p:cBhvr>
                                        <p:cTn id="94" dur="500"/>
                                        <p:tgtEl>
                                          <p:spTgt spid="12"/>
                                        </p:tgtEl>
                                      </p:cBhvr>
                                    </p:animEffect>
                                  </p:childTnLst>
                                </p:cTn>
                              </p:par>
                            </p:childTnLst>
                          </p:cTn>
                        </p:par>
                        <p:par>
                          <p:cTn id="95" fill="hold" nodeType="afterGroup">
                            <p:stCondLst>
                              <p:cond delay="9000"/>
                            </p:stCondLst>
                            <p:childTnLst>
                              <p:par>
                                <p:cTn id="96" presetID="22" presetClass="entr" presetSubtype="1" fill="hold" nodeType="after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up)">
                                      <p:cBhvr>
                                        <p:cTn id="98" dur="500"/>
                                        <p:tgtEl>
                                          <p:spTgt spid="10"/>
                                        </p:tgtEl>
                                      </p:cBhvr>
                                    </p:animEffect>
                                  </p:childTnLst>
                                </p:cTn>
                              </p:par>
                            </p:childTnLst>
                          </p:cTn>
                        </p:par>
                        <p:par>
                          <p:cTn id="99" fill="hold" nodeType="afterGroup">
                            <p:stCondLst>
                              <p:cond delay="9500"/>
                            </p:stCondLst>
                            <p:childTnLst>
                              <p:par>
                                <p:cTn id="100" presetID="22" presetClass="entr" presetSubtype="1"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up)">
                                      <p:cBhvr>
                                        <p:cTn id="102" dur="500"/>
                                        <p:tgtEl>
                                          <p:spTgt spid="1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up)">
                                      <p:cBhvr>
                                        <p:cTn id="107" dur="500"/>
                                        <p:tgtEl>
                                          <p:spTgt spid="1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up)">
                                      <p:cBhvr>
                                        <p:cTn id="112" dur="500"/>
                                        <p:tgtEl>
                                          <p:spTgt spid="1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580668"/>
                                        </p:tgtEl>
                                        <p:attrNameLst>
                                          <p:attrName>style.visibility</p:attrName>
                                        </p:attrNameLst>
                                      </p:cBhvr>
                                      <p:to>
                                        <p:strVal val="visible"/>
                                      </p:to>
                                    </p:set>
                                    <p:animEffect transition="in" filter="wipe(up)">
                                      <p:cBhvr>
                                        <p:cTn id="117" dur="500"/>
                                        <p:tgtEl>
                                          <p:spTgt spid="580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55" grpId="0" autoUpdateAnimBg="0"/>
      <p:bldP spid="580661" grpId="0" autoUpdateAnimBg="0"/>
      <p:bldP spid="580668"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1026">
            <a:extLst>
              <a:ext uri="{FF2B5EF4-FFF2-40B4-BE49-F238E27FC236}">
                <a16:creationId xmlns:a16="http://schemas.microsoft.com/office/drawing/2014/main" id="{CDA6CFE2-4734-4847-8826-F2A54ABDB5B2}"/>
              </a:ext>
            </a:extLst>
          </p:cNvPr>
          <p:cNvGrpSpPr>
            <a:grpSpLocks/>
          </p:cNvGrpSpPr>
          <p:nvPr/>
        </p:nvGrpSpPr>
        <p:grpSpPr bwMode="auto">
          <a:xfrm>
            <a:off x="5891213" y="1737195"/>
            <a:ext cx="3300412" cy="2638425"/>
            <a:chOff x="3711" y="1295"/>
            <a:chExt cx="2079" cy="1662"/>
          </a:xfrm>
        </p:grpSpPr>
        <p:pic>
          <p:nvPicPr>
            <p:cNvPr id="86071" name="Picture 1027" descr="ECOLISM">
              <a:extLst>
                <a:ext uri="{FF2B5EF4-FFF2-40B4-BE49-F238E27FC236}">
                  <a16:creationId xmlns:a16="http://schemas.microsoft.com/office/drawing/2014/main" id="{7375E76D-8DE9-4B8D-940B-2A1D667D3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 y="1295"/>
              <a:ext cx="1728"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72" name="Group 1028">
              <a:extLst>
                <a:ext uri="{FF2B5EF4-FFF2-40B4-BE49-F238E27FC236}">
                  <a16:creationId xmlns:a16="http://schemas.microsoft.com/office/drawing/2014/main" id="{41FF6465-81AB-4B43-86BE-A09A665D978F}"/>
                </a:ext>
              </a:extLst>
            </p:cNvPr>
            <p:cNvGrpSpPr>
              <a:grpSpLocks/>
            </p:cNvGrpSpPr>
            <p:nvPr/>
          </p:nvGrpSpPr>
          <p:grpSpPr bwMode="auto">
            <a:xfrm>
              <a:off x="4056" y="2521"/>
              <a:ext cx="656" cy="72"/>
              <a:chOff x="3648" y="2154"/>
              <a:chExt cx="656" cy="72"/>
            </a:xfrm>
          </p:grpSpPr>
          <p:sp>
            <p:nvSpPr>
              <p:cNvPr id="579589" name="Line 1029">
                <a:extLst>
                  <a:ext uri="{FF2B5EF4-FFF2-40B4-BE49-F238E27FC236}">
                    <a16:creationId xmlns:a16="http://schemas.microsoft.com/office/drawing/2014/main" id="{E80C970B-7A20-40C0-BCAD-4AB7CCEB9941}"/>
                  </a:ext>
                </a:extLst>
              </p:cNvPr>
              <p:cNvSpPr>
                <a:spLocks noChangeShapeType="1"/>
              </p:cNvSpPr>
              <p:nvPr/>
            </p:nvSpPr>
            <p:spPr bwMode="auto">
              <a:xfrm flipH="1">
                <a:off x="4096" y="2154"/>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590" name="Line 1030">
                <a:extLst>
                  <a:ext uri="{FF2B5EF4-FFF2-40B4-BE49-F238E27FC236}">
                    <a16:creationId xmlns:a16="http://schemas.microsoft.com/office/drawing/2014/main" id="{6C33033D-E60C-4FAA-A293-5F1459C3FC5B}"/>
                  </a:ext>
                </a:extLst>
              </p:cNvPr>
              <p:cNvSpPr>
                <a:spLocks noChangeShapeType="1"/>
              </p:cNvSpPr>
              <p:nvPr/>
            </p:nvSpPr>
            <p:spPr bwMode="auto">
              <a:xfrm>
                <a:off x="3648" y="2226"/>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sp>
          <p:nvSpPr>
            <p:cNvPr id="579591" name="Line 1031">
              <a:extLst>
                <a:ext uri="{FF2B5EF4-FFF2-40B4-BE49-F238E27FC236}">
                  <a16:creationId xmlns:a16="http://schemas.microsoft.com/office/drawing/2014/main" id="{83AA9B05-C1C2-4DC1-83D6-974326C85917}"/>
                </a:ext>
              </a:extLst>
            </p:cNvPr>
            <p:cNvSpPr>
              <a:spLocks noChangeShapeType="1"/>
            </p:cNvSpPr>
            <p:nvPr/>
          </p:nvSpPr>
          <p:spPr bwMode="auto">
            <a:xfrm rot="16200000" flipH="1">
              <a:off x="4363" y="1426"/>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592" name="Line 1032">
              <a:extLst>
                <a:ext uri="{FF2B5EF4-FFF2-40B4-BE49-F238E27FC236}">
                  <a16:creationId xmlns:a16="http://schemas.microsoft.com/office/drawing/2014/main" id="{FC33BB09-B476-4A0A-A16D-59593D8B922A}"/>
                </a:ext>
              </a:extLst>
            </p:cNvPr>
            <p:cNvSpPr>
              <a:spLocks noChangeShapeType="1"/>
            </p:cNvSpPr>
            <p:nvPr/>
          </p:nvSpPr>
          <p:spPr bwMode="auto">
            <a:xfrm rot="-5400000">
              <a:off x="4498" y="1880"/>
              <a:ext cx="208" cy="0"/>
            </a:xfrm>
            <a:prstGeom prst="line">
              <a:avLst/>
            </a:prstGeom>
            <a:noFill/>
            <a:ln w="57150">
              <a:solidFill>
                <a:srgbClr val="FFFF00"/>
              </a:solidFill>
              <a:round/>
              <a:headEnd/>
              <a:tailEnd type="triangle" w="med" len="med"/>
            </a:ln>
            <a:effectLst>
              <a:outerShdw dist="35921" dir="2700000" algn="ctr" rotWithShape="0">
                <a:schemeClr val="bg2"/>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593" name="Text Box 1033">
              <a:extLst>
                <a:ext uri="{FF2B5EF4-FFF2-40B4-BE49-F238E27FC236}">
                  <a16:creationId xmlns:a16="http://schemas.microsoft.com/office/drawing/2014/main" id="{8EE73928-7B44-436D-A6CE-DA9EA9AF9F80}"/>
                </a:ext>
              </a:extLst>
            </p:cNvPr>
            <p:cNvSpPr txBox="1">
              <a:spLocks noChangeArrowheads="1"/>
            </p:cNvSpPr>
            <p:nvPr/>
          </p:nvSpPr>
          <p:spPr bwMode="auto">
            <a:xfrm>
              <a:off x="3980" y="1975"/>
              <a:ext cx="1810" cy="288"/>
            </a:xfrm>
            <a:prstGeom prst="rect">
              <a:avLst/>
            </a:prstGeom>
            <a:noFill/>
            <a:ln w="12700">
              <a:noFill/>
              <a:miter lim="800000"/>
              <a:headEnd/>
              <a:tailEnd/>
            </a:ln>
            <a:effectLst/>
          </p:spPr>
          <p:txBody>
            <a:bodyPr wrap="none" anchor="ctr">
              <a:spAutoFit/>
            </a:bodyPr>
            <a:lstStyle/>
            <a:p>
              <a:pPr algn="ctr" eaLnBrk="1" hangingPunct="1">
                <a:spcBef>
                  <a:spcPct val="50000"/>
                </a:spcBef>
                <a:defRPr/>
              </a:pPr>
              <a:r>
                <a:rPr lang="es-ES" sz="2400" b="1">
                  <a:solidFill>
                    <a:srgbClr val="FFFF00"/>
                  </a:solidFill>
                  <a:effectLst>
                    <a:outerShdw blurRad="38100" dist="38100" dir="2700000" algn="tl">
                      <a:srgbClr val="000000"/>
                    </a:outerShdw>
                  </a:effectLst>
                  <a:latin typeface="Arial" charset="0"/>
                </a:rPr>
                <a:t>Septos de división</a:t>
              </a:r>
            </a:p>
          </p:txBody>
        </p:sp>
      </p:grpSp>
      <p:grpSp>
        <p:nvGrpSpPr>
          <p:cNvPr id="86019" name="Group 1034">
            <a:extLst>
              <a:ext uri="{FF2B5EF4-FFF2-40B4-BE49-F238E27FC236}">
                <a16:creationId xmlns:a16="http://schemas.microsoft.com/office/drawing/2014/main" id="{0AF0C152-C1DA-4697-A6C1-D14727C5D2EF}"/>
              </a:ext>
            </a:extLst>
          </p:cNvPr>
          <p:cNvGrpSpPr>
            <a:grpSpLocks/>
          </p:cNvGrpSpPr>
          <p:nvPr/>
        </p:nvGrpSpPr>
        <p:grpSpPr bwMode="auto">
          <a:xfrm>
            <a:off x="1028700" y="692620"/>
            <a:ext cx="5854700" cy="2359025"/>
            <a:chOff x="384" y="625"/>
            <a:chExt cx="3952" cy="1813"/>
          </a:xfrm>
        </p:grpSpPr>
        <p:grpSp>
          <p:nvGrpSpPr>
            <p:cNvPr id="86028" name="Group 1035">
              <a:extLst>
                <a:ext uri="{FF2B5EF4-FFF2-40B4-BE49-F238E27FC236}">
                  <a16:creationId xmlns:a16="http://schemas.microsoft.com/office/drawing/2014/main" id="{52A0CF86-CBCA-4492-8B6B-5BE589F24EE7}"/>
                </a:ext>
              </a:extLst>
            </p:cNvPr>
            <p:cNvGrpSpPr>
              <a:grpSpLocks/>
            </p:cNvGrpSpPr>
            <p:nvPr/>
          </p:nvGrpSpPr>
          <p:grpSpPr bwMode="auto">
            <a:xfrm>
              <a:off x="1936" y="1961"/>
              <a:ext cx="760" cy="181"/>
              <a:chOff x="3016" y="1145"/>
              <a:chExt cx="760" cy="181"/>
            </a:xfrm>
          </p:grpSpPr>
          <p:pic>
            <p:nvPicPr>
              <p:cNvPr id="86069" name="Picture 1036" descr="biparticion">
                <a:extLst>
                  <a:ext uri="{FF2B5EF4-FFF2-40B4-BE49-F238E27FC236}">
                    <a16:creationId xmlns:a16="http://schemas.microsoft.com/office/drawing/2014/main" id="{A475BF1E-1CA1-4855-827B-662D81DA7D90}"/>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70" name="Picture 1037" descr="biparticion">
                <a:extLst>
                  <a:ext uri="{FF2B5EF4-FFF2-40B4-BE49-F238E27FC236}">
                    <a16:creationId xmlns:a16="http://schemas.microsoft.com/office/drawing/2014/main" id="{438C2DDC-2BE8-4782-8FCA-D0B87E2E057B}"/>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6029" name="Picture 1038" descr="biparticion">
              <a:extLst>
                <a:ext uri="{FF2B5EF4-FFF2-40B4-BE49-F238E27FC236}">
                  <a16:creationId xmlns:a16="http://schemas.microsoft.com/office/drawing/2014/main" id="{0F00220C-1D7E-4056-B991-16DB58D60404}"/>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6945" b="79630"/>
            <a:stretch>
              <a:fillRect/>
            </a:stretch>
          </p:blipFill>
          <p:spPr bwMode="auto">
            <a:xfrm>
              <a:off x="2704" y="625"/>
              <a:ext cx="792"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30" name="Group 1039">
              <a:extLst>
                <a:ext uri="{FF2B5EF4-FFF2-40B4-BE49-F238E27FC236}">
                  <a16:creationId xmlns:a16="http://schemas.microsoft.com/office/drawing/2014/main" id="{956C76D0-8520-4466-AA0C-11631FE7353F}"/>
                </a:ext>
              </a:extLst>
            </p:cNvPr>
            <p:cNvGrpSpPr>
              <a:grpSpLocks/>
            </p:cNvGrpSpPr>
            <p:nvPr/>
          </p:nvGrpSpPr>
          <p:grpSpPr bwMode="auto">
            <a:xfrm>
              <a:off x="2008" y="1193"/>
              <a:ext cx="856" cy="381"/>
              <a:chOff x="1600" y="721"/>
              <a:chExt cx="856" cy="381"/>
            </a:xfrm>
          </p:grpSpPr>
          <p:pic>
            <p:nvPicPr>
              <p:cNvPr id="86066" name="Picture 1040" descr="biparticion">
                <a:extLst>
                  <a:ext uri="{FF2B5EF4-FFF2-40B4-BE49-F238E27FC236}">
                    <a16:creationId xmlns:a16="http://schemas.microsoft.com/office/drawing/2014/main" id="{8F6B90D0-4E3D-4DB5-8DF1-FE2B3C7D4A96}"/>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1816" y="7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7" name="Picture 1041" descr="biparticion">
                <a:extLst>
                  <a:ext uri="{FF2B5EF4-FFF2-40B4-BE49-F238E27FC236}">
                    <a16:creationId xmlns:a16="http://schemas.microsoft.com/office/drawing/2014/main" id="{AE02C34B-AC74-4E69-99F9-581326709A31}"/>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1600"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8" name="Picture 1042" descr="biparticion">
                <a:extLst>
                  <a:ext uri="{FF2B5EF4-FFF2-40B4-BE49-F238E27FC236}">
                    <a16:creationId xmlns:a16="http://schemas.microsoft.com/office/drawing/2014/main" id="{A7702BE8-3DC8-41FF-98E7-094300E5C630}"/>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2096"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31" name="Group 1043">
              <a:extLst>
                <a:ext uri="{FF2B5EF4-FFF2-40B4-BE49-F238E27FC236}">
                  <a16:creationId xmlns:a16="http://schemas.microsoft.com/office/drawing/2014/main" id="{92571999-80D4-4B74-8395-BD13722FC305}"/>
                </a:ext>
              </a:extLst>
            </p:cNvPr>
            <p:cNvGrpSpPr>
              <a:grpSpLocks/>
            </p:cNvGrpSpPr>
            <p:nvPr/>
          </p:nvGrpSpPr>
          <p:grpSpPr bwMode="auto">
            <a:xfrm>
              <a:off x="1368" y="1649"/>
              <a:ext cx="760" cy="181"/>
              <a:chOff x="3016" y="1145"/>
              <a:chExt cx="760" cy="181"/>
            </a:xfrm>
          </p:grpSpPr>
          <p:pic>
            <p:nvPicPr>
              <p:cNvPr id="86064" name="Picture 1044" descr="biparticion">
                <a:extLst>
                  <a:ext uri="{FF2B5EF4-FFF2-40B4-BE49-F238E27FC236}">
                    <a16:creationId xmlns:a16="http://schemas.microsoft.com/office/drawing/2014/main" id="{D86767E2-9B6E-4B22-A4D2-87E9A836CA66}"/>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5" name="Picture 1045" descr="biparticion">
                <a:extLst>
                  <a:ext uri="{FF2B5EF4-FFF2-40B4-BE49-F238E27FC236}">
                    <a16:creationId xmlns:a16="http://schemas.microsoft.com/office/drawing/2014/main" id="{97BE9BEC-B495-4369-B807-3C23D70CA704}"/>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32" name="Group 1046">
              <a:extLst>
                <a:ext uri="{FF2B5EF4-FFF2-40B4-BE49-F238E27FC236}">
                  <a16:creationId xmlns:a16="http://schemas.microsoft.com/office/drawing/2014/main" id="{7DBF7C2F-9C2B-48E7-8BE0-45F00BA1E098}"/>
                </a:ext>
              </a:extLst>
            </p:cNvPr>
            <p:cNvGrpSpPr>
              <a:grpSpLocks/>
            </p:cNvGrpSpPr>
            <p:nvPr/>
          </p:nvGrpSpPr>
          <p:grpSpPr bwMode="auto">
            <a:xfrm>
              <a:off x="2608" y="1673"/>
              <a:ext cx="760" cy="181"/>
              <a:chOff x="3016" y="1145"/>
              <a:chExt cx="760" cy="181"/>
            </a:xfrm>
          </p:grpSpPr>
          <p:pic>
            <p:nvPicPr>
              <p:cNvPr id="86062" name="Picture 1047" descr="biparticion">
                <a:extLst>
                  <a:ext uri="{FF2B5EF4-FFF2-40B4-BE49-F238E27FC236}">
                    <a16:creationId xmlns:a16="http://schemas.microsoft.com/office/drawing/2014/main" id="{49EF07CB-9E24-490F-BF85-6578640C51E4}"/>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3" name="Picture 1048" descr="biparticion">
                <a:extLst>
                  <a:ext uri="{FF2B5EF4-FFF2-40B4-BE49-F238E27FC236}">
                    <a16:creationId xmlns:a16="http://schemas.microsoft.com/office/drawing/2014/main" id="{4ACF4F68-0E69-43F0-B2C9-1D4297E2F1A9}"/>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33" name="Group 1049">
              <a:extLst>
                <a:ext uri="{FF2B5EF4-FFF2-40B4-BE49-F238E27FC236}">
                  <a16:creationId xmlns:a16="http://schemas.microsoft.com/office/drawing/2014/main" id="{5DFA4494-EFA4-48A8-A2E5-3A9310F85F7B}"/>
                </a:ext>
              </a:extLst>
            </p:cNvPr>
            <p:cNvGrpSpPr>
              <a:grpSpLocks/>
            </p:cNvGrpSpPr>
            <p:nvPr/>
          </p:nvGrpSpPr>
          <p:grpSpPr bwMode="auto">
            <a:xfrm>
              <a:off x="820" y="1929"/>
              <a:ext cx="760" cy="181"/>
              <a:chOff x="3016" y="1145"/>
              <a:chExt cx="760" cy="181"/>
            </a:xfrm>
          </p:grpSpPr>
          <p:pic>
            <p:nvPicPr>
              <p:cNvPr id="86060" name="Picture 1050" descr="biparticion">
                <a:extLst>
                  <a:ext uri="{FF2B5EF4-FFF2-40B4-BE49-F238E27FC236}">
                    <a16:creationId xmlns:a16="http://schemas.microsoft.com/office/drawing/2014/main" id="{5D97065C-C077-45CA-A3DE-ACA391016B4D}"/>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1" name="Picture 1051" descr="biparticion">
                <a:extLst>
                  <a:ext uri="{FF2B5EF4-FFF2-40B4-BE49-F238E27FC236}">
                    <a16:creationId xmlns:a16="http://schemas.microsoft.com/office/drawing/2014/main" id="{C2CEE7D3-5C1E-488B-9D34-12EA2ADF430E}"/>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12" name="Line 1052">
              <a:extLst>
                <a:ext uri="{FF2B5EF4-FFF2-40B4-BE49-F238E27FC236}">
                  <a16:creationId xmlns:a16="http://schemas.microsoft.com/office/drawing/2014/main" id="{D385DD5A-74F5-4666-87C8-3FB3F44F8EDE}"/>
                </a:ext>
              </a:extLst>
            </p:cNvPr>
            <p:cNvSpPr>
              <a:spLocks noChangeShapeType="1"/>
            </p:cNvSpPr>
            <p:nvPr/>
          </p:nvSpPr>
          <p:spPr bwMode="auto">
            <a:xfrm flipH="1">
              <a:off x="2616" y="1248"/>
              <a:ext cx="200" cy="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613" name="Line 1053">
              <a:extLst>
                <a:ext uri="{FF2B5EF4-FFF2-40B4-BE49-F238E27FC236}">
                  <a16:creationId xmlns:a16="http://schemas.microsoft.com/office/drawing/2014/main" id="{7EB4352C-50B0-444A-9BDF-CC1003344703}"/>
                </a:ext>
              </a:extLst>
            </p:cNvPr>
            <p:cNvSpPr>
              <a:spLocks noChangeShapeType="1"/>
            </p:cNvSpPr>
            <p:nvPr/>
          </p:nvSpPr>
          <p:spPr bwMode="auto">
            <a:xfrm>
              <a:off x="3472" y="1264"/>
              <a:ext cx="197" cy="0"/>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6036" name="Group 1054">
              <a:extLst>
                <a:ext uri="{FF2B5EF4-FFF2-40B4-BE49-F238E27FC236}">
                  <a16:creationId xmlns:a16="http://schemas.microsoft.com/office/drawing/2014/main" id="{EBAC3C5C-43B1-4AA6-8F42-33D4C2C9CC21}"/>
                </a:ext>
              </a:extLst>
            </p:cNvPr>
            <p:cNvGrpSpPr>
              <a:grpSpLocks/>
            </p:cNvGrpSpPr>
            <p:nvPr/>
          </p:nvGrpSpPr>
          <p:grpSpPr bwMode="auto">
            <a:xfrm>
              <a:off x="3480" y="1241"/>
              <a:ext cx="856" cy="381"/>
              <a:chOff x="1600" y="721"/>
              <a:chExt cx="856" cy="381"/>
            </a:xfrm>
          </p:grpSpPr>
          <p:pic>
            <p:nvPicPr>
              <p:cNvPr id="86057" name="Picture 1055" descr="biparticion">
                <a:extLst>
                  <a:ext uri="{FF2B5EF4-FFF2-40B4-BE49-F238E27FC236}">
                    <a16:creationId xmlns:a16="http://schemas.microsoft.com/office/drawing/2014/main" id="{42E9DD90-FD3D-4191-B893-05F62F943FFD}"/>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1816" y="7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8" name="Picture 1056" descr="biparticion">
                <a:extLst>
                  <a:ext uri="{FF2B5EF4-FFF2-40B4-BE49-F238E27FC236}">
                    <a16:creationId xmlns:a16="http://schemas.microsoft.com/office/drawing/2014/main" id="{EFF48096-B294-428B-85BB-2FA10CCA9C9C}"/>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1600"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9" name="Picture 1057" descr="biparticion">
                <a:extLst>
                  <a:ext uri="{FF2B5EF4-FFF2-40B4-BE49-F238E27FC236}">
                    <a16:creationId xmlns:a16="http://schemas.microsoft.com/office/drawing/2014/main" id="{7B4CD58E-D734-4097-AE82-B86876DF1C3C}"/>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2096" y="921"/>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18" name="Line 1058">
              <a:extLst>
                <a:ext uri="{FF2B5EF4-FFF2-40B4-BE49-F238E27FC236}">
                  <a16:creationId xmlns:a16="http://schemas.microsoft.com/office/drawing/2014/main" id="{3C394463-78C8-4E26-B2AF-A2E9299137DC}"/>
                </a:ext>
              </a:extLst>
            </p:cNvPr>
            <p:cNvSpPr>
              <a:spLocks noChangeShapeType="1"/>
            </p:cNvSpPr>
            <p:nvPr/>
          </p:nvSpPr>
          <p:spPr bwMode="auto">
            <a:xfrm flipH="1">
              <a:off x="1889" y="1552"/>
              <a:ext cx="135" cy="88"/>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619" name="Line 1059">
              <a:extLst>
                <a:ext uri="{FF2B5EF4-FFF2-40B4-BE49-F238E27FC236}">
                  <a16:creationId xmlns:a16="http://schemas.microsoft.com/office/drawing/2014/main" id="{8A441534-6F16-4EDD-B6E6-A1DAD8775D99}"/>
                </a:ext>
              </a:extLst>
            </p:cNvPr>
            <p:cNvSpPr>
              <a:spLocks noChangeShapeType="1"/>
            </p:cNvSpPr>
            <p:nvPr/>
          </p:nvSpPr>
          <p:spPr bwMode="auto">
            <a:xfrm>
              <a:off x="2736" y="1552"/>
              <a:ext cx="144" cy="112"/>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620" name="Line 1060">
              <a:extLst>
                <a:ext uri="{FF2B5EF4-FFF2-40B4-BE49-F238E27FC236}">
                  <a16:creationId xmlns:a16="http://schemas.microsoft.com/office/drawing/2014/main" id="{EA97A9E8-EE2E-4474-9466-4427C3FEC5B9}"/>
                </a:ext>
              </a:extLst>
            </p:cNvPr>
            <p:cNvSpPr>
              <a:spLocks noChangeShapeType="1"/>
            </p:cNvSpPr>
            <p:nvPr/>
          </p:nvSpPr>
          <p:spPr bwMode="auto">
            <a:xfrm flipH="1">
              <a:off x="1208" y="1816"/>
              <a:ext cx="136" cy="88"/>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79621" name="Line 1061">
              <a:extLst>
                <a:ext uri="{FF2B5EF4-FFF2-40B4-BE49-F238E27FC236}">
                  <a16:creationId xmlns:a16="http://schemas.microsoft.com/office/drawing/2014/main" id="{6A4208AF-6C7E-485A-A960-673701BF9A9D}"/>
                </a:ext>
              </a:extLst>
            </p:cNvPr>
            <p:cNvSpPr>
              <a:spLocks noChangeShapeType="1"/>
            </p:cNvSpPr>
            <p:nvPr/>
          </p:nvSpPr>
          <p:spPr bwMode="auto">
            <a:xfrm>
              <a:off x="1984" y="1816"/>
              <a:ext cx="144" cy="112"/>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6041" name="Group 1062">
              <a:extLst>
                <a:ext uri="{FF2B5EF4-FFF2-40B4-BE49-F238E27FC236}">
                  <a16:creationId xmlns:a16="http://schemas.microsoft.com/office/drawing/2014/main" id="{E4379DB8-62F4-41B6-8F33-5EFDDE67F9F5}"/>
                </a:ext>
              </a:extLst>
            </p:cNvPr>
            <p:cNvGrpSpPr>
              <a:grpSpLocks/>
            </p:cNvGrpSpPr>
            <p:nvPr/>
          </p:nvGrpSpPr>
          <p:grpSpPr bwMode="auto">
            <a:xfrm>
              <a:off x="384" y="2241"/>
              <a:ext cx="760" cy="181"/>
              <a:chOff x="3016" y="1145"/>
              <a:chExt cx="760" cy="181"/>
            </a:xfrm>
          </p:grpSpPr>
          <p:pic>
            <p:nvPicPr>
              <p:cNvPr id="86055" name="Picture 1063" descr="biparticion">
                <a:extLst>
                  <a:ext uri="{FF2B5EF4-FFF2-40B4-BE49-F238E27FC236}">
                    <a16:creationId xmlns:a16="http://schemas.microsoft.com/office/drawing/2014/main" id="{3E38DCB6-9AFB-4516-8431-B2BCFFE3E737}"/>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6" name="Picture 1064" descr="biparticion">
                <a:extLst>
                  <a:ext uri="{FF2B5EF4-FFF2-40B4-BE49-F238E27FC236}">
                    <a16:creationId xmlns:a16="http://schemas.microsoft.com/office/drawing/2014/main" id="{F137EEC7-0CA3-4D29-B7E3-F946EEE87A6E}"/>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25" name="Line 1065">
              <a:extLst>
                <a:ext uri="{FF2B5EF4-FFF2-40B4-BE49-F238E27FC236}">
                  <a16:creationId xmlns:a16="http://schemas.microsoft.com/office/drawing/2014/main" id="{EC09626B-4882-4C42-878D-7B01734F635E}"/>
                </a:ext>
              </a:extLst>
            </p:cNvPr>
            <p:cNvSpPr>
              <a:spLocks noChangeShapeType="1"/>
            </p:cNvSpPr>
            <p:nvPr/>
          </p:nvSpPr>
          <p:spPr bwMode="auto">
            <a:xfrm flipH="1">
              <a:off x="732" y="2096"/>
              <a:ext cx="136" cy="88"/>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6043" name="Group 1066">
              <a:extLst>
                <a:ext uri="{FF2B5EF4-FFF2-40B4-BE49-F238E27FC236}">
                  <a16:creationId xmlns:a16="http://schemas.microsoft.com/office/drawing/2014/main" id="{73C43556-A880-4DC4-BF0B-08EF98D9EA78}"/>
                </a:ext>
              </a:extLst>
            </p:cNvPr>
            <p:cNvGrpSpPr>
              <a:grpSpLocks/>
            </p:cNvGrpSpPr>
            <p:nvPr/>
          </p:nvGrpSpPr>
          <p:grpSpPr bwMode="auto">
            <a:xfrm>
              <a:off x="2792" y="2249"/>
              <a:ext cx="760" cy="181"/>
              <a:chOff x="3016" y="1145"/>
              <a:chExt cx="760" cy="181"/>
            </a:xfrm>
          </p:grpSpPr>
          <p:pic>
            <p:nvPicPr>
              <p:cNvPr id="86053" name="Picture 1067" descr="biparticion">
                <a:extLst>
                  <a:ext uri="{FF2B5EF4-FFF2-40B4-BE49-F238E27FC236}">
                    <a16:creationId xmlns:a16="http://schemas.microsoft.com/office/drawing/2014/main" id="{0FFC1778-405B-4FFC-8204-8ED6F6710F73}"/>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4" name="Picture 1068" descr="biparticion">
                <a:extLst>
                  <a:ext uri="{FF2B5EF4-FFF2-40B4-BE49-F238E27FC236}">
                    <a16:creationId xmlns:a16="http://schemas.microsoft.com/office/drawing/2014/main" id="{1DE1D58C-704B-42B2-BBAC-4F219EBC51D0}"/>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29" name="Line 1069">
              <a:extLst>
                <a:ext uri="{FF2B5EF4-FFF2-40B4-BE49-F238E27FC236}">
                  <a16:creationId xmlns:a16="http://schemas.microsoft.com/office/drawing/2014/main" id="{F5991D0A-6860-48AD-A8C1-6EFC93D9F68C}"/>
                </a:ext>
              </a:extLst>
            </p:cNvPr>
            <p:cNvSpPr>
              <a:spLocks noChangeShapeType="1"/>
            </p:cNvSpPr>
            <p:nvPr/>
          </p:nvSpPr>
          <p:spPr bwMode="auto">
            <a:xfrm>
              <a:off x="2720" y="2128"/>
              <a:ext cx="144" cy="112"/>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6045" name="Group 1070">
              <a:extLst>
                <a:ext uri="{FF2B5EF4-FFF2-40B4-BE49-F238E27FC236}">
                  <a16:creationId xmlns:a16="http://schemas.microsoft.com/office/drawing/2014/main" id="{03DEA7BA-48AD-43C9-BBBE-F47EF4A85A08}"/>
                </a:ext>
              </a:extLst>
            </p:cNvPr>
            <p:cNvGrpSpPr>
              <a:grpSpLocks/>
            </p:cNvGrpSpPr>
            <p:nvPr/>
          </p:nvGrpSpPr>
          <p:grpSpPr bwMode="auto">
            <a:xfrm>
              <a:off x="1992" y="2257"/>
              <a:ext cx="760" cy="181"/>
              <a:chOff x="3016" y="1145"/>
              <a:chExt cx="760" cy="181"/>
            </a:xfrm>
          </p:grpSpPr>
          <p:pic>
            <p:nvPicPr>
              <p:cNvPr id="86051" name="Picture 1071" descr="biparticion">
                <a:extLst>
                  <a:ext uri="{FF2B5EF4-FFF2-40B4-BE49-F238E27FC236}">
                    <a16:creationId xmlns:a16="http://schemas.microsoft.com/office/drawing/2014/main" id="{6F56DCE6-B736-4DA9-A8F4-AA8C0BE375EA}"/>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2" name="Picture 1072" descr="biparticion">
                <a:extLst>
                  <a:ext uri="{FF2B5EF4-FFF2-40B4-BE49-F238E27FC236}">
                    <a16:creationId xmlns:a16="http://schemas.microsoft.com/office/drawing/2014/main" id="{8038E1EA-7CDA-4346-8E5B-250EB914DEC4}"/>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33" name="Line 1073">
              <a:extLst>
                <a:ext uri="{FF2B5EF4-FFF2-40B4-BE49-F238E27FC236}">
                  <a16:creationId xmlns:a16="http://schemas.microsoft.com/office/drawing/2014/main" id="{9FB74DEB-F7AB-40C8-ADB6-D88DE66A0142}"/>
                </a:ext>
              </a:extLst>
            </p:cNvPr>
            <p:cNvSpPr>
              <a:spLocks noChangeShapeType="1"/>
            </p:cNvSpPr>
            <p:nvPr/>
          </p:nvSpPr>
          <p:spPr bwMode="auto">
            <a:xfrm>
              <a:off x="2104" y="2135"/>
              <a:ext cx="144" cy="111"/>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86047" name="Group 1074">
              <a:extLst>
                <a:ext uri="{FF2B5EF4-FFF2-40B4-BE49-F238E27FC236}">
                  <a16:creationId xmlns:a16="http://schemas.microsoft.com/office/drawing/2014/main" id="{66260627-1404-4F13-BDD9-85FA3C25A964}"/>
                </a:ext>
              </a:extLst>
            </p:cNvPr>
            <p:cNvGrpSpPr>
              <a:grpSpLocks/>
            </p:cNvGrpSpPr>
            <p:nvPr/>
          </p:nvGrpSpPr>
          <p:grpSpPr bwMode="auto">
            <a:xfrm>
              <a:off x="1192" y="2241"/>
              <a:ext cx="760" cy="181"/>
              <a:chOff x="3016" y="1145"/>
              <a:chExt cx="760" cy="181"/>
            </a:xfrm>
          </p:grpSpPr>
          <p:pic>
            <p:nvPicPr>
              <p:cNvPr id="86049" name="Picture 1075" descr="biparticion">
                <a:extLst>
                  <a:ext uri="{FF2B5EF4-FFF2-40B4-BE49-F238E27FC236}">
                    <a16:creationId xmlns:a16="http://schemas.microsoft.com/office/drawing/2014/main" id="{73A59D81-2528-4930-987C-AF5C2BD836DF}"/>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4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0" name="Picture 1076" descr="biparticion">
                <a:extLst>
                  <a:ext uri="{FF2B5EF4-FFF2-40B4-BE49-F238E27FC236}">
                    <a16:creationId xmlns:a16="http://schemas.microsoft.com/office/drawing/2014/main" id="{3CF36B7A-A62B-4DBF-97B4-F9AFB7A7E46E}"/>
                  </a:ext>
                </a:extLst>
              </p:cNvPr>
              <p:cNvPicPr>
                <a:picLocks noChangeAspect="1" noChangeArrowheads="1"/>
              </p:cNvPicPr>
              <p:nvPr/>
            </p:nvPicPr>
            <p:blipFill>
              <a:blip r:embed="rId5">
                <a:lum bright="12000"/>
                <a:extLst>
                  <a:ext uri="{28A0092B-C50C-407E-A947-70E740481C1C}">
                    <a14:useLocalDpi xmlns:a14="http://schemas.microsoft.com/office/drawing/2010/main" val="0"/>
                  </a:ext>
                </a:extLst>
              </a:blip>
              <a:srcRect l="89319" t="1759" r="4747" b="93265"/>
              <a:stretch>
                <a:fillRect/>
              </a:stretch>
            </p:blipFill>
            <p:spPr bwMode="auto">
              <a:xfrm>
                <a:off x="3016" y="1145"/>
                <a:ext cx="36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9637" name="Line 1077">
              <a:extLst>
                <a:ext uri="{FF2B5EF4-FFF2-40B4-BE49-F238E27FC236}">
                  <a16:creationId xmlns:a16="http://schemas.microsoft.com/office/drawing/2014/main" id="{32EB754B-4994-449F-A8F1-370D708DA646}"/>
                </a:ext>
              </a:extLst>
            </p:cNvPr>
            <p:cNvSpPr>
              <a:spLocks noChangeShapeType="1"/>
            </p:cNvSpPr>
            <p:nvPr/>
          </p:nvSpPr>
          <p:spPr bwMode="auto">
            <a:xfrm>
              <a:off x="1448" y="2135"/>
              <a:ext cx="0" cy="111"/>
            </a:xfrm>
            <a:prstGeom prst="line">
              <a:avLst/>
            </a:prstGeom>
            <a:noFill/>
            <a:ln w="38100">
              <a:solidFill>
                <a:schemeClr val="tx2"/>
              </a:solidFill>
              <a:round/>
              <a:headEnd/>
              <a:tailEnd type="triangle" w="med" len="me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pic>
        <p:nvPicPr>
          <p:cNvPr id="579638" name="Picture 1078" descr="legionellaplacapetri">
            <a:extLst>
              <a:ext uri="{FF2B5EF4-FFF2-40B4-BE49-F238E27FC236}">
                <a16:creationId xmlns:a16="http://schemas.microsoft.com/office/drawing/2014/main" id="{927F721F-560D-427D-8B60-A53567B87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651" t="443"/>
          <a:stretch>
            <a:fillRect/>
          </a:stretch>
        </p:blipFill>
        <p:spPr bwMode="auto">
          <a:xfrm>
            <a:off x="184150" y="3700932"/>
            <a:ext cx="36449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9639" name="Picture 1079" descr="bacterias">
            <a:extLst>
              <a:ext uri="{FF2B5EF4-FFF2-40B4-BE49-F238E27FC236}">
                <a16:creationId xmlns:a16="http://schemas.microsoft.com/office/drawing/2014/main" id="{C3BD58AB-EDF3-4A96-AB30-762389885497}"/>
              </a:ext>
            </a:extLst>
          </p:cNvPr>
          <p:cNvPicPr>
            <a:picLocks noChangeAspect="1" noChangeArrowheads="1"/>
          </p:cNvPicPr>
          <p:nvPr/>
        </p:nvPicPr>
        <p:blipFill>
          <a:blip r:embed="rId7">
            <a:lum bright="6000"/>
            <a:extLst>
              <a:ext uri="{28A0092B-C50C-407E-A947-70E740481C1C}">
                <a14:useLocalDpi xmlns:a14="http://schemas.microsoft.com/office/drawing/2010/main" val="0"/>
              </a:ext>
            </a:extLst>
          </a:blip>
          <a:srcRect t="11444" r="33585" b="9363"/>
          <a:stretch>
            <a:fillRect/>
          </a:stretch>
        </p:blipFill>
        <p:spPr bwMode="auto">
          <a:xfrm>
            <a:off x="3819525" y="3816820"/>
            <a:ext cx="22352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3312" name="Object 1024">
            <a:extLst>
              <a:ext uri="{FF2B5EF4-FFF2-40B4-BE49-F238E27FC236}">
                <a16:creationId xmlns:a16="http://schemas.microsoft.com/office/drawing/2014/main" id="{227E0E08-AE17-40BD-8B1B-7631CA3E0F6F}"/>
              </a:ext>
            </a:extLst>
          </p:cNvPr>
          <p:cNvGraphicFramePr>
            <a:graphicFrameLocks noChangeAspect="1"/>
          </p:cNvGraphicFramePr>
          <p:nvPr/>
        </p:nvGraphicFramePr>
        <p:xfrm>
          <a:off x="3098800" y="3716807"/>
          <a:ext cx="2492375" cy="2841625"/>
        </p:xfrm>
        <a:graphic>
          <a:graphicData uri="http://schemas.openxmlformats.org/presentationml/2006/ole">
            <mc:AlternateContent xmlns:mc="http://schemas.openxmlformats.org/markup-compatibility/2006">
              <mc:Choice xmlns:v="urn:schemas-microsoft-com:vml" Requires="v">
                <p:oleObj spid="_x0000_s1047" name="Imagen" r:id="rId8" imgW="2309813" imgH="3176588" progId="MS_ClipArt_Gallery.2">
                  <p:embed/>
                </p:oleObj>
              </mc:Choice>
              <mc:Fallback>
                <p:oleObj name="Imagen" r:id="rId8" imgW="2309813" imgH="3176588" progId="MS_ClipArt_Gallery.2">
                  <p:embed/>
                  <p:pic>
                    <p:nvPicPr>
                      <p:cNvPr id="653312" name="Object 1024">
                        <a:extLst>
                          <a:ext uri="{FF2B5EF4-FFF2-40B4-BE49-F238E27FC236}">
                            <a16:creationId xmlns:a16="http://schemas.microsoft.com/office/drawing/2014/main" id="{227E0E08-AE17-40BD-8B1B-7631CA3E0F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8800" y="3716807"/>
                        <a:ext cx="2492375" cy="284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9641" name="Picture 1081" descr="Micrscp">
            <a:extLst>
              <a:ext uri="{FF2B5EF4-FFF2-40B4-BE49-F238E27FC236}">
                <a16:creationId xmlns:a16="http://schemas.microsoft.com/office/drawing/2014/main" id="{918CB185-0E86-48D1-A8F7-D50E4772E8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0750" y="3967632"/>
            <a:ext cx="1090613"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643" name="Rectangle 1083">
            <a:extLst>
              <a:ext uri="{FF2B5EF4-FFF2-40B4-BE49-F238E27FC236}">
                <a16:creationId xmlns:a16="http://schemas.microsoft.com/office/drawing/2014/main" id="{C708136D-C712-4A93-8204-621A35277C86}"/>
              </a:ext>
            </a:extLst>
          </p:cNvPr>
          <p:cNvSpPr>
            <a:spLocks noChangeArrowheads="1"/>
          </p:cNvSpPr>
          <p:nvPr/>
        </p:nvSpPr>
        <p:spPr bwMode="auto">
          <a:xfrm>
            <a:off x="55563" y="6101232"/>
            <a:ext cx="8934450" cy="457200"/>
          </a:xfrm>
          <a:prstGeom prst="rect">
            <a:avLst/>
          </a:prstGeom>
          <a:solidFill>
            <a:srgbClr val="0033CC"/>
          </a:solidFill>
          <a:ln w="12700">
            <a:noFill/>
            <a:miter lim="800000"/>
            <a:headEnd/>
            <a:tailEnd/>
          </a:ln>
          <a:effectLst/>
        </p:spPr>
        <p:txBody>
          <a:bodyPr wrap="none" anchor="ctr">
            <a:spAutoFit/>
          </a:bodyPr>
          <a:lstStyle/>
          <a:p>
            <a:pPr algn="ctr" eaLnBrk="1" hangingPunct="1">
              <a:spcBef>
                <a:spcPct val="50000"/>
              </a:spcBef>
              <a:defRPr/>
            </a:pPr>
            <a:r>
              <a:rPr lang="es-ES" sz="2400" b="1" dirty="0">
                <a:solidFill>
                  <a:srgbClr val="FFFF00"/>
                </a:solidFill>
                <a:effectLst>
                  <a:outerShdw blurRad="38100" dist="38100" dir="2700000" algn="tl">
                    <a:srgbClr val="000000"/>
                  </a:outerShdw>
                </a:effectLst>
                <a:latin typeface="Arial" charset="0"/>
              </a:rPr>
              <a:t>Unidades Formadoras de Colonias (UFC)/volumen analizado</a:t>
            </a:r>
          </a:p>
        </p:txBody>
      </p:sp>
      <p:sp>
        <p:nvSpPr>
          <p:cNvPr id="579644" name="Rectangle 1084">
            <a:extLst>
              <a:ext uri="{FF2B5EF4-FFF2-40B4-BE49-F238E27FC236}">
                <a16:creationId xmlns:a16="http://schemas.microsoft.com/office/drawing/2014/main" id="{F6489FA2-1CE3-4AF5-8722-10BD6E35EF68}"/>
              </a:ext>
            </a:extLst>
          </p:cNvPr>
          <p:cNvSpPr>
            <a:spLocks noChangeArrowheads="1"/>
          </p:cNvSpPr>
          <p:nvPr/>
        </p:nvSpPr>
        <p:spPr bwMode="auto">
          <a:xfrm>
            <a:off x="244716" y="3124699"/>
            <a:ext cx="5016788" cy="523220"/>
          </a:xfrm>
          <a:prstGeom prst="rect">
            <a:avLst/>
          </a:prstGeom>
          <a:noFill/>
          <a:ln w="12700">
            <a:noFill/>
            <a:miter lim="800000"/>
            <a:headEnd/>
            <a:tailEnd/>
          </a:ln>
          <a:effectLst/>
        </p:spPr>
        <p:txBody>
          <a:bodyPr wrap="square" anchor="ctr">
            <a:spAutoFit/>
          </a:bodyPr>
          <a:lstStyle/>
          <a:p>
            <a:pPr eaLnBrk="1" hangingPunct="1">
              <a:spcBef>
                <a:spcPct val="50000"/>
              </a:spcBef>
              <a:defRPr/>
            </a:pPr>
            <a:r>
              <a:rPr lang="es-ES" sz="1400" b="1" dirty="0">
                <a:solidFill>
                  <a:srgbClr val="0033CC"/>
                </a:solidFill>
                <a:latin typeface="Arial" charset="0"/>
              </a:rPr>
              <a:t>Este crecimiento rápido genera la formación de colonias (millones de bacterias) en medios de cultivo adecuados</a:t>
            </a:r>
          </a:p>
        </p:txBody>
      </p:sp>
      <p:sp>
        <p:nvSpPr>
          <p:cNvPr id="579645" name="Oval 1085">
            <a:extLst>
              <a:ext uri="{FF2B5EF4-FFF2-40B4-BE49-F238E27FC236}">
                <a16:creationId xmlns:a16="http://schemas.microsoft.com/office/drawing/2014/main" id="{B7501EA3-7419-4E7C-B030-633D6BBA62A2}"/>
              </a:ext>
            </a:extLst>
          </p:cNvPr>
          <p:cNvSpPr>
            <a:spLocks noChangeArrowheads="1"/>
          </p:cNvSpPr>
          <p:nvPr/>
        </p:nvSpPr>
        <p:spPr bwMode="auto">
          <a:xfrm>
            <a:off x="1203325" y="4751857"/>
            <a:ext cx="254000" cy="254000"/>
          </a:xfrm>
          <a:prstGeom prst="ellipse">
            <a:avLst/>
          </a:prstGeom>
          <a:noFill/>
          <a:ln w="28575">
            <a:solidFill>
              <a:srgbClr val="FFFF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2" name="Text Box 47">
            <a:extLst>
              <a:ext uri="{FF2B5EF4-FFF2-40B4-BE49-F238E27FC236}">
                <a16:creationId xmlns:a16="http://schemas.microsoft.com/office/drawing/2014/main" id="{54FB063E-8530-4792-AB10-BBD452B76B09}"/>
              </a:ext>
            </a:extLst>
          </p:cNvPr>
          <p:cNvSpPr txBox="1">
            <a:spLocks noChangeArrowheads="1"/>
          </p:cNvSpPr>
          <p:nvPr/>
        </p:nvSpPr>
        <p:spPr bwMode="auto">
          <a:xfrm>
            <a:off x="126293" y="339927"/>
            <a:ext cx="8655050" cy="523220"/>
          </a:xfrm>
          <a:prstGeom prst="rect">
            <a:avLst/>
          </a:prstGeom>
          <a:noFill/>
          <a:ln w="9525">
            <a:noFill/>
            <a:miter lim="800000"/>
            <a:headEnd/>
            <a:tailEnd/>
          </a:ln>
          <a:effectLst/>
        </p:spPr>
        <p:txBody>
          <a:bodyPr>
            <a:spAutoFit/>
          </a:bodyPr>
          <a:lstStyle>
            <a:lvl1pPr eaLnBrk="0" hangingPunct="0">
              <a:defRPr sz="3600">
                <a:solidFill>
                  <a:schemeClr val="tx1"/>
                </a:solidFill>
                <a:latin typeface="Arial Unicode MS" pitchFamily="34" charset="-128"/>
              </a:defRPr>
            </a:lvl1pPr>
            <a:lvl2pPr marL="742950" indent="-285750" eaLnBrk="0" hangingPunct="0">
              <a:defRPr sz="3600">
                <a:solidFill>
                  <a:schemeClr val="tx1"/>
                </a:solidFill>
                <a:latin typeface="Arial Unicode MS" pitchFamily="34" charset="-128"/>
              </a:defRPr>
            </a:lvl2pPr>
            <a:lvl3pPr marL="1143000" indent="-228600" eaLnBrk="0" hangingPunct="0">
              <a:defRPr sz="3600">
                <a:solidFill>
                  <a:schemeClr val="tx1"/>
                </a:solidFill>
                <a:latin typeface="Arial Unicode MS" pitchFamily="34" charset="-128"/>
              </a:defRPr>
            </a:lvl3pPr>
            <a:lvl4pPr marL="1600200" indent="-228600" eaLnBrk="0" hangingPunct="0">
              <a:defRPr sz="3600">
                <a:solidFill>
                  <a:schemeClr val="tx1"/>
                </a:solidFill>
                <a:latin typeface="Arial Unicode MS" pitchFamily="34" charset="-128"/>
              </a:defRPr>
            </a:lvl4pPr>
            <a:lvl5pPr marL="2057400" indent="-228600" eaLnBrk="0" hangingPunct="0">
              <a:defRPr sz="3600">
                <a:solidFill>
                  <a:schemeClr val="tx1"/>
                </a:solidFill>
                <a:latin typeface="Arial Unicode MS" pitchFamily="34" charset="-128"/>
              </a:defRPr>
            </a:lvl5pPr>
            <a:lvl6pPr marL="2514600" indent="-228600" algn="ctr" eaLnBrk="0" fontAlgn="base" hangingPunct="0">
              <a:spcBef>
                <a:spcPct val="0"/>
              </a:spcBef>
              <a:spcAft>
                <a:spcPct val="0"/>
              </a:spcAft>
              <a:defRPr sz="3600">
                <a:solidFill>
                  <a:schemeClr val="tx1"/>
                </a:solidFill>
                <a:latin typeface="Arial Unicode MS" pitchFamily="34" charset="-128"/>
              </a:defRPr>
            </a:lvl6pPr>
            <a:lvl7pPr marL="2971800" indent="-228600" algn="ctr" eaLnBrk="0" fontAlgn="base" hangingPunct="0">
              <a:spcBef>
                <a:spcPct val="0"/>
              </a:spcBef>
              <a:spcAft>
                <a:spcPct val="0"/>
              </a:spcAft>
              <a:defRPr sz="3600">
                <a:solidFill>
                  <a:schemeClr val="tx1"/>
                </a:solidFill>
                <a:latin typeface="Arial Unicode MS" pitchFamily="34" charset="-128"/>
              </a:defRPr>
            </a:lvl7pPr>
            <a:lvl8pPr marL="3429000" indent="-228600" algn="ctr" eaLnBrk="0" fontAlgn="base" hangingPunct="0">
              <a:spcBef>
                <a:spcPct val="0"/>
              </a:spcBef>
              <a:spcAft>
                <a:spcPct val="0"/>
              </a:spcAft>
              <a:defRPr sz="3600">
                <a:solidFill>
                  <a:schemeClr val="tx1"/>
                </a:solidFill>
                <a:latin typeface="Arial Unicode MS" pitchFamily="34" charset="-128"/>
              </a:defRPr>
            </a:lvl8pPr>
            <a:lvl9pPr marL="3886200" indent="-228600" algn="ctr" eaLnBrk="0" fontAlgn="base" hangingPunct="0">
              <a:spcBef>
                <a:spcPct val="0"/>
              </a:spcBef>
              <a:spcAft>
                <a:spcPct val="0"/>
              </a:spcAft>
              <a:defRPr sz="3600">
                <a:solidFill>
                  <a:schemeClr val="tx1"/>
                </a:solidFill>
                <a:latin typeface="Arial Unicode MS" pitchFamily="34" charset="-128"/>
              </a:defRPr>
            </a:lvl9pPr>
          </a:lstStyle>
          <a:p>
            <a:pPr eaLnBrk="1" hangingPunct="1">
              <a:spcBef>
                <a:spcPct val="50000"/>
              </a:spcBef>
              <a:defRPr/>
            </a:pPr>
            <a:r>
              <a:rPr lang="es-ES" altLang="en-US" sz="2800" b="1" dirty="0">
                <a:solidFill>
                  <a:srgbClr val="0033CC"/>
                </a:solidFill>
                <a:effectLst>
                  <a:outerShdw blurRad="38100" dist="38100" dir="2700000" algn="tl">
                    <a:srgbClr val="000000"/>
                  </a:outerShdw>
                </a:effectLst>
                <a:latin typeface="Arial" charset="0"/>
              </a:rPr>
              <a:t>PROLIFERACIÓN DE LAS BACTERIAS</a:t>
            </a:r>
          </a:p>
        </p:txBody>
      </p:sp>
      <p:sp>
        <p:nvSpPr>
          <p:cNvPr id="63" name="CuadroTexto 62">
            <a:extLst>
              <a:ext uri="{FF2B5EF4-FFF2-40B4-BE49-F238E27FC236}">
                <a16:creationId xmlns:a16="http://schemas.microsoft.com/office/drawing/2014/main" id="{BE84C023-863D-4CDE-9334-3C1B070CBB2B}"/>
              </a:ext>
            </a:extLst>
          </p:cNvPr>
          <p:cNvSpPr txBox="1"/>
          <p:nvPr/>
        </p:nvSpPr>
        <p:spPr>
          <a:xfrm>
            <a:off x="22115" y="16494"/>
            <a:ext cx="9099770" cy="400110"/>
          </a:xfrm>
          <a:prstGeom prst="rect">
            <a:avLst/>
          </a:prstGeom>
          <a:solidFill>
            <a:srgbClr val="FFFF00"/>
          </a:solidFill>
        </p:spPr>
        <p:txBody>
          <a:bodyPr wrap="square" rtlCol="0">
            <a:spAutoFit/>
          </a:bodyPr>
          <a:lstStyle/>
          <a:p>
            <a:pPr algn="ctr"/>
            <a:r>
              <a:rPr lang="ca-ES" sz="2000" dirty="0"/>
              <a:t>¿Como lo invisible se </a:t>
            </a:r>
            <a:r>
              <a:rPr lang="es-ES" sz="2000" dirty="0"/>
              <a:t>convierte </a:t>
            </a:r>
            <a:r>
              <a:rPr lang="ca-ES" sz="2000" dirty="0"/>
              <a:t>en visible macroscòpicament?</a:t>
            </a:r>
          </a:p>
        </p:txBody>
      </p:sp>
      <p:sp>
        <p:nvSpPr>
          <p:cNvPr id="64" name="Rectangle 9">
            <a:extLst>
              <a:ext uri="{FF2B5EF4-FFF2-40B4-BE49-F238E27FC236}">
                <a16:creationId xmlns:a16="http://schemas.microsoft.com/office/drawing/2014/main" id="{97C2AC54-F872-4D1E-904E-46911BFB618F}"/>
              </a:ext>
            </a:extLst>
          </p:cNvPr>
          <p:cNvSpPr>
            <a:spLocks noChangeArrowheads="1"/>
          </p:cNvSpPr>
          <p:nvPr/>
        </p:nvSpPr>
        <p:spPr bwMode="auto">
          <a:xfrm>
            <a:off x="6861588" y="546891"/>
            <a:ext cx="1874838" cy="792162"/>
          </a:xfrm>
          <a:prstGeom prst="rect">
            <a:avLst/>
          </a:prstGeom>
          <a:solidFill>
            <a:schemeClr val="bg1"/>
          </a:solidFill>
          <a:ln w="9525">
            <a:solidFill>
              <a:srgbClr val="0033CC"/>
            </a:solid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_tradnl" sz="2400" dirty="0"/>
              <a:t>Tamaño 1</a:t>
            </a:r>
            <a:r>
              <a:rPr lang="en-US" altLang="es-ES_tradnl" sz="2400" dirty="0">
                <a:cs typeface="Times New Roman" panose="02020603050405020304" pitchFamily="18" charset="0"/>
              </a:rPr>
              <a:t>µm</a:t>
            </a:r>
          </a:p>
        </p:txBody>
      </p:sp>
    </p:spTree>
    <p:extLst>
      <p:ext uri="{BB962C8B-B14F-4D97-AF65-F5344CB8AC3E}">
        <p14:creationId xmlns:p14="http://schemas.microsoft.com/office/powerpoint/2010/main" val="164193781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9644"/>
                                        </p:tgtEl>
                                        <p:attrNameLst>
                                          <p:attrName>style.visibility</p:attrName>
                                        </p:attrNameLst>
                                      </p:cBhvr>
                                      <p:to>
                                        <p:strVal val="visible"/>
                                      </p:to>
                                    </p:set>
                                    <p:animEffect transition="in" filter="wipe(up)">
                                      <p:cBhvr>
                                        <p:cTn id="7" dur="500"/>
                                        <p:tgtEl>
                                          <p:spTgt spid="57964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79638"/>
                                        </p:tgtEl>
                                        <p:attrNameLst>
                                          <p:attrName>style.visibility</p:attrName>
                                        </p:attrNameLst>
                                      </p:cBhvr>
                                      <p:to>
                                        <p:strVal val="visible"/>
                                      </p:to>
                                    </p:set>
                                    <p:animEffect transition="in" filter="wipe(up)">
                                      <p:cBhvr>
                                        <p:cTn id="11" dur="500"/>
                                        <p:tgtEl>
                                          <p:spTgt spid="5796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53312"/>
                                        </p:tgtEl>
                                        <p:attrNameLst>
                                          <p:attrName>style.visibility</p:attrName>
                                        </p:attrNameLst>
                                      </p:cBhvr>
                                      <p:to>
                                        <p:strVal val="visible"/>
                                      </p:to>
                                    </p:set>
                                    <p:animEffect transition="in" filter="wipe(up)">
                                      <p:cBhvr>
                                        <p:cTn id="16" dur="500"/>
                                        <p:tgtEl>
                                          <p:spTgt spid="6533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528" fill="hold" nodeType="clickEffect">
                                  <p:stCondLst>
                                    <p:cond delay="0"/>
                                  </p:stCondLst>
                                  <p:childTnLst>
                                    <p:set>
                                      <p:cBhvr>
                                        <p:cTn id="20" dur="1" fill="hold">
                                          <p:stCondLst>
                                            <p:cond delay="0"/>
                                          </p:stCondLst>
                                        </p:cTn>
                                        <p:tgtEl>
                                          <p:spTgt spid="579641"/>
                                        </p:tgtEl>
                                        <p:attrNameLst>
                                          <p:attrName>style.visibility</p:attrName>
                                        </p:attrNameLst>
                                      </p:cBhvr>
                                      <p:to>
                                        <p:strVal val="visible"/>
                                      </p:to>
                                    </p:set>
                                    <p:anim calcmode="lin" valueType="num">
                                      <p:cBhvr>
                                        <p:cTn id="21" dur="500" fill="hold"/>
                                        <p:tgtEl>
                                          <p:spTgt spid="579641"/>
                                        </p:tgtEl>
                                        <p:attrNameLst>
                                          <p:attrName>ppt_w</p:attrName>
                                        </p:attrNameLst>
                                      </p:cBhvr>
                                      <p:tavLst>
                                        <p:tav tm="0">
                                          <p:val>
                                            <p:fltVal val="0"/>
                                          </p:val>
                                        </p:tav>
                                        <p:tav tm="100000">
                                          <p:val>
                                            <p:strVal val="#ppt_w"/>
                                          </p:val>
                                        </p:tav>
                                      </p:tavLst>
                                    </p:anim>
                                    <p:anim calcmode="lin" valueType="num">
                                      <p:cBhvr>
                                        <p:cTn id="22" dur="500" fill="hold"/>
                                        <p:tgtEl>
                                          <p:spTgt spid="579641"/>
                                        </p:tgtEl>
                                        <p:attrNameLst>
                                          <p:attrName>ppt_h</p:attrName>
                                        </p:attrNameLst>
                                      </p:cBhvr>
                                      <p:tavLst>
                                        <p:tav tm="0">
                                          <p:val>
                                            <p:fltVal val="0"/>
                                          </p:val>
                                        </p:tav>
                                        <p:tav tm="100000">
                                          <p:val>
                                            <p:strVal val="#ppt_h"/>
                                          </p:val>
                                        </p:tav>
                                      </p:tavLst>
                                    </p:anim>
                                    <p:anim calcmode="lin" valueType="num">
                                      <p:cBhvr>
                                        <p:cTn id="23" dur="500" fill="hold"/>
                                        <p:tgtEl>
                                          <p:spTgt spid="579641"/>
                                        </p:tgtEl>
                                        <p:attrNameLst>
                                          <p:attrName>ppt_x</p:attrName>
                                        </p:attrNameLst>
                                      </p:cBhvr>
                                      <p:tavLst>
                                        <p:tav tm="0">
                                          <p:val>
                                            <p:fltVal val="0.5"/>
                                          </p:val>
                                        </p:tav>
                                        <p:tav tm="100000">
                                          <p:val>
                                            <p:strVal val="#ppt_x"/>
                                          </p:val>
                                        </p:tav>
                                      </p:tavLst>
                                    </p:anim>
                                    <p:anim calcmode="lin" valueType="num">
                                      <p:cBhvr>
                                        <p:cTn id="24" dur="500" fill="hold"/>
                                        <p:tgtEl>
                                          <p:spTgt spid="579641"/>
                                        </p:tgtEl>
                                        <p:attrNameLst>
                                          <p:attrName>ppt_y</p:attrName>
                                        </p:attrNameLst>
                                      </p:cBhvr>
                                      <p:tavLst>
                                        <p:tav tm="0">
                                          <p:val>
                                            <p:fltVal val="0.5"/>
                                          </p:val>
                                        </p:tav>
                                        <p:tav tm="100000">
                                          <p:val>
                                            <p:strVal val="#ppt_y"/>
                                          </p:val>
                                        </p:tav>
                                      </p:tavLst>
                                    </p:anim>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579639"/>
                                        </p:tgtEl>
                                        <p:attrNameLst>
                                          <p:attrName>style.visibility</p:attrName>
                                        </p:attrNameLst>
                                      </p:cBhvr>
                                      <p:to>
                                        <p:strVal val="visible"/>
                                      </p:to>
                                    </p:set>
                                    <p:animEffect transition="in" filter="wipe(up)">
                                      <p:cBhvr>
                                        <p:cTn id="28" dur="500"/>
                                        <p:tgtEl>
                                          <p:spTgt spid="57963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79645"/>
                                        </p:tgtEl>
                                        <p:attrNameLst>
                                          <p:attrName>style.visibility</p:attrName>
                                        </p:attrNameLst>
                                      </p:cBhvr>
                                      <p:to>
                                        <p:strVal val="visible"/>
                                      </p:to>
                                    </p:set>
                                    <p:animEffect transition="in" filter="wipe(up)">
                                      <p:cBhvr>
                                        <p:cTn id="33" dur="500"/>
                                        <p:tgtEl>
                                          <p:spTgt spid="579645"/>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579643"/>
                                        </p:tgtEl>
                                        <p:attrNameLst>
                                          <p:attrName>style.visibility</p:attrName>
                                        </p:attrNameLst>
                                      </p:cBhvr>
                                      <p:to>
                                        <p:strVal val="visible"/>
                                      </p:to>
                                    </p:set>
                                    <p:animEffect transition="in" filter="wipe(up)">
                                      <p:cBhvr>
                                        <p:cTn id="37" dur="500"/>
                                        <p:tgtEl>
                                          <p:spTgt spid="579643"/>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up)">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643" grpId="0" animBg="1" autoUpdateAnimBg="0"/>
      <p:bldP spid="579644" grpId="0" autoUpdateAnimBg="0"/>
      <p:bldP spid="579645" grpId="0" animBg="1"/>
      <p:bldP spid="6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02DC046-6A67-429A-A978-00E694395E4E}"/>
              </a:ext>
            </a:extLst>
          </p:cNvPr>
          <p:cNvSpPr>
            <a:spLocks noGrp="1"/>
          </p:cNvSpPr>
          <p:nvPr>
            <p:ph type="sldNum" sz="quarter" idx="12"/>
          </p:nvPr>
        </p:nvSpPr>
        <p:spPr/>
        <p:txBody>
          <a:bodyPr/>
          <a:lstStyle/>
          <a:p>
            <a:pPr>
              <a:defRPr/>
            </a:pPr>
            <a:fld id="{AEEA9302-E427-49A3-86BD-EB935C53B3CD}" type="slidenum">
              <a:rPr lang="es-ES" altLang="es-ES" smtClean="0"/>
              <a:pPr>
                <a:defRPr/>
              </a:pPr>
              <a:t>2</a:t>
            </a:fld>
            <a:endParaRPr lang="es-ES" altLang="es-ES"/>
          </a:p>
        </p:txBody>
      </p:sp>
      <p:pic>
        <p:nvPicPr>
          <p:cNvPr id="3" name="Imagen 2">
            <a:extLst>
              <a:ext uri="{FF2B5EF4-FFF2-40B4-BE49-F238E27FC236}">
                <a16:creationId xmlns:a16="http://schemas.microsoft.com/office/drawing/2014/main" id="{5B94C87E-2ED2-4DDB-B887-26372E05743F}"/>
              </a:ext>
            </a:extLst>
          </p:cNvPr>
          <p:cNvPicPr>
            <a:picLocks noChangeAspect="1"/>
          </p:cNvPicPr>
          <p:nvPr/>
        </p:nvPicPr>
        <p:blipFill rotWithShape="1">
          <a:blip r:embed="rId2"/>
          <a:srcRect l="20862" t="19200" r="24012" b="13599"/>
          <a:stretch/>
        </p:blipFill>
        <p:spPr>
          <a:xfrm>
            <a:off x="24045" y="407796"/>
            <a:ext cx="8811845" cy="6042408"/>
          </a:xfrm>
          <a:prstGeom prst="rect">
            <a:avLst/>
          </a:prstGeom>
        </p:spPr>
      </p:pic>
    </p:spTree>
    <p:extLst>
      <p:ext uri="{BB962C8B-B14F-4D97-AF65-F5344CB8AC3E}">
        <p14:creationId xmlns:p14="http://schemas.microsoft.com/office/powerpoint/2010/main" val="1794308346"/>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8" name="Picture 4" descr="C">
            <a:extLst>
              <a:ext uri="{FF2B5EF4-FFF2-40B4-BE49-F238E27FC236}">
                <a16:creationId xmlns:a16="http://schemas.microsoft.com/office/drawing/2014/main" id="{4A47CA1C-277F-47B5-95E9-FB96F727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706" t="13927" r="14706" b="13345"/>
          <a:stretch>
            <a:fillRect/>
          </a:stretch>
        </p:blipFill>
        <p:spPr bwMode="auto">
          <a:xfrm>
            <a:off x="0" y="-285750"/>
            <a:ext cx="7296150" cy="714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97669" name="Picture 5" descr="TLOG">
            <a:extLst>
              <a:ext uri="{FF2B5EF4-FFF2-40B4-BE49-F238E27FC236}">
                <a16:creationId xmlns:a16="http://schemas.microsoft.com/office/drawing/2014/main" id="{B991D892-1EAF-4417-8040-2C2B453EF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34" t="69240" r="5736" b="6685"/>
          <a:stretch>
            <a:fillRect/>
          </a:stretch>
        </p:blipFill>
        <p:spPr bwMode="auto">
          <a:xfrm>
            <a:off x="265113" y="3122613"/>
            <a:ext cx="3486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2">
            <a:extLst>
              <a:ext uri="{FF2B5EF4-FFF2-40B4-BE49-F238E27FC236}">
                <a16:creationId xmlns:a16="http://schemas.microsoft.com/office/drawing/2014/main" id="{759157E9-84C3-4720-B5A9-13F7A27CE7AE}"/>
              </a:ext>
            </a:extLst>
          </p:cNvPr>
          <p:cNvGrpSpPr>
            <a:grpSpLocks/>
          </p:cNvGrpSpPr>
          <p:nvPr/>
        </p:nvGrpSpPr>
        <p:grpSpPr bwMode="auto">
          <a:xfrm>
            <a:off x="5019675" y="1947863"/>
            <a:ext cx="4124325" cy="4910137"/>
            <a:chOff x="3162" y="1227"/>
            <a:chExt cx="2598" cy="3093"/>
          </a:xfrm>
        </p:grpSpPr>
        <p:pic>
          <p:nvPicPr>
            <p:cNvPr id="49166" name="Picture 9" descr="FOTO10">
              <a:extLst>
                <a:ext uri="{FF2B5EF4-FFF2-40B4-BE49-F238E27FC236}">
                  <a16:creationId xmlns:a16="http://schemas.microsoft.com/office/drawing/2014/main" id="{5AA5F0B2-7BA8-4E0A-94AC-97EAD799B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651" r="5325" b="2074"/>
            <a:stretch>
              <a:fillRect/>
            </a:stretch>
          </p:blipFill>
          <p:spPr bwMode="auto">
            <a:xfrm>
              <a:off x="3162" y="1227"/>
              <a:ext cx="2598"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7" name="Picture 10" descr="ustustall">
              <a:extLst>
                <a:ext uri="{FF2B5EF4-FFF2-40B4-BE49-F238E27FC236}">
                  <a16:creationId xmlns:a16="http://schemas.microsoft.com/office/drawing/2014/main" id="{282991BE-03C3-4DF4-80B9-F73480B91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2" y="3189"/>
              <a:ext cx="1491" cy="1131"/>
            </a:xfrm>
            <a:prstGeom prst="rect">
              <a:avLst/>
            </a:prstGeom>
            <a:noFill/>
            <a:ln>
              <a:noFill/>
            </a:ln>
            <a:effectLst>
              <a:outerShdw dist="64758" dir="4721404"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11" descr="moldspores">
              <a:extLst>
                <a:ext uri="{FF2B5EF4-FFF2-40B4-BE49-F238E27FC236}">
                  <a16:creationId xmlns:a16="http://schemas.microsoft.com/office/drawing/2014/main" id="{B652B938-95FC-428A-B517-B242680743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72" r="45143" b="20000"/>
            <a:stretch>
              <a:fillRect/>
            </a:stretch>
          </p:blipFill>
          <p:spPr bwMode="auto">
            <a:xfrm>
              <a:off x="4704" y="3360"/>
              <a:ext cx="1056"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1">
            <a:extLst>
              <a:ext uri="{FF2B5EF4-FFF2-40B4-BE49-F238E27FC236}">
                <a16:creationId xmlns:a16="http://schemas.microsoft.com/office/drawing/2014/main" id="{9B9133D8-2573-4C27-BCF0-C553A2B83AAF}"/>
              </a:ext>
            </a:extLst>
          </p:cNvPr>
          <p:cNvGrpSpPr>
            <a:grpSpLocks/>
          </p:cNvGrpSpPr>
          <p:nvPr/>
        </p:nvGrpSpPr>
        <p:grpSpPr bwMode="auto">
          <a:xfrm>
            <a:off x="5149850" y="0"/>
            <a:ext cx="3994150" cy="1943100"/>
            <a:chOff x="3244" y="0"/>
            <a:chExt cx="2516" cy="1224"/>
          </a:xfrm>
        </p:grpSpPr>
        <p:pic>
          <p:nvPicPr>
            <p:cNvPr id="49162" name="Picture 6" descr="21-14_Aspergillus_Penicillium">
              <a:extLst>
                <a:ext uri="{FF2B5EF4-FFF2-40B4-BE49-F238E27FC236}">
                  <a16:creationId xmlns:a16="http://schemas.microsoft.com/office/drawing/2014/main" id="{9B4FB664-E252-4D08-B12B-B6AE7FF422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2" y="0"/>
              <a:ext cx="1728" cy="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3" name="Group 14">
              <a:extLst>
                <a:ext uri="{FF2B5EF4-FFF2-40B4-BE49-F238E27FC236}">
                  <a16:creationId xmlns:a16="http://schemas.microsoft.com/office/drawing/2014/main" id="{0D2EF2CE-A257-4A03-BFE4-C5E9C115D714}"/>
                </a:ext>
              </a:extLst>
            </p:cNvPr>
            <p:cNvGrpSpPr>
              <a:grpSpLocks/>
            </p:cNvGrpSpPr>
            <p:nvPr/>
          </p:nvGrpSpPr>
          <p:grpSpPr bwMode="auto">
            <a:xfrm>
              <a:off x="3244" y="0"/>
              <a:ext cx="890" cy="1224"/>
              <a:chOff x="742" y="1632"/>
              <a:chExt cx="1186" cy="1632"/>
            </a:xfrm>
          </p:grpSpPr>
          <p:graphicFrame>
            <p:nvGraphicFramePr>
              <p:cNvPr id="49164" name="Object 1024">
                <a:extLst>
                  <a:ext uri="{FF2B5EF4-FFF2-40B4-BE49-F238E27FC236}">
                    <a16:creationId xmlns:a16="http://schemas.microsoft.com/office/drawing/2014/main" id="{F7ED0F67-A5A6-4816-BFFC-5745D580C0FF}"/>
                  </a:ext>
                </a:extLst>
              </p:cNvPr>
              <p:cNvGraphicFramePr>
                <a:graphicFrameLocks noChangeAspect="1"/>
              </p:cNvGraphicFramePr>
              <p:nvPr/>
            </p:nvGraphicFramePr>
            <p:xfrm>
              <a:off x="742" y="1632"/>
              <a:ext cx="1186" cy="1632"/>
            </p:xfrm>
            <a:graphic>
              <a:graphicData uri="http://schemas.openxmlformats.org/presentationml/2006/ole">
                <mc:AlternateContent xmlns:mc="http://schemas.openxmlformats.org/markup-compatibility/2006">
                  <mc:Choice xmlns:v="urn:schemas-microsoft-com:vml" Requires="v">
                    <p:oleObj spid="_x0000_s2070" name="Imagen" r:id="rId10" imgW="2309813" imgH="3176588" progId="MS_ClipArt_Gallery.2">
                      <p:embed/>
                    </p:oleObj>
                  </mc:Choice>
                  <mc:Fallback>
                    <p:oleObj name="Imagen" r:id="rId10" imgW="2309813" imgH="3176588" progId="MS_ClipArt_Gallery.2">
                      <p:embed/>
                      <p:pic>
                        <p:nvPicPr>
                          <p:cNvPr id="49164" name="Object 1024">
                            <a:extLst>
                              <a:ext uri="{FF2B5EF4-FFF2-40B4-BE49-F238E27FC236}">
                                <a16:creationId xmlns:a16="http://schemas.microsoft.com/office/drawing/2014/main" id="{F7ED0F67-A5A6-4816-BFFC-5745D580C0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 y="1632"/>
                            <a:ext cx="1186" cy="1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9165" name="Picture 16" descr="Micrscp">
                <a:extLst>
                  <a:ext uri="{FF2B5EF4-FFF2-40B4-BE49-F238E27FC236}">
                    <a16:creationId xmlns:a16="http://schemas.microsoft.com/office/drawing/2014/main" id="{A4C36B66-55C8-4523-AD39-FFDBC3F8DA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0" y="1776"/>
                <a:ext cx="51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97681" name="Picture 17" descr="22-9_Inocybe_lanuginella">
            <a:extLst>
              <a:ext uri="{FF2B5EF4-FFF2-40B4-BE49-F238E27FC236}">
                <a16:creationId xmlns:a16="http://schemas.microsoft.com/office/drawing/2014/main" id="{80B418ED-3E3B-4191-B753-3D29E8E8EE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4903788"/>
            <a:ext cx="27432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7682" name="Text Box 18">
            <a:extLst>
              <a:ext uri="{FF2B5EF4-FFF2-40B4-BE49-F238E27FC236}">
                <a16:creationId xmlns:a16="http://schemas.microsoft.com/office/drawing/2014/main" id="{9535AA59-8A5C-4F92-9D3B-C2C08C993266}"/>
              </a:ext>
            </a:extLst>
          </p:cNvPr>
          <p:cNvSpPr txBox="1">
            <a:spLocks noChangeArrowheads="1"/>
          </p:cNvSpPr>
          <p:nvPr/>
        </p:nvSpPr>
        <p:spPr bwMode="auto">
          <a:xfrm>
            <a:off x="0" y="0"/>
            <a:ext cx="2057400" cy="5794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eaLnBrk="1" hangingPunct="1"/>
            <a:r>
              <a:rPr lang="es-ES_tradnl" altLang="en-US" sz="3200" b="1">
                <a:solidFill>
                  <a:srgbClr val="FFFF00"/>
                </a:solidFill>
                <a:latin typeface="Arial" panose="020B0604020202020204" pitchFamily="34" charset="0"/>
              </a:rPr>
              <a:t>HONGOS</a:t>
            </a:r>
          </a:p>
        </p:txBody>
      </p:sp>
      <p:sp>
        <p:nvSpPr>
          <p:cNvPr id="497683" name="Line 19">
            <a:extLst>
              <a:ext uri="{FF2B5EF4-FFF2-40B4-BE49-F238E27FC236}">
                <a16:creationId xmlns:a16="http://schemas.microsoft.com/office/drawing/2014/main" id="{A67C19F5-E78C-4CF9-B9CE-387E1BD34F3B}"/>
              </a:ext>
            </a:extLst>
          </p:cNvPr>
          <p:cNvSpPr>
            <a:spLocks noChangeShapeType="1"/>
          </p:cNvSpPr>
          <p:nvPr/>
        </p:nvSpPr>
        <p:spPr bwMode="auto">
          <a:xfrm flipH="1">
            <a:off x="-38100" y="4906963"/>
            <a:ext cx="3292475" cy="1779587"/>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497684" name="Line 20">
            <a:extLst>
              <a:ext uri="{FF2B5EF4-FFF2-40B4-BE49-F238E27FC236}">
                <a16:creationId xmlns:a16="http://schemas.microsoft.com/office/drawing/2014/main" id="{740EBB83-493C-4055-AF17-7825BC9B25B7}"/>
              </a:ext>
            </a:extLst>
          </p:cNvPr>
          <p:cNvSpPr>
            <a:spLocks noChangeShapeType="1"/>
          </p:cNvSpPr>
          <p:nvPr/>
        </p:nvSpPr>
        <p:spPr bwMode="auto">
          <a:xfrm>
            <a:off x="0" y="4826000"/>
            <a:ext cx="2576513" cy="2032000"/>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7682"/>
                                        </p:tgtEl>
                                        <p:attrNameLst>
                                          <p:attrName>style.visibility</p:attrName>
                                        </p:attrNameLst>
                                      </p:cBhvr>
                                      <p:to>
                                        <p:strVal val="visible"/>
                                      </p:to>
                                    </p:set>
                                    <p:animEffect transition="in" filter="wipe(up)">
                                      <p:cBhvr>
                                        <p:cTn id="7" dur="500"/>
                                        <p:tgtEl>
                                          <p:spTgt spid="49768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97681"/>
                                        </p:tgtEl>
                                        <p:attrNameLst>
                                          <p:attrName>style.visibility</p:attrName>
                                        </p:attrNameLst>
                                      </p:cBhvr>
                                      <p:to>
                                        <p:strVal val="visible"/>
                                      </p:to>
                                    </p:set>
                                    <p:animEffect transition="in" filter="wipe(up)">
                                      <p:cBhvr>
                                        <p:cTn id="11" dur="500"/>
                                        <p:tgtEl>
                                          <p:spTgt spid="49768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497683"/>
                                        </p:tgtEl>
                                        <p:attrNameLst>
                                          <p:attrName>style.visibility</p:attrName>
                                        </p:attrNameLst>
                                      </p:cBhvr>
                                      <p:to>
                                        <p:strVal val="visible"/>
                                      </p:to>
                                    </p:set>
                                    <p:animEffect transition="in" filter="wipe(up)">
                                      <p:cBhvr>
                                        <p:cTn id="16" dur="500"/>
                                        <p:tgtEl>
                                          <p:spTgt spid="497683"/>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497684"/>
                                        </p:tgtEl>
                                        <p:attrNameLst>
                                          <p:attrName>style.visibility</p:attrName>
                                        </p:attrNameLst>
                                      </p:cBhvr>
                                      <p:to>
                                        <p:strVal val="visible"/>
                                      </p:to>
                                    </p:set>
                                    <p:animEffect transition="in" filter="wipe(up)">
                                      <p:cBhvr>
                                        <p:cTn id="20" dur="500"/>
                                        <p:tgtEl>
                                          <p:spTgt spid="4976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97668"/>
                                        </p:tgtEl>
                                        <p:attrNameLst>
                                          <p:attrName>style.visibility</p:attrName>
                                        </p:attrNameLst>
                                      </p:cBhvr>
                                      <p:to>
                                        <p:strVal val="visible"/>
                                      </p:to>
                                    </p:set>
                                    <p:animEffect transition="in" filter="wipe(up)">
                                      <p:cBhvr>
                                        <p:cTn id="25" dur="500"/>
                                        <p:tgtEl>
                                          <p:spTgt spid="497668"/>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497669"/>
                                        </p:tgtEl>
                                        <p:attrNameLst>
                                          <p:attrName>style.visibility</p:attrName>
                                        </p:attrNameLst>
                                      </p:cBhvr>
                                      <p:to>
                                        <p:strVal val="visible"/>
                                      </p:to>
                                    </p:set>
                                    <p:animEffect transition="in" filter="wipe(up)">
                                      <p:cBhvr>
                                        <p:cTn id="29" dur="500"/>
                                        <p:tgtEl>
                                          <p:spTgt spid="4976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up)">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8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Line 2">
            <a:extLst>
              <a:ext uri="{FF2B5EF4-FFF2-40B4-BE49-F238E27FC236}">
                <a16:creationId xmlns:a16="http://schemas.microsoft.com/office/drawing/2014/main" id="{ACC278F1-58D2-4DFB-903F-D139E0AB841E}"/>
              </a:ext>
            </a:extLst>
          </p:cNvPr>
          <p:cNvSpPr>
            <a:spLocks noChangeShapeType="1"/>
          </p:cNvSpPr>
          <p:nvPr/>
        </p:nvSpPr>
        <p:spPr bwMode="auto">
          <a:xfrm>
            <a:off x="6045200" y="2381250"/>
            <a:ext cx="0" cy="228600"/>
          </a:xfrm>
          <a:prstGeom prst="line">
            <a:avLst/>
          </a:prstGeom>
          <a:noFill/>
          <a:ln w="38100">
            <a:solidFill>
              <a:schemeClr val="tx2"/>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4883" name="Line 3">
            <a:extLst>
              <a:ext uri="{FF2B5EF4-FFF2-40B4-BE49-F238E27FC236}">
                <a16:creationId xmlns:a16="http://schemas.microsoft.com/office/drawing/2014/main" id="{686F43C5-95F0-4B34-A3DF-B019729458A3}"/>
              </a:ext>
            </a:extLst>
          </p:cNvPr>
          <p:cNvSpPr>
            <a:spLocks noChangeShapeType="1"/>
          </p:cNvSpPr>
          <p:nvPr/>
        </p:nvSpPr>
        <p:spPr bwMode="auto">
          <a:xfrm>
            <a:off x="7721600" y="2381250"/>
            <a:ext cx="0" cy="228600"/>
          </a:xfrm>
          <a:prstGeom prst="line">
            <a:avLst/>
          </a:prstGeom>
          <a:noFill/>
          <a:ln w="38100">
            <a:solidFill>
              <a:schemeClr val="tx2"/>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2" name="Group 4">
            <a:extLst>
              <a:ext uri="{FF2B5EF4-FFF2-40B4-BE49-F238E27FC236}">
                <a16:creationId xmlns:a16="http://schemas.microsoft.com/office/drawing/2014/main" id="{CA16781F-8D44-484C-A414-3365BDFE117F}"/>
              </a:ext>
            </a:extLst>
          </p:cNvPr>
          <p:cNvGrpSpPr>
            <a:grpSpLocks/>
          </p:cNvGrpSpPr>
          <p:nvPr/>
        </p:nvGrpSpPr>
        <p:grpSpPr bwMode="auto">
          <a:xfrm>
            <a:off x="1025525" y="842963"/>
            <a:ext cx="6811963" cy="1581150"/>
            <a:chOff x="646" y="531"/>
            <a:chExt cx="4291" cy="996"/>
          </a:xfrm>
        </p:grpSpPr>
        <p:sp>
          <p:nvSpPr>
            <p:cNvPr id="51216" name="Text Box 5">
              <a:extLst>
                <a:ext uri="{FF2B5EF4-FFF2-40B4-BE49-F238E27FC236}">
                  <a16:creationId xmlns:a16="http://schemas.microsoft.com/office/drawing/2014/main" id="{D671133E-1A35-4FAD-9A28-B1AF755A2E6D}"/>
                </a:ext>
              </a:extLst>
            </p:cNvPr>
            <p:cNvSpPr txBox="1">
              <a:spLocks noChangeArrowheads="1"/>
            </p:cNvSpPr>
            <p:nvPr/>
          </p:nvSpPr>
          <p:spPr bwMode="auto">
            <a:xfrm>
              <a:off x="1323" y="531"/>
              <a:ext cx="3302" cy="389"/>
            </a:xfrm>
            <a:prstGeom prst="rect">
              <a:avLst/>
            </a:prstGeom>
            <a:solidFill>
              <a:schemeClr val="bg2"/>
            </a:solidFill>
            <a:ln w="38100">
              <a:solidFill>
                <a:schemeClr val="tx1"/>
              </a:solidFill>
              <a:miter lim="800000"/>
              <a:headEnd/>
              <a:tailEnd/>
            </a:ln>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3200" b="1">
                  <a:solidFill>
                    <a:srgbClr val="FFFF00"/>
                  </a:solidFill>
                  <a:latin typeface="Arial" panose="020B0604020202020204" pitchFamily="34" charset="0"/>
                </a:rPr>
                <a:t>Hongos de interés clínico</a:t>
              </a:r>
              <a:endParaRPr lang="ca-ES" altLang="en-US" sz="3200" b="1">
                <a:solidFill>
                  <a:srgbClr val="EAE8E2"/>
                </a:solidFill>
                <a:latin typeface="Arial" panose="020B0604020202020204" pitchFamily="34" charset="0"/>
              </a:endParaRPr>
            </a:p>
          </p:txBody>
        </p:sp>
        <p:cxnSp>
          <p:nvCxnSpPr>
            <p:cNvPr id="51217" name="AutoShape 6">
              <a:extLst>
                <a:ext uri="{FF2B5EF4-FFF2-40B4-BE49-F238E27FC236}">
                  <a16:creationId xmlns:a16="http://schemas.microsoft.com/office/drawing/2014/main" id="{977B0979-383D-43DA-924E-D08AF84B4D52}"/>
                </a:ext>
              </a:extLst>
            </p:cNvPr>
            <p:cNvCxnSpPr>
              <a:cxnSpLocks noChangeShapeType="1"/>
            </p:cNvCxnSpPr>
            <p:nvPr/>
          </p:nvCxnSpPr>
          <p:spPr bwMode="auto">
            <a:xfrm rot="16200000" flipH="1">
              <a:off x="3545" y="630"/>
              <a:ext cx="445" cy="1008"/>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634887" name="Text Box 7">
              <a:extLst>
                <a:ext uri="{FF2B5EF4-FFF2-40B4-BE49-F238E27FC236}">
                  <a16:creationId xmlns:a16="http://schemas.microsoft.com/office/drawing/2014/main" id="{D38A61C6-39AC-4854-ADFA-8218CA1FB661}"/>
                </a:ext>
              </a:extLst>
            </p:cNvPr>
            <p:cNvSpPr txBox="1">
              <a:spLocks noChangeArrowheads="1"/>
            </p:cNvSpPr>
            <p:nvPr/>
          </p:nvSpPr>
          <p:spPr bwMode="auto">
            <a:xfrm>
              <a:off x="646" y="1091"/>
              <a:ext cx="1393" cy="389"/>
            </a:xfrm>
            <a:prstGeom prst="rect">
              <a:avLst/>
            </a:prstGeom>
            <a:solidFill>
              <a:schemeClr val="accent2"/>
            </a:solidFill>
            <a:ln w="12700">
              <a:solidFill>
                <a:schemeClr val="tx1"/>
              </a:solidFill>
              <a:miter lim="800000"/>
              <a:headEnd/>
              <a:tailEnd/>
            </a:ln>
            <a:effectLst/>
          </p:spPr>
          <p:txBody>
            <a:bodyPr>
              <a:spAutoFit/>
            </a:bodyPr>
            <a:lstStyle/>
            <a:p>
              <a:pPr algn="ctr" eaLnBrk="1" hangingPunct="1">
                <a:lnSpc>
                  <a:spcPct val="130000"/>
                </a:lnSpc>
                <a:spcBef>
                  <a:spcPct val="50000"/>
                </a:spcBef>
                <a:defRPr/>
              </a:pPr>
              <a:r>
                <a:rPr lang="ca-ES" sz="1800" b="1">
                  <a:solidFill>
                    <a:srgbClr val="FFFFFF"/>
                  </a:solidFill>
                  <a:effectLst>
                    <a:outerShdw blurRad="38100" dist="38100" dir="2700000" algn="tl">
                      <a:srgbClr val="000000"/>
                    </a:outerShdw>
                  </a:effectLst>
                  <a:latin typeface="Arial" charset="0"/>
                </a:rPr>
                <a:t>No cultivables</a:t>
              </a:r>
              <a:endParaRPr lang="ca-ES" sz="2400" b="1">
                <a:solidFill>
                  <a:srgbClr val="FFFFFF"/>
                </a:solidFill>
                <a:effectLst>
                  <a:outerShdw blurRad="38100" dist="38100" dir="2700000" algn="tl">
                    <a:srgbClr val="000000"/>
                  </a:outerShdw>
                </a:effectLst>
                <a:latin typeface="Arial" charset="0"/>
              </a:endParaRPr>
            </a:p>
            <a:p>
              <a:pPr algn="ctr" eaLnBrk="1" hangingPunct="1">
                <a:lnSpc>
                  <a:spcPct val="85000"/>
                </a:lnSpc>
                <a:defRPr/>
              </a:pPr>
              <a:r>
                <a:rPr lang="ca-ES" sz="1200" b="1" i="1">
                  <a:solidFill>
                    <a:srgbClr val="FFFFFF"/>
                  </a:solidFill>
                  <a:effectLst>
                    <a:outerShdw blurRad="38100" dist="38100" dir="2700000" algn="tl">
                      <a:srgbClr val="000000"/>
                    </a:outerShdw>
                  </a:effectLst>
                  <a:latin typeface="Arial" charset="0"/>
                </a:rPr>
                <a:t>(Pneumocystis carinii</a:t>
              </a:r>
              <a:r>
                <a:rPr lang="ca-ES" sz="1200" b="1" i="1">
                  <a:solidFill>
                    <a:srgbClr val="FFFFFF"/>
                  </a:solidFill>
                  <a:latin typeface="Arial" charset="0"/>
                </a:rPr>
                <a:t>)</a:t>
              </a:r>
              <a:endParaRPr lang="ca-ES" sz="1400" b="1" i="1">
                <a:solidFill>
                  <a:srgbClr val="FFFFFF"/>
                </a:solidFill>
                <a:latin typeface="Arial" charset="0"/>
              </a:endParaRPr>
            </a:p>
          </p:txBody>
        </p:sp>
        <p:cxnSp>
          <p:nvCxnSpPr>
            <p:cNvPr id="51219" name="AutoShape 8">
              <a:extLst>
                <a:ext uri="{FF2B5EF4-FFF2-40B4-BE49-F238E27FC236}">
                  <a16:creationId xmlns:a16="http://schemas.microsoft.com/office/drawing/2014/main" id="{E92638F0-526F-4EF1-85D3-1C30C0BBCA8B}"/>
                </a:ext>
              </a:extLst>
            </p:cNvPr>
            <p:cNvCxnSpPr>
              <a:cxnSpLocks noChangeShapeType="1"/>
            </p:cNvCxnSpPr>
            <p:nvPr/>
          </p:nvCxnSpPr>
          <p:spPr bwMode="auto">
            <a:xfrm flipV="1">
              <a:off x="2049" y="911"/>
              <a:ext cx="859" cy="378"/>
            </a:xfrm>
            <a:prstGeom prst="bentConnector3">
              <a:avLst>
                <a:gd name="adj1" fmla="val 4994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34889" name="Text Box 9">
              <a:extLst>
                <a:ext uri="{FF2B5EF4-FFF2-40B4-BE49-F238E27FC236}">
                  <a16:creationId xmlns:a16="http://schemas.microsoft.com/office/drawing/2014/main" id="{FEE25754-79CF-44AD-8E7D-2367F9A66EA8}"/>
                </a:ext>
              </a:extLst>
            </p:cNvPr>
            <p:cNvSpPr txBox="1">
              <a:spLocks noChangeArrowheads="1"/>
            </p:cNvSpPr>
            <p:nvPr/>
          </p:nvSpPr>
          <p:spPr bwMode="auto">
            <a:xfrm>
              <a:off x="3662" y="1215"/>
              <a:ext cx="1275" cy="312"/>
            </a:xfrm>
            <a:prstGeom prst="rect">
              <a:avLst/>
            </a:prstGeom>
            <a:solidFill>
              <a:schemeClr val="accent2"/>
            </a:solidFill>
            <a:ln w="38100">
              <a:solidFill>
                <a:schemeClr val="tx1"/>
              </a:solidFill>
              <a:miter lim="800000"/>
              <a:headEnd/>
              <a:tailEnd/>
            </a:ln>
            <a:effectLst/>
          </p:spPr>
          <p:txBody>
            <a:bodyPr>
              <a:spAutoFit/>
            </a:bodyPr>
            <a:lstStyle/>
            <a:p>
              <a:pPr algn="ct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Cultivables</a:t>
              </a:r>
              <a:endParaRPr lang="ca-ES" sz="3200" b="1">
                <a:solidFill>
                  <a:srgbClr val="EAE8E2"/>
                </a:solidFill>
                <a:latin typeface="Arial" charset="0"/>
              </a:endParaRPr>
            </a:p>
          </p:txBody>
        </p:sp>
      </p:grpSp>
      <p:grpSp>
        <p:nvGrpSpPr>
          <p:cNvPr id="3" name="Group 10">
            <a:extLst>
              <a:ext uri="{FF2B5EF4-FFF2-40B4-BE49-F238E27FC236}">
                <a16:creationId xmlns:a16="http://schemas.microsoft.com/office/drawing/2014/main" id="{4A7ABACD-8EEA-414E-B09C-B7604D3F767E}"/>
              </a:ext>
            </a:extLst>
          </p:cNvPr>
          <p:cNvGrpSpPr>
            <a:grpSpLocks/>
          </p:cNvGrpSpPr>
          <p:nvPr/>
        </p:nvGrpSpPr>
        <p:grpSpPr bwMode="auto">
          <a:xfrm>
            <a:off x="3214688" y="2609850"/>
            <a:ext cx="2830512" cy="4248150"/>
            <a:chOff x="2025" y="1644"/>
            <a:chExt cx="1783" cy="2676"/>
          </a:xfrm>
        </p:grpSpPr>
        <p:sp>
          <p:nvSpPr>
            <p:cNvPr id="634891" name="Text Box 11">
              <a:extLst>
                <a:ext uri="{FF2B5EF4-FFF2-40B4-BE49-F238E27FC236}">
                  <a16:creationId xmlns:a16="http://schemas.microsoft.com/office/drawing/2014/main" id="{FB832702-A815-4015-A05C-6E05E86A0397}"/>
                </a:ext>
              </a:extLst>
            </p:cNvPr>
            <p:cNvSpPr txBox="1">
              <a:spLocks noChangeArrowheads="1"/>
            </p:cNvSpPr>
            <p:nvPr/>
          </p:nvSpPr>
          <p:spPr bwMode="auto">
            <a:xfrm>
              <a:off x="2025" y="1644"/>
              <a:ext cx="1783" cy="312"/>
            </a:xfrm>
            <a:prstGeom prst="rect">
              <a:avLst/>
            </a:prstGeom>
            <a:noFill/>
            <a:ln w="38100">
              <a:solidFill>
                <a:schemeClr val="tx1"/>
              </a:solidFill>
              <a:miter lim="800000"/>
              <a:headEnd/>
              <a:tailEnd/>
            </a:ln>
            <a:effectLst/>
          </p:spPr>
          <p:txBody>
            <a:bodyPr>
              <a:spAutoFit/>
            </a:bodyPr>
            <a:lstStyle/>
            <a:p>
              <a:pPr algn="ct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Células gemantes</a:t>
              </a:r>
              <a:endParaRPr lang="ca-ES" sz="3200" b="1">
                <a:solidFill>
                  <a:srgbClr val="EAE8E2"/>
                </a:solidFill>
                <a:effectLst>
                  <a:outerShdw blurRad="38100" dist="38100" dir="2700000" algn="tl">
                    <a:srgbClr val="000000"/>
                  </a:outerShdw>
                </a:effectLst>
                <a:latin typeface="Arial" charset="0"/>
              </a:endParaRPr>
            </a:p>
          </p:txBody>
        </p:sp>
        <p:pic>
          <p:nvPicPr>
            <p:cNvPr id="51214" name="Picture 12" descr="llevatSEM">
              <a:extLst>
                <a:ext uri="{FF2B5EF4-FFF2-40B4-BE49-F238E27FC236}">
                  <a16:creationId xmlns:a16="http://schemas.microsoft.com/office/drawing/2014/main" id="{2BFD2CCA-9A80-4B09-8B8F-7899B7AC1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 y="1976"/>
              <a:ext cx="1664" cy="1353"/>
            </a:xfrm>
            <a:prstGeom prst="rect">
              <a:avLst/>
            </a:prstGeom>
            <a:noFill/>
            <a:ln w="9525">
              <a:solidFill>
                <a:schemeClr val="tx1"/>
              </a:solidFill>
              <a:miter lim="800000"/>
              <a:headEnd/>
              <a:tailEnd/>
            </a:ln>
            <a:effectLst>
              <a:outerShdw dist="40146" dir="110653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51215" name="Picture 13" descr="YEAST">
              <a:extLst>
                <a:ext uri="{FF2B5EF4-FFF2-40B4-BE49-F238E27FC236}">
                  <a16:creationId xmlns:a16="http://schemas.microsoft.com/office/drawing/2014/main" id="{85921AAE-785D-4F8F-9C7E-EA6B3EF138A8}"/>
                </a:ext>
              </a:extLst>
            </p:cNvPr>
            <p:cNvPicPr>
              <a:picLocks noChangeAspect="1" noChangeArrowheads="1"/>
            </p:cNvPicPr>
            <p:nvPr/>
          </p:nvPicPr>
          <p:blipFill>
            <a:blip r:embed="rId4">
              <a:lum bright="18000"/>
              <a:extLst>
                <a:ext uri="{28A0092B-C50C-407E-A947-70E740481C1C}">
                  <a14:useLocalDpi xmlns:a14="http://schemas.microsoft.com/office/drawing/2010/main" val="0"/>
                </a:ext>
              </a:extLst>
            </a:blip>
            <a:srcRect r="3285"/>
            <a:stretch>
              <a:fillRect/>
            </a:stretch>
          </p:blipFill>
          <p:spPr bwMode="auto">
            <a:xfrm>
              <a:off x="2544" y="3415"/>
              <a:ext cx="946" cy="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4">
            <a:extLst>
              <a:ext uri="{FF2B5EF4-FFF2-40B4-BE49-F238E27FC236}">
                <a16:creationId xmlns:a16="http://schemas.microsoft.com/office/drawing/2014/main" id="{920B9A95-CE44-4F48-86A6-15605A81EC3A}"/>
              </a:ext>
            </a:extLst>
          </p:cNvPr>
          <p:cNvGrpSpPr>
            <a:grpSpLocks/>
          </p:cNvGrpSpPr>
          <p:nvPr/>
        </p:nvGrpSpPr>
        <p:grpSpPr bwMode="auto">
          <a:xfrm>
            <a:off x="6330950" y="2609850"/>
            <a:ext cx="2813050" cy="4248150"/>
            <a:chOff x="3988" y="1644"/>
            <a:chExt cx="1772" cy="2676"/>
          </a:xfrm>
        </p:grpSpPr>
        <p:sp>
          <p:nvSpPr>
            <p:cNvPr id="634895" name="Text Box 15">
              <a:extLst>
                <a:ext uri="{FF2B5EF4-FFF2-40B4-BE49-F238E27FC236}">
                  <a16:creationId xmlns:a16="http://schemas.microsoft.com/office/drawing/2014/main" id="{2ED598C5-065D-472D-B885-3FB336DB1BE0}"/>
                </a:ext>
              </a:extLst>
            </p:cNvPr>
            <p:cNvSpPr txBox="1">
              <a:spLocks noChangeArrowheads="1"/>
            </p:cNvSpPr>
            <p:nvPr/>
          </p:nvSpPr>
          <p:spPr bwMode="auto">
            <a:xfrm>
              <a:off x="3988" y="1644"/>
              <a:ext cx="1772" cy="312"/>
            </a:xfrm>
            <a:prstGeom prst="rect">
              <a:avLst/>
            </a:prstGeom>
            <a:noFill/>
            <a:ln w="38100">
              <a:solidFill>
                <a:schemeClr val="tx1"/>
              </a:solidFill>
              <a:miter lim="800000"/>
              <a:headEnd/>
              <a:tailEnd/>
            </a:ln>
            <a:effectLst/>
          </p:spPr>
          <p:txBody>
            <a:bodyPr>
              <a:spAutoFit/>
            </a:bodyPr>
            <a:lstStyle/>
            <a:p>
              <a:pP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Hifas-filamentoso</a:t>
              </a:r>
              <a:endParaRPr lang="ca-ES" sz="3200" b="1">
                <a:solidFill>
                  <a:srgbClr val="EAE8E2"/>
                </a:solidFill>
                <a:latin typeface="Arial" charset="0"/>
              </a:endParaRPr>
            </a:p>
          </p:txBody>
        </p:sp>
        <p:pic>
          <p:nvPicPr>
            <p:cNvPr id="51209" name="Picture 16" descr="HifesSEM">
              <a:extLst>
                <a:ext uri="{FF2B5EF4-FFF2-40B4-BE49-F238E27FC236}">
                  <a16:creationId xmlns:a16="http://schemas.microsoft.com/office/drawing/2014/main" id="{D04A41BD-6368-49F8-B1E7-97E3A2818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 y="1956"/>
              <a:ext cx="1586" cy="1368"/>
            </a:xfrm>
            <a:prstGeom prst="rect">
              <a:avLst/>
            </a:prstGeom>
            <a:noFill/>
            <a:ln>
              <a:noFill/>
            </a:ln>
            <a:effectLst>
              <a:outerShdw dist="56796" dir="159390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17" descr="ZYGOMYCETES">
              <a:extLst>
                <a:ext uri="{FF2B5EF4-FFF2-40B4-BE49-F238E27FC236}">
                  <a16:creationId xmlns:a16="http://schemas.microsoft.com/office/drawing/2014/main" id="{E748A1B9-FB2B-4332-9C8C-DE3A3421B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4815" r="73949" b="6134"/>
            <a:stretch>
              <a:fillRect/>
            </a:stretch>
          </p:blipFill>
          <p:spPr bwMode="auto">
            <a:xfrm>
              <a:off x="5091" y="2367"/>
              <a:ext cx="669"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18">
              <a:extLst>
                <a:ext uri="{FF2B5EF4-FFF2-40B4-BE49-F238E27FC236}">
                  <a16:creationId xmlns:a16="http://schemas.microsoft.com/office/drawing/2014/main" id="{11E6000D-3637-462C-B447-6B66D1CA92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8" y="3360"/>
              <a:ext cx="696" cy="960"/>
            </a:xfrm>
            <a:prstGeom prst="rect">
              <a:avLst/>
            </a:prstGeom>
            <a:solidFill>
              <a:srgbClr val="DDDDDD"/>
            </a:solidFill>
            <a:ln>
              <a:noFill/>
            </a:ln>
            <a:effectLst>
              <a:outerShdw dist="35769" dir="268532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1212" name="Picture 19" descr="Cuerpo fruc B&amp;W">
              <a:extLst>
                <a:ext uri="{FF2B5EF4-FFF2-40B4-BE49-F238E27FC236}">
                  <a16:creationId xmlns:a16="http://schemas.microsoft.com/office/drawing/2014/main" id="{9798F38E-3C68-442A-A2E3-367D7DDA8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2" y="3344"/>
              <a:ext cx="808" cy="976"/>
            </a:xfrm>
            <a:prstGeom prst="rect">
              <a:avLst/>
            </a:prstGeom>
            <a:noFill/>
            <a:ln>
              <a:noFill/>
            </a:ln>
            <a:effectLst>
              <a:outerShdw dist="45791" dir="742140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4900" name="Text Box 20">
            <a:extLst>
              <a:ext uri="{FF2B5EF4-FFF2-40B4-BE49-F238E27FC236}">
                <a16:creationId xmlns:a16="http://schemas.microsoft.com/office/drawing/2014/main" id="{36D455C6-0087-4E77-BFE3-3CA2EE17662F}"/>
              </a:ext>
            </a:extLst>
          </p:cNvPr>
          <p:cNvSpPr txBox="1">
            <a:spLocks noChangeArrowheads="1"/>
          </p:cNvSpPr>
          <p:nvPr/>
        </p:nvSpPr>
        <p:spPr bwMode="auto">
          <a:xfrm>
            <a:off x="190500" y="119063"/>
            <a:ext cx="9144000" cy="549275"/>
          </a:xfrm>
          <a:prstGeom prst="rect">
            <a:avLst/>
          </a:prstGeom>
          <a:noFill/>
          <a:ln w="9525">
            <a:noFill/>
            <a:miter lim="800000"/>
            <a:headEnd/>
            <a:tailEnd/>
          </a:ln>
          <a:effectLst/>
        </p:spPr>
        <p:txBody>
          <a:bodyPr>
            <a:spAutoFit/>
          </a:bodyPr>
          <a:lstStyle/>
          <a:p>
            <a:pPr eaLnBrk="1" hangingPunct="1">
              <a:defRPr/>
            </a:pPr>
            <a:r>
              <a:rPr lang="ca-ES" sz="3000" b="1" dirty="0">
                <a:effectLst>
                  <a:outerShdw blurRad="38100" dist="38100" dir="2700000" algn="tl">
                    <a:srgbClr val="000000"/>
                  </a:outerShdw>
                </a:effectLst>
                <a:latin typeface="Arial" charset="0"/>
              </a:rPr>
              <a:t>AGENTES BÍOLOGICOS - MICROORGANISMOS</a:t>
            </a:r>
            <a:endParaRPr lang="es-ES_tradnl" sz="2800" b="1" dirty="0">
              <a:effectLst>
                <a:outerShdw blurRad="38100" dist="38100" dir="2700000" algn="tl">
                  <a:srgbClr val="000000"/>
                </a:outerShdw>
              </a:effectLst>
              <a:latin typeface="Arial"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34882"/>
                                        </p:tgtEl>
                                        <p:attrNameLst>
                                          <p:attrName>style.visibility</p:attrName>
                                        </p:attrNameLst>
                                      </p:cBhvr>
                                      <p:to>
                                        <p:strVal val="visible"/>
                                      </p:to>
                                    </p:set>
                                    <p:animEffect transition="in" filter="wipe(up)">
                                      <p:cBhvr>
                                        <p:cTn id="12" dur="500"/>
                                        <p:tgtEl>
                                          <p:spTgt spid="634882"/>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34883"/>
                                        </p:tgtEl>
                                        <p:attrNameLst>
                                          <p:attrName>style.visibility</p:attrName>
                                        </p:attrNameLst>
                                      </p:cBhvr>
                                      <p:to>
                                        <p:strVal val="visible"/>
                                      </p:to>
                                    </p:set>
                                    <p:animEffect transition="in" filter="wipe(up)">
                                      <p:cBhvr>
                                        <p:cTn id="21" dur="500"/>
                                        <p:tgtEl>
                                          <p:spTgt spid="634883"/>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a:extLst>
              <a:ext uri="{FF2B5EF4-FFF2-40B4-BE49-F238E27FC236}">
                <a16:creationId xmlns:a16="http://schemas.microsoft.com/office/drawing/2014/main" id="{D37EDD32-B8D6-4ED4-9EF8-D1F56AC3A707}"/>
              </a:ext>
            </a:extLst>
          </p:cNvPr>
          <p:cNvGrpSpPr>
            <a:grpSpLocks/>
          </p:cNvGrpSpPr>
          <p:nvPr/>
        </p:nvGrpSpPr>
        <p:grpSpPr bwMode="auto">
          <a:xfrm>
            <a:off x="1625600" y="290513"/>
            <a:ext cx="7461250" cy="4429125"/>
            <a:chOff x="1024" y="183"/>
            <a:chExt cx="4700" cy="2790"/>
          </a:xfrm>
        </p:grpSpPr>
        <p:sp>
          <p:nvSpPr>
            <p:cNvPr id="53262" name="Text Box 3">
              <a:extLst>
                <a:ext uri="{FF2B5EF4-FFF2-40B4-BE49-F238E27FC236}">
                  <a16:creationId xmlns:a16="http://schemas.microsoft.com/office/drawing/2014/main" id="{4DA53422-2C77-4E2B-A563-AD3295E35C18}"/>
                </a:ext>
              </a:extLst>
            </p:cNvPr>
            <p:cNvSpPr txBox="1">
              <a:spLocks noChangeArrowheads="1"/>
            </p:cNvSpPr>
            <p:nvPr/>
          </p:nvSpPr>
          <p:spPr bwMode="auto">
            <a:xfrm>
              <a:off x="1323" y="183"/>
              <a:ext cx="3684" cy="389"/>
            </a:xfrm>
            <a:prstGeom prst="rect">
              <a:avLst/>
            </a:prstGeom>
            <a:solidFill>
              <a:schemeClr val="bg2"/>
            </a:solidFill>
            <a:ln w="38100">
              <a:solidFill>
                <a:schemeClr val="tx1"/>
              </a:solidFill>
              <a:miter lim="800000"/>
              <a:headEnd/>
              <a:tailEnd/>
            </a:ln>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3200" b="1">
                  <a:solidFill>
                    <a:srgbClr val="FFFF00"/>
                  </a:solidFill>
                  <a:latin typeface="Arial" panose="020B0604020202020204" pitchFamily="34" charset="0"/>
                </a:rPr>
                <a:t>Hongos de interés clínico</a:t>
              </a:r>
            </a:p>
          </p:txBody>
        </p:sp>
        <p:cxnSp>
          <p:nvCxnSpPr>
            <p:cNvPr id="53263" name="AutoShape 4">
              <a:extLst>
                <a:ext uri="{FF2B5EF4-FFF2-40B4-BE49-F238E27FC236}">
                  <a16:creationId xmlns:a16="http://schemas.microsoft.com/office/drawing/2014/main" id="{955AFC2D-A9DB-46F0-9977-532D56327046}"/>
                </a:ext>
              </a:extLst>
            </p:cNvPr>
            <p:cNvCxnSpPr>
              <a:cxnSpLocks noChangeShapeType="1"/>
            </p:cNvCxnSpPr>
            <p:nvPr/>
          </p:nvCxnSpPr>
          <p:spPr bwMode="auto">
            <a:xfrm rot="16200000" flipH="1">
              <a:off x="3545" y="282"/>
              <a:ext cx="445" cy="1008"/>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635909" name="Line 5">
              <a:extLst>
                <a:ext uri="{FF2B5EF4-FFF2-40B4-BE49-F238E27FC236}">
                  <a16:creationId xmlns:a16="http://schemas.microsoft.com/office/drawing/2014/main" id="{E82695C1-E84F-4184-A186-E09B432D42C5}"/>
                </a:ext>
              </a:extLst>
            </p:cNvPr>
            <p:cNvSpPr>
              <a:spLocks noChangeShapeType="1"/>
            </p:cNvSpPr>
            <p:nvPr/>
          </p:nvSpPr>
          <p:spPr bwMode="auto">
            <a:xfrm>
              <a:off x="3808" y="1152"/>
              <a:ext cx="0" cy="144"/>
            </a:xfrm>
            <a:prstGeom prst="line">
              <a:avLst/>
            </a:prstGeom>
            <a:noFill/>
            <a:ln w="38100">
              <a:solidFill>
                <a:schemeClr val="tx2"/>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5910" name="Line 6">
              <a:extLst>
                <a:ext uri="{FF2B5EF4-FFF2-40B4-BE49-F238E27FC236}">
                  <a16:creationId xmlns:a16="http://schemas.microsoft.com/office/drawing/2014/main" id="{9E90DA5C-67A7-4299-8FD3-B0FECE4088D5}"/>
                </a:ext>
              </a:extLst>
            </p:cNvPr>
            <p:cNvSpPr>
              <a:spLocks noChangeShapeType="1"/>
            </p:cNvSpPr>
            <p:nvPr/>
          </p:nvSpPr>
          <p:spPr bwMode="auto">
            <a:xfrm>
              <a:off x="4864" y="1152"/>
              <a:ext cx="0" cy="144"/>
            </a:xfrm>
            <a:prstGeom prst="line">
              <a:avLst/>
            </a:prstGeom>
            <a:noFill/>
            <a:ln w="38100">
              <a:solidFill>
                <a:schemeClr val="tx2"/>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pic>
          <p:nvPicPr>
            <p:cNvPr id="53266" name="Picture 7" descr="llevatSEM">
              <a:extLst>
                <a:ext uri="{FF2B5EF4-FFF2-40B4-BE49-F238E27FC236}">
                  <a16:creationId xmlns:a16="http://schemas.microsoft.com/office/drawing/2014/main" id="{C0401C5F-01DF-4A55-84A7-5D9139CAC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 y="1620"/>
              <a:ext cx="1664" cy="1353"/>
            </a:xfrm>
            <a:prstGeom prst="rect">
              <a:avLst/>
            </a:prstGeom>
            <a:noFill/>
            <a:ln w="9525">
              <a:solidFill>
                <a:schemeClr val="tx1"/>
              </a:solidFill>
              <a:miter lim="800000"/>
              <a:headEnd/>
              <a:tailEnd/>
            </a:ln>
            <a:effectLst>
              <a:outerShdw dist="28398" dir="1593903" algn="ctr" rotWithShape="0">
                <a:schemeClr val="tx1"/>
              </a:outerShdw>
            </a:effectLst>
            <a:extLst>
              <a:ext uri="{909E8E84-426E-40DD-AFC4-6F175D3DCCD1}">
                <a14:hiddenFill xmlns:a14="http://schemas.microsoft.com/office/drawing/2010/main">
                  <a:solidFill>
                    <a:srgbClr val="FFFFFF"/>
                  </a:solidFill>
                </a14:hiddenFill>
              </a:ext>
            </a:extLst>
          </p:spPr>
        </p:pic>
        <p:grpSp>
          <p:nvGrpSpPr>
            <p:cNvPr id="53267" name="Group 8">
              <a:extLst>
                <a:ext uri="{FF2B5EF4-FFF2-40B4-BE49-F238E27FC236}">
                  <a16:creationId xmlns:a16="http://schemas.microsoft.com/office/drawing/2014/main" id="{E48B5AAC-9129-467B-A2CD-F99061B27442}"/>
                </a:ext>
              </a:extLst>
            </p:cNvPr>
            <p:cNvGrpSpPr>
              <a:grpSpLocks/>
            </p:cNvGrpSpPr>
            <p:nvPr/>
          </p:nvGrpSpPr>
          <p:grpSpPr bwMode="auto">
            <a:xfrm>
              <a:off x="1024" y="563"/>
              <a:ext cx="1911" cy="844"/>
              <a:chOff x="1158" y="563"/>
              <a:chExt cx="2106" cy="969"/>
            </a:xfrm>
          </p:grpSpPr>
          <p:sp>
            <p:nvSpPr>
              <p:cNvPr id="53272" name="Text Box 9">
                <a:extLst>
                  <a:ext uri="{FF2B5EF4-FFF2-40B4-BE49-F238E27FC236}">
                    <a16:creationId xmlns:a16="http://schemas.microsoft.com/office/drawing/2014/main" id="{8B179075-5DAD-44B5-8B2B-659CB1F30D75}"/>
                  </a:ext>
                </a:extLst>
              </p:cNvPr>
              <p:cNvSpPr txBox="1">
                <a:spLocks noChangeArrowheads="1"/>
              </p:cNvSpPr>
              <p:nvPr/>
            </p:nvSpPr>
            <p:spPr bwMode="auto">
              <a:xfrm>
                <a:off x="1158" y="834"/>
                <a:ext cx="1140" cy="69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1800" b="1" dirty="0">
                    <a:latin typeface="Arial" panose="020B0604020202020204" pitchFamily="34" charset="0"/>
                  </a:rPr>
                  <a:t>No cultivables</a:t>
                </a:r>
                <a:endParaRPr lang="ca-ES" altLang="en-US" sz="2400" b="1" dirty="0">
                  <a:latin typeface="Arial" panose="020B0604020202020204" pitchFamily="34" charset="0"/>
                </a:endParaRPr>
              </a:p>
              <a:p>
                <a:pPr algn="ctr" eaLnBrk="1" hangingPunct="1">
                  <a:lnSpc>
                    <a:spcPct val="85000"/>
                  </a:lnSpc>
                </a:pPr>
                <a:r>
                  <a:rPr lang="ca-ES" altLang="en-US" sz="1200" b="1" i="1" dirty="0">
                    <a:latin typeface="Arial" panose="020B0604020202020204" pitchFamily="34" charset="0"/>
                  </a:rPr>
                  <a:t>(</a:t>
                </a:r>
                <a:r>
                  <a:rPr lang="ca-ES" altLang="en-US" sz="1200" b="1" i="1" dirty="0" err="1">
                    <a:latin typeface="Arial" panose="020B0604020202020204" pitchFamily="34" charset="0"/>
                  </a:rPr>
                  <a:t>Pneumocystis</a:t>
                </a:r>
                <a:r>
                  <a:rPr lang="ca-ES" altLang="en-US" sz="1200" b="1" i="1" dirty="0">
                    <a:latin typeface="Arial" panose="020B0604020202020204" pitchFamily="34" charset="0"/>
                  </a:rPr>
                  <a:t> </a:t>
                </a:r>
                <a:r>
                  <a:rPr lang="ca-ES" altLang="en-US" sz="1200" b="1" i="1" dirty="0" err="1">
                    <a:latin typeface="Arial" panose="020B0604020202020204" pitchFamily="34" charset="0"/>
                  </a:rPr>
                  <a:t>carinii</a:t>
                </a:r>
                <a:r>
                  <a:rPr lang="ca-ES" altLang="en-US" sz="1200" b="1" i="1" dirty="0">
                    <a:latin typeface="Arial" panose="020B0604020202020204" pitchFamily="34" charset="0"/>
                  </a:rPr>
                  <a:t>)</a:t>
                </a:r>
                <a:endParaRPr lang="ca-ES" altLang="en-US" sz="1400" b="1" i="1" dirty="0">
                  <a:latin typeface="Arial" panose="020B0604020202020204" pitchFamily="34" charset="0"/>
                </a:endParaRPr>
              </a:p>
            </p:txBody>
          </p:sp>
          <p:cxnSp>
            <p:nvCxnSpPr>
              <p:cNvPr id="53273" name="AutoShape 10">
                <a:extLst>
                  <a:ext uri="{FF2B5EF4-FFF2-40B4-BE49-F238E27FC236}">
                    <a16:creationId xmlns:a16="http://schemas.microsoft.com/office/drawing/2014/main" id="{60DBF2FD-30A2-412F-8352-4406DFA9A7B0}"/>
                  </a:ext>
                </a:extLst>
              </p:cNvPr>
              <p:cNvCxnSpPr>
                <a:cxnSpLocks noChangeShapeType="1"/>
              </p:cNvCxnSpPr>
              <p:nvPr/>
            </p:nvCxnSpPr>
            <p:spPr bwMode="auto">
              <a:xfrm flipV="1">
                <a:off x="2304" y="563"/>
                <a:ext cx="960" cy="44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35915" name="Text Box 11">
              <a:extLst>
                <a:ext uri="{FF2B5EF4-FFF2-40B4-BE49-F238E27FC236}">
                  <a16:creationId xmlns:a16="http://schemas.microsoft.com/office/drawing/2014/main" id="{FC1E6429-FB8C-4459-A5D1-95E708C412DD}"/>
                </a:ext>
              </a:extLst>
            </p:cNvPr>
            <p:cNvSpPr txBox="1">
              <a:spLocks noChangeArrowheads="1"/>
            </p:cNvSpPr>
            <p:nvPr/>
          </p:nvSpPr>
          <p:spPr bwMode="auto">
            <a:xfrm>
              <a:off x="3808" y="840"/>
              <a:ext cx="1429" cy="312"/>
            </a:xfrm>
            <a:prstGeom prst="rect">
              <a:avLst/>
            </a:prstGeom>
            <a:solidFill>
              <a:schemeClr val="accent2"/>
            </a:solidFill>
            <a:ln w="38100">
              <a:solidFill>
                <a:schemeClr val="tx1"/>
              </a:solidFill>
              <a:miter lim="800000"/>
              <a:headEnd/>
              <a:tailEnd/>
            </a:ln>
            <a:effectLst/>
          </p:spPr>
          <p:txBody>
            <a:bodyPr>
              <a:spAutoFit/>
            </a:bodyPr>
            <a:lstStyle/>
            <a:p>
              <a:pPr algn="ct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Cultivables</a:t>
              </a:r>
              <a:endParaRPr lang="ca-ES" sz="3200" b="1">
                <a:solidFill>
                  <a:srgbClr val="EAE8E2"/>
                </a:solidFill>
                <a:effectLst>
                  <a:outerShdw blurRad="38100" dist="38100" dir="2700000" algn="tl">
                    <a:srgbClr val="000000"/>
                  </a:outerShdw>
                </a:effectLst>
                <a:latin typeface="Arial" charset="0"/>
              </a:endParaRPr>
            </a:p>
          </p:txBody>
        </p:sp>
        <p:pic>
          <p:nvPicPr>
            <p:cNvPr id="53269" name="Picture 12" descr="Diapo50">
              <a:extLst>
                <a:ext uri="{FF2B5EF4-FFF2-40B4-BE49-F238E27FC236}">
                  <a16:creationId xmlns:a16="http://schemas.microsoft.com/office/drawing/2014/main" id="{E0033CE8-F0CA-41B9-A10C-3684015B841A}"/>
                </a:ext>
              </a:extLst>
            </p:cNvPr>
            <p:cNvPicPr>
              <a:picLocks noChangeAspect="1" noChangeArrowheads="1"/>
            </p:cNvPicPr>
            <p:nvPr/>
          </p:nvPicPr>
          <p:blipFill>
            <a:blip r:embed="rId4">
              <a:lum bright="30000" contrast="6000"/>
              <a:extLst>
                <a:ext uri="{28A0092B-C50C-407E-A947-70E740481C1C}">
                  <a14:useLocalDpi xmlns:a14="http://schemas.microsoft.com/office/drawing/2010/main" val="0"/>
                </a:ext>
              </a:extLst>
            </a:blip>
            <a:srcRect/>
            <a:stretch>
              <a:fillRect/>
            </a:stretch>
          </p:blipFill>
          <p:spPr bwMode="auto">
            <a:xfrm>
              <a:off x="4196" y="1641"/>
              <a:ext cx="136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917" name="Text Box 13">
              <a:extLst>
                <a:ext uri="{FF2B5EF4-FFF2-40B4-BE49-F238E27FC236}">
                  <a16:creationId xmlns:a16="http://schemas.microsoft.com/office/drawing/2014/main" id="{7E9DD4EB-BE6A-47EB-9DD1-96DE6C68DEB4}"/>
                </a:ext>
              </a:extLst>
            </p:cNvPr>
            <p:cNvSpPr txBox="1">
              <a:spLocks noChangeArrowheads="1"/>
            </p:cNvSpPr>
            <p:nvPr/>
          </p:nvSpPr>
          <p:spPr bwMode="auto">
            <a:xfrm>
              <a:off x="2121" y="1296"/>
              <a:ext cx="1783" cy="312"/>
            </a:xfrm>
            <a:prstGeom prst="rect">
              <a:avLst/>
            </a:prstGeom>
            <a:noFill/>
            <a:ln w="38100">
              <a:solidFill>
                <a:schemeClr val="tx1"/>
              </a:solidFill>
              <a:miter lim="800000"/>
              <a:headEnd/>
              <a:tailEnd/>
            </a:ln>
            <a:effectLst/>
          </p:spPr>
          <p:txBody>
            <a:bodyPr>
              <a:spAutoFit/>
            </a:bodyPr>
            <a:lstStyle/>
            <a:p>
              <a:pPr algn="ct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Células gemantes</a:t>
              </a:r>
              <a:endParaRPr lang="ca-ES" sz="3200" b="1">
                <a:solidFill>
                  <a:srgbClr val="EAE8E2"/>
                </a:solidFill>
                <a:effectLst>
                  <a:outerShdw blurRad="38100" dist="38100" dir="2700000" algn="tl">
                    <a:srgbClr val="000000"/>
                  </a:outerShdw>
                </a:effectLst>
                <a:latin typeface="Arial" charset="0"/>
              </a:endParaRPr>
            </a:p>
          </p:txBody>
        </p:sp>
        <p:sp>
          <p:nvSpPr>
            <p:cNvPr id="635918" name="Text Box 14">
              <a:extLst>
                <a:ext uri="{FF2B5EF4-FFF2-40B4-BE49-F238E27FC236}">
                  <a16:creationId xmlns:a16="http://schemas.microsoft.com/office/drawing/2014/main" id="{958F9766-B91F-456A-A420-F295F55374C0}"/>
                </a:ext>
              </a:extLst>
            </p:cNvPr>
            <p:cNvSpPr txBox="1">
              <a:spLocks noChangeArrowheads="1"/>
            </p:cNvSpPr>
            <p:nvPr/>
          </p:nvSpPr>
          <p:spPr bwMode="auto">
            <a:xfrm>
              <a:off x="3952" y="1296"/>
              <a:ext cx="1772" cy="312"/>
            </a:xfrm>
            <a:prstGeom prst="rect">
              <a:avLst/>
            </a:prstGeom>
            <a:noFill/>
            <a:ln w="38100">
              <a:solidFill>
                <a:schemeClr val="tx1"/>
              </a:solidFill>
              <a:miter lim="800000"/>
              <a:headEnd/>
              <a:tailEnd/>
            </a:ln>
            <a:effectLst/>
          </p:spPr>
          <p:txBody>
            <a:bodyPr>
              <a:spAutoFit/>
            </a:bodyPr>
            <a:lstStyle/>
            <a:p>
              <a:pPr eaLnBrk="1" hangingPunct="1">
                <a:spcBef>
                  <a:spcPct val="50000"/>
                </a:spcBef>
                <a:defRPr/>
              </a:pPr>
              <a:r>
                <a:rPr lang="ca-ES" sz="2400" b="1">
                  <a:solidFill>
                    <a:srgbClr val="FFBC01"/>
                  </a:solidFill>
                  <a:effectLst>
                    <a:outerShdw blurRad="38100" dist="38100" dir="2700000" algn="tl">
                      <a:srgbClr val="000000"/>
                    </a:outerShdw>
                  </a:effectLst>
                  <a:latin typeface="Arial" charset="0"/>
                </a:rPr>
                <a:t>Hifas-filamentoso</a:t>
              </a:r>
              <a:endParaRPr lang="ca-ES" sz="3200" b="1">
                <a:solidFill>
                  <a:srgbClr val="EAE8E2"/>
                </a:solidFill>
                <a:latin typeface="Arial" charset="0"/>
              </a:endParaRPr>
            </a:p>
          </p:txBody>
        </p:sp>
      </p:grpSp>
      <p:grpSp>
        <p:nvGrpSpPr>
          <p:cNvPr id="4" name="Group 15">
            <a:extLst>
              <a:ext uri="{FF2B5EF4-FFF2-40B4-BE49-F238E27FC236}">
                <a16:creationId xmlns:a16="http://schemas.microsoft.com/office/drawing/2014/main" id="{7B839EDA-55A3-48B0-AF3B-1215A7367C03}"/>
              </a:ext>
            </a:extLst>
          </p:cNvPr>
          <p:cNvGrpSpPr>
            <a:grpSpLocks/>
          </p:cNvGrpSpPr>
          <p:nvPr/>
        </p:nvGrpSpPr>
        <p:grpSpPr bwMode="auto">
          <a:xfrm>
            <a:off x="6705600" y="4124325"/>
            <a:ext cx="2438400" cy="2733675"/>
            <a:chOff x="4224" y="2598"/>
            <a:chExt cx="1536" cy="1722"/>
          </a:xfrm>
        </p:grpSpPr>
        <p:pic>
          <p:nvPicPr>
            <p:cNvPr id="53259" name="Picture 16" descr="21-14_Aspergillus_Penicillium">
              <a:extLst>
                <a:ext uri="{FF2B5EF4-FFF2-40B4-BE49-F238E27FC236}">
                  <a16:creationId xmlns:a16="http://schemas.microsoft.com/office/drawing/2014/main" id="{9AC75F01-FD5C-415E-B21D-569824962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2072" b="-1483"/>
            <a:stretch>
              <a:fillRect/>
            </a:stretch>
          </p:blipFill>
          <p:spPr bwMode="auto">
            <a:xfrm>
              <a:off x="4582" y="2608"/>
              <a:ext cx="1001" cy="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0" name="Picture 17" descr="21-14_Aspergillus_Penicillium">
              <a:extLst>
                <a:ext uri="{FF2B5EF4-FFF2-40B4-BE49-F238E27FC236}">
                  <a16:creationId xmlns:a16="http://schemas.microsoft.com/office/drawing/2014/main" id="{2C78490E-B4B2-42DD-B4A5-917EC17763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1029" r="8391" b="47980"/>
            <a:stretch>
              <a:fillRect/>
            </a:stretch>
          </p:blipFill>
          <p:spPr bwMode="auto">
            <a:xfrm>
              <a:off x="4886" y="3689"/>
              <a:ext cx="87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Text Box 18">
              <a:extLst>
                <a:ext uri="{FF2B5EF4-FFF2-40B4-BE49-F238E27FC236}">
                  <a16:creationId xmlns:a16="http://schemas.microsoft.com/office/drawing/2014/main" id="{40B76461-D297-4596-9DBB-8EAEEECB9D6E}"/>
                </a:ext>
              </a:extLst>
            </p:cNvPr>
            <p:cNvSpPr txBox="1">
              <a:spLocks noChangeArrowheads="1"/>
            </p:cNvSpPr>
            <p:nvPr/>
          </p:nvSpPr>
          <p:spPr bwMode="auto">
            <a:xfrm>
              <a:off x="4224" y="2598"/>
              <a:ext cx="1536" cy="428"/>
            </a:xfrm>
            <a:prstGeom prst="rect">
              <a:avLst/>
            </a:prstGeom>
            <a:solidFill>
              <a:srgbClr val="333333"/>
            </a:solidFill>
            <a:ln w="38100">
              <a:solidFill>
                <a:schemeClr val="tx1"/>
              </a:solidFill>
              <a:miter lim="800000"/>
              <a:headEnd/>
              <a:tailEnd/>
            </a:ln>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1800" b="1">
                  <a:solidFill>
                    <a:srgbClr val="FFBC01"/>
                  </a:solidFill>
                  <a:latin typeface="Arial" panose="020B0604020202020204" pitchFamily="34" charset="0"/>
                </a:rPr>
                <a:t>Colonias filamentosas</a:t>
              </a:r>
              <a:endParaRPr lang="ca-ES" altLang="en-US" sz="1800" b="1">
                <a:solidFill>
                  <a:srgbClr val="EAE8E2"/>
                </a:solidFill>
                <a:latin typeface="Arial" panose="020B0604020202020204" pitchFamily="34" charset="0"/>
              </a:endParaRPr>
            </a:p>
          </p:txBody>
        </p:sp>
      </p:grpSp>
      <p:grpSp>
        <p:nvGrpSpPr>
          <p:cNvPr id="5" name="Group 19">
            <a:extLst>
              <a:ext uri="{FF2B5EF4-FFF2-40B4-BE49-F238E27FC236}">
                <a16:creationId xmlns:a16="http://schemas.microsoft.com/office/drawing/2014/main" id="{6557BCF0-54FD-43B9-99C7-97AA423A833E}"/>
              </a:ext>
            </a:extLst>
          </p:cNvPr>
          <p:cNvGrpSpPr>
            <a:grpSpLocks/>
          </p:cNvGrpSpPr>
          <p:nvPr/>
        </p:nvGrpSpPr>
        <p:grpSpPr bwMode="auto">
          <a:xfrm>
            <a:off x="147638" y="4419600"/>
            <a:ext cx="6348412" cy="2265363"/>
            <a:chOff x="93" y="2784"/>
            <a:chExt cx="3999" cy="1427"/>
          </a:xfrm>
        </p:grpSpPr>
        <p:sp>
          <p:nvSpPr>
            <p:cNvPr id="53253" name="Text Box 20">
              <a:extLst>
                <a:ext uri="{FF2B5EF4-FFF2-40B4-BE49-F238E27FC236}">
                  <a16:creationId xmlns:a16="http://schemas.microsoft.com/office/drawing/2014/main" id="{97DE3826-2CB8-4036-B3B4-0E32F677CCFF}"/>
                </a:ext>
              </a:extLst>
            </p:cNvPr>
            <p:cNvSpPr txBox="1">
              <a:spLocks noChangeArrowheads="1"/>
            </p:cNvSpPr>
            <p:nvPr/>
          </p:nvSpPr>
          <p:spPr bwMode="auto">
            <a:xfrm>
              <a:off x="93" y="2784"/>
              <a:ext cx="2110" cy="255"/>
            </a:xfrm>
            <a:prstGeom prst="rect">
              <a:avLst/>
            </a:prstGeom>
            <a:solidFill>
              <a:srgbClr val="333333"/>
            </a:solidFill>
            <a:ln w="38100">
              <a:solidFill>
                <a:schemeClr val="tx1"/>
              </a:solidFill>
              <a:miter lim="800000"/>
              <a:headEnd/>
              <a:tailEnd/>
            </a:ln>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1800" b="1">
                  <a:solidFill>
                    <a:srgbClr val="FFBC01"/>
                  </a:solidFill>
                  <a:latin typeface="Arial" panose="020B0604020202020204" pitchFamily="34" charset="0"/>
                </a:rPr>
                <a:t>Colonias blancas o rosadas</a:t>
              </a:r>
            </a:p>
          </p:txBody>
        </p:sp>
        <p:pic>
          <p:nvPicPr>
            <p:cNvPr id="53254" name="Picture 21" descr="Lllevats blancs">
              <a:extLst>
                <a:ext uri="{FF2B5EF4-FFF2-40B4-BE49-F238E27FC236}">
                  <a16:creationId xmlns:a16="http://schemas.microsoft.com/office/drawing/2014/main" id="{AFB9D023-B222-4453-BB08-3A617C3CE0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 y="3048"/>
              <a:ext cx="1295"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 Box 22">
              <a:extLst>
                <a:ext uri="{FF2B5EF4-FFF2-40B4-BE49-F238E27FC236}">
                  <a16:creationId xmlns:a16="http://schemas.microsoft.com/office/drawing/2014/main" id="{61C93A1C-3B5C-4255-86EF-604FBF7DBBBE}"/>
                </a:ext>
              </a:extLst>
            </p:cNvPr>
            <p:cNvSpPr txBox="1">
              <a:spLocks noChangeArrowheads="1"/>
            </p:cNvSpPr>
            <p:nvPr/>
          </p:nvSpPr>
          <p:spPr bwMode="auto">
            <a:xfrm>
              <a:off x="221" y="3984"/>
              <a:ext cx="815" cy="212"/>
            </a:xfrm>
            <a:prstGeom prst="rect">
              <a:avLst/>
            </a:prstGeom>
            <a:solidFill>
              <a:schemeClr val="bg2"/>
            </a:solidFill>
            <a:ln>
              <a:noFill/>
            </a:ln>
            <a:effectLst>
              <a:outerShdw dist="53882" dir="2700000" algn="ctr" rotWithShape="0">
                <a:srgbClr val="1C1C1C"/>
              </a:outerShdw>
            </a:effectLst>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s-ES" sz="1600" b="1" i="1">
                  <a:solidFill>
                    <a:srgbClr val="FFBC01"/>
                  </a:solidFill>
                  <a:latin typeface="Arial" panose="020B0604020202020204" pitchFamily="34" charset="0"/>
                </a:rPr>
                <a:t>Levaduras</a:t>
              </a:r>
              <a:endParaRPr lang="ca-ES" altLang="es-ES" sz="3200" b="1">
                <a:solidFill>
                  <a:srgbClr val="EAE8E2"/>
                </a:solidFill>
                <a:latin typeface="Arial" panose="020B0604020202020204" pitchFamily="34" charset="0"/>
              </a:endParaRPr>
            </a:p>
          </p:txBody>
        </p:sp>
        <p:pic>
          <p:nvPicPr>
            <p:cNvPr id="53256" name="Picture 23" descr="Llevats negres">
              <a:extLst>
                <a:ext uri="{FF2B5EF4-FFF2-40B4-BE49-F238E27FC236}">
                  <a16:creationId xmlns:a16="http://schemas.microsoft.com/office/drawing/2014/main" id="{4FA972F9-FC33-4FD7-BEAC-7D5AAFA675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9" y="3048"/>
              <a:ext cx="1392" cy="1120"/>
            </a:xfrm>
            <a:prstGeom prst="rect">
              <a:avLst/>
            </a:prstGeom>
            <a:noFill/>
            <a:ln>
              <a:noFill/>
            </a:ln>
            <a:effectLst>
              <a:outerShdw dist="45791" dir="742140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24">
              <a:extLst>
                <a:ext uri="{FF2B5EF4-FFF2-40B4-BE49-F238E27FC236}">
                  <a16:creationId xmlns:a16="http://schemas.microsoft.com/office/drawing/2014/main" id="{0A41AF40-F891-4298-861B-F999980AF6D8}"/>
                </a:ext>
              </a:extLst>
            </p:cNvPr>
            <p:cNvSpPr txBox="1">
              <a:spLocks noChangeArrowheads="1"/>
            </p:cNvSpPr>
            <p:nvPr/>
          </p:nvSpPr>
          <p:spPr bwMode="auto">
            <a:xfrm>
              <a:off x="2845" y="3999"/>
              <a:ext cx="1247" cy="212"/>
            </a:xfrm>
            <a:prstGeom prst="rect">
              <a:avLst/>
            </a:prstGeom>
            <a:solidFill>
              <a:schemeClr val="bg2"/>
            </a:solidFill>
            <a:ln>
              <a:noFill/>
            </a:ln>
            <a:effectLst>
              <a:outerShdw dist="53882" dir="2700000" algn="ctr" rotWithShape="0">
                <a:srgbClr val="1C1C1C"/>
              </a:outerShdw>
            </a:effectLst>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s-ES" sz="1600" b="1" i="1">
                  <a:solidFill>
                    <a:srgbClr val="FFBC01"/>
                  </a:solidFill>
                  <a:latin typeface="Arial" panose="020B0604020202020204" pitchFamily="34" charset="0"/>
                </a:rPr>
                <a:t>Levaduras negras</a:t>
              </a:r>
              <a:endParaRPr lang="ca-ES" altLang="es-ES" sz="3200" b="1">
                <a:solidFill>
                  <a:srgbClr val="EAE8E2"/>
                </a:solidFill>
                <a:latin typeface="Arial" panose="020B0604020202020204" pitchFamily="34" charset="0"/>
              </a:endParaRPr>
            </a:p>
          </p:txBody>
        </p:sp>
        <p:sp>
          <p:nvSpPr>
            <p:cNvPr id="53258" name="Text Box 25">
              <a:extLst>
                <a:ext uri="{FF2B5EF4-FFF2-40B4-BE49-F238E27FC236}">
                  <a16:creationId xmlns:a16="http://schemas.microsoft.com/office/drawing/2014/main" id="{8BF7E64E-ABEB-4F22-A534-775199B3A83F}"/>
                </a:ext>
              </a:extLst>
            </p:cNvPr>
            <p:cNvSpPr txBox="1">
              <a:spLocks noChangeArrowheads="1"/>
            </p:cNvSpPr>
            <p:nvPr/>
          </p:nvSpPr>
          <p:spPr bwMode="auto">
            <a:xfrm>
              <a:off x="2482" y="2784"/>
              <a:ext cx="1536" cy="255"/>
            </a:xfrm>
            <a:prstGeom prst="rect">
              <a:avLst/>
            </a:prstGeom>
            <a:solidFill>
              <a:srgbClr val="333333"/>
            </a:solidFill>
            <a:ln w="38100">
              <a:solidFill>
                <a:schemeClr val="tx1"/>
              </a:solidFill>
              <a:miter lim="800000"/>
              <a:headEnd/>
              <a:tailEnd/>
            </a:ln>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1800" b="1">
                  <a:solidFill>
                    <a:srgbClr val="FFBC01"/>
                  </a:solidFill>
                  <a:latin typeface="Arial" panose="020B0604020202020204" pitchFamily="34" charset="0"/>
                </a:rPr>
                <a:t>Colonias negras</a:t>
              </a:r>
              <a:endParaRPr lang="ca-ES" altLang="en-US" sz="1800" b="1">
                <a:solidFill>
                  <a:srgbClr val="EAE8E2"/>
                </a:solidFill>
                <a:latin typeface="Arial" panose="020B0604020202020204" pitchFamily="34" charset="0"/>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FC1E77D-3717-461B-BC9D-6B5B0E4CFD06}"/>
              </a:ext>
            </a:extLst>
          </p:cNvPr>
          <p:cNvGrpSpPr>
            <a:grpSpLocks/>
          </p:cNvGrpSpPr>
          <p:nvPr/>
        </p:nvGrpSpPr>
        <p:grpSpPr bwMode="auto">
          <a:xfrm>
            <a:off x="28575" y="895350"/>
            <a:ext cx="4729163" cy="1217613"/>
            <a:chOff x="18" y="312"/>
            <a:chExt cx="2979" cy="767"/>
          </a:xfrm>
        </p:grpSpPr>
        <p:sp>
          <p:nvSpPr>
            <p:cNvPr id="636931" name="Rectangle 3">
              <a:extLst>
                <a:ext uri="{FF2B5EF4-FFF2-40B4-BE49-F238E27FC236}">
                  <a16:creationId xmlns:a16="http://schemas.microsoft.com/office/drawing/2014/main" id="{CDB6E3D1-154B-480E-90D6-9A2DA2AB81E2}"/>
                </a:ext>
              </a:extLst>
            </p:cNvPr>
            <p:cNvSpPr>
              <a:spLocks noChangeArrowheads="1"/>
            </p:cNvSpPr>
            <p:nvPr/>
          </p:nvSpPr>
          <p:spPr bwMode="auto">
            <a:xfrm>
              <a:off x="18" y="901"/>
              <a:ext cx="1329" cy="163"/>
            </a:xfrm>
            <a:prstGeom prst="rect">
              <a:avLst/>
            </a:prstGeom>
            <a:solidFill>
              <a:schemeClr val="bg1"/>
            </a:solidFill>
            <a:ln w="12700">
              <a:noFill/>
              <a:miter lim="800000"/>
              <a:headEnd/>
              <a:tailEnd/>
            </a:ln>
            <a:effectLst>
              <a:prstShdw prst="shdw18" dist="17961" dir="13500000">
                <a:schemeClr val="bg1">
                  <a:gamma/>
                  <a:shade val="60000"/>
                  <a:invGamma/>
                </a:schemeClr>
              </a:prstShdw>
            </a:effectLst>
          </p:spPr>
          <p:txBody>
            <a:bodyPr lIns="0" tIns="0" rIns="0" bIns="0" anchor="ctr" anchorCtr="1">
              <a:spAutoFit/>
            </a:bodyPr>
            <a:lstStyle/>
            <a:p>
              <a:pPr algn="ctr">
                <a:defRPr/>
              </a:pPr>
              <a:r>
                <a:rPr lang="es-ES_tradnl" sz="1700" b="1">
                  <a:solidFill>
                    <a:schemeClr val="tx2"/>
                  </a:solidFill>
                  <a:latin typeface="Arial" charset="0"/>
                </a:rPr>
                <a:t>MACROSCÓPICO</a:t>
              </a:r>
              <a:endParaRPr lang="es-ES_tradnl" sz="1700" b="1">
                <a:solidFill>
                  <a:srgbClr val="000080"/>
                </a:solidFill>
                <a:latin typeface="Arial" charset="0"/>
              </a:endParaRPr>
            </a:p>
          </p:txBody>
        </p:sp>
        <p:sp>
          <p:nvSpPr>
            <p:cNvPr id="636932" name="Line 4">
              <a:extLst>
                <a:ext uri="{FF2B5EF4-FFF2-40B4-BE49-F238E27FC236}">
                  <a16:creationId xmlns:a16="http://schemas.microsoft.com/office/drawing/2014/main" id="{6221C968-9E42-4117-913E-85771FF9F8AD}"/>
                </a:ext>
              </a:extLst>
            </p:cNvPr>
            <p:cNvSpPr>
              <a:spLocks noChangeShapeType="1"/>
            </p:cNvSpPr>
            <p:nvPr/>
          </p:nvSpPr>
          <p:spPr bwMode="auto">
            <a:xfrm>
              <a:off x="1584" y="670"/>
              <a:ext cx="2" cy="161"/>
            </a:xfrm>
            <a:prstGeom prst="line">
              <a:avLst/>
            </a:prstGeom>
            <a:noFill/>
            <a:ln w="38100">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3" name="Line 5">
              <a:extLst>
                <a:ext uri="{FF2B5EF4-FFF2-40B4-BE49-F238E27FC236}">
                  <a16:creationId xmlns:a16="http://schemas.microsoft.com/office/drawing/2014/main" id="{AC17CF19-1F2A-4D11-9585-98A50ABFA1FE}"/>
                </a:ext>
              </a:extLst>
            </p:cNvPr>
            <p:cNvSpPr>
              <a:spLocks noChangeShapeType="1"/>
            </p:cNvSpPr>
            <p:nvPr/>
          </p:nvSpPr>
          <p:spPr bwMode="auto">
            <a:xfrm flipH="1">
              <a:off x="624" y="804"/>
              <a:ext cx="0" cy="95"/>
            </a:xfrm>
            <a:prstGeom prst="line">
              <a:avLst/>
            </a:prstGeom>
            <a:noFill/>
            <a:ln w="38100">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4" name="Line 6">
              <a:extLst>
                <a:ext uri="{FF2B5EF4-FFF2-40B4-BE49-F238E27FC236}">
                  <a16:creationId xmlns:a16="http://schemas.microsoft.com/office/drawing/2014/main" id="{63DB4A0A-BC92-4EE6-938B-3983F99D79A4}"/>
                </a:ext>
              </a:extLst>
            </p:cNvPr>
            <p:cNvSpPr>
              <a:spLocks noChangeShapeType="1"/>
            </p:cNvSpPr>
            <p:nvPr/>
          </p:nvSpPr>
          <p:spPr bwMode="auto">
            <a:xfrm>
              <a:off x="624" y="816"/>
              <a:ext cx="973" cy="1"/>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5" name="Line 7">
              <a:extLst>
                <a:ext uri="{FF2B5EF4-FFF2-40B4-BE49-F238E27FC236}">
                  <a16:creationId xmlns:a16="http://schemas.microsoft.com/office/drawing/2014/main" id="{A577FAC0-BA97-4543-8501-B8A105EE5771}"/>
                </a:ext>
              </a:extLst>
            </p:cNvPr>
            <p:cNvSpPr>
              <a:spLocks noChangeShapeType="1"/>
            </p:cNvSpPr>
            <p:nvPr/>
          </p:nvSpPr>
          <p:spPr bwMode="auto">
            <a:xfrm>
              <a:off x="2880" y="312"/>
              <a:ext cx="0" cy="277"/>
            </a:xfrm>
            <a:prstGeom prst="line">
              <a:avLst/>
            </a:prstGeom>
            <a:noFill/>
            <a:ln w="42926">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6" name="Line 8">
              <a:extLst>
                <a:ext uri="{FF2B5EF4-FFF2-40B4-BE49-F238E27FC236}">
                  <a16:creationId xmlns:a16="http://schemas.microsoft.com/office/drawing/2014/main" id="{357472AA-6764-4FD9-84FC-FDE18192CE5D}"/>
                </a:ext>
              </a:extLst>
            </p:cNvPr>
            <p:cNvSpPr>
              <a:spLocks noChangeShapeType="1"/>
            </p:cNvSpPr>
            <p:nvPr/>
          </p:nvSpPr>
          <p:spPr bwMode="auto">
            <a:xfrm>
              <a:off x="2236" y="596"/>
              <a:ext cx="657" cy="1"/>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7" name="Line 9">
              <a:extLst>
                <a:ext uri="{FF2B5EF4-FFF2-40B4-BE49-F238E27FC236}">
                  <a16:creationId xmlns:a16="http://schemas.microsoft.com/office/drawing/2014/main" id="{42B64F6D-6433-47B0-83A0-C6FF759FDEFF}"/>
                </a:ext>
              </a:extLst>
            </p:cNvPr>
            <p:cNvSpPr>
              <a:spLocks noChangeShapeType="1"/>
            </p:cNvSpPr>
            <p:nvPr/>
          </p:nvSpPr>
          <p:spPr bwMode="auto">
            <a:xfrm>
              <a:off x="2338" y="804"/>
              <a:ext cx="1" cy="125"/>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8" name="Line 10">
              <a:extLst>
                <a:ext uri="{FF2B5EF4-FFF2-40B4-BE49-F238E27FC236}">
                  <a16:creationId xmlns:a16="http://schemas.microsoft.com/office/drawing/2014/main" id="{25E7EE90-A46F-418B-9C2E-7F4141A81BCD}"/>
                </a:ext>
              </a:extLst>
            </p:cNvPr>
            <p:cNvSpPr>
              <a:spLocks noChangeShapeType="1"/>
            </p:cNvSpPr>
            <p:nvPr/>
          </p:nvSpPr>
          <p:spPr bwMode="auto">
            <a:xfrm>
              <a:off x="1595" y="814"/>
              <a:ext cx="759" cy="1"/>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39" name="Rectangle 11">
              <a:extLst>
                <a:ext uri="{FF2B5EF4-FFF2-40B4-BE49-F238E27FC236}">
                  <a16:creationId xmlns:a16="http://schemas.microsoft.com/office/drawing/2014/main" id="{7D93852E-5680-4763-98CE-F1D9FBAFCAEC}"/>
                </a:ext>
              </a:extLst>
            </p:cNvPr>
            <p:cNvSpPr>
              <a:spLocks noChangeArrowheads="1"/>
            </p:cNvSpPr>
            <p:nvPr/>
          </p:nvSpPr>
          <p:spPr bwMode="auto">
            <a:xfrm>
              <a:off x="1668" y="916"/>
              <a:ext cx="1329" cy="163"/>
            </a:xfrm>
            <a:prstGeom prst="rect">
              <a:avLst/>
            </a:prstGeom>
            <a:solidFill>
              <a:schemeClr val="bg1"/>
            </a:solidFill>
            <a:ln w="12700">
              <a:noFill/>
              <a:miter lim="800000"/>
              <a:headEnd/>
              <a:tailEnd/>
            </a:ln>
            <a:effectLst>
              <a:prstShdw prst="shdw18" dist="17961" dir="13500000">
                <a:schemeClr val="bg1">
                  <a:gamma/>
                  <a:shade val="60000"/>
                  <a:invGamma/>
                </a:schemeClr>
              </a:prstShdw>
            </a:effectLst>
          </p:spPr>
          <p:txBody>
            <a:bodyPr lIns="0" tIns="0" rIns="0" bIns="0" anchor="ctr" anchorCtr="1">
              <a:spAutoFit/>
            </a:bodyPr>
            <a:lstStyle/>
            <a:p>
              <a:pPr algn="ctr">
                <a:defRPr/>
              </a:pPr>
              <a:r>
                <a:rPr lang="es-ES_tradnl" sz="1700" b="1">
                  <a:solidFill>
                    <a:schemeClr val="tx2"/>
                  </a:solidFill>
                  <a:latin typeface="Arial" charset="0"/>
                </a:rPr>
                <a:t>MICROSCÓPICO</a:t>
              </a:r>
              <a:endParaRPr lang="es-ES_tradnl" sz="1700" b="1">
                <a:solidFill>
                  <a:srgbClr val="000080"/>
                </a:solidFill>
                <a:latin typeface="Arial" charset="0"/>
              </a:endParaRPr>
            </a:p>
          </p:txBody>
        </p:sp>
        <p:sp>
          <p:nvSpPr>
            <p:cNvPr id="636940" name="Rectangle 12">
              <a:extLst>
                <a:ext uri="{FF2B5EF4-FFF2-40B4-BE49-F238E27FC236}">
                  <a16:creationId xmlns:a16="http://schemas.microsoft.com/office/drawing/2014/main" id="{438C68D4-7824-4916-97BD-496ABB89E76B}"/>
                </a:ext>
              </a:extLst>
            </p:cNvPr>
            <p:cNvSpPr>
              <a:spLocks noChangeArrowheads="1"/>
            </p:cNvSpPr>
            <p:nvPr/>
          </p:nvSpPr>
          <p:spPr bwMode="auto">
            <a:xfrm>
              <a:off x="918" y="502"/>
              <a:ext cx="1329" cy="163"/>
            </a:xfrm>
            <a:prstGeom prst="rect">
              <a:avLst/>
            </a:prstGeom>
            <a:solidFill>
              <a:schemeClr val="bg1"/>
            </a:solidFill>
            <a:ln w="12700">
              <a:noFill/>
              <a:miter lim="800000"/>
              <a:headEnd/>
              <a:tailEnd/>
            </a:ln>
            <a:effectLst>
              <a:prstShdw prst="shdw18" dist="17961" dir="13500000">
                <a:schemeClr val="bg1">
                  <a:gamma/>
                  <a:shade val="60000"/>
                  <a:invGamma/>
                </a:schemeClr>
              </a:prstShdw>
            </a:effectLst>
          </p:spPr>
          <p:txBody>
            <a:bodyPr lIns="0" tIns="0" rIns="0" bIns="0" anchor="ctr" anchorCtr="1">
              <a:spAutoFit/>
            </a:bodyPr>
            <a:lstStyle/>
            <a:p>
              <a:pPr algn="ctr">
                <a:defRPr/>
              </a:pPr>
              <a:r>
                <a:rPr lang="es-ES_tradnl" sz="1700" b="1">
                  <a:solidFill>
                    <a:schemeClr val="tx2"/>
                  </a:solidFill>
                  <a:latin typeface="Arial" charset="0"/>
                </a:rPr>
                <a:t>MORFOLÓGICO</a:t>
              </a:r>
              <a:endParaRPr lang="es-ES_tradnl" sz="1700" b="1">
                <a:solidFill>
                  <a:srgbClr val="000080"/>
                </a:solidFill>
                <a:latin typeface="Arial" charset="0"/>
              </a:endParaRPr>
            </a:p>
          </p:txBody>
        </p:sp>
      </p:grpSp>
      <p:sp>
        <p:nvSpPr>
          <p:cNvPr id="636941" name="Line 13">
            <a:extLst>
              <a:ext uri="{FF2B5EF4-FFF2-40B4-BE49-F238E27FC236}">
                <a16:creationId xmlns:a16="http://schemas.microsoft.com/office/drawing/2014/main" id="{0D5D9DD1-BFB9-4E33-BF43-C7A02F3BC787}"/>
              </a:ext>
            </a:extLst>
          </p:cNvPr>
          <p:cNvSpPr>
            <a:spLocks noChangeShapeType="1"/>
          </p:cNvSpPr>
          <p:nvPr/>
        </p:nvSpPr>
        <p:spPr bwMode="auto">
          <a:xfrm>
            <a:off x="381000" y="857250"/>
            <a:ext cx="8382000" cy="0"/>
          </a:xfrm>
          <a:prstGeom prst="line">
            <a:avLst/>
          </a:prstGeom>
          <a:noFill/>
          <a:ln w="50800">
            <a:solidFill>
              <a:srgbClr val="FFFF00"/>
            </a:solidFill>
            <a:round/>
            <a:headEnd type="none" w="sm" len="sm"/>
            <a:tailEnd type="none" w="sm" len="sm"/>
          </a:ln>
          <a:effectLst>
            <a:outerShdw dist="28398" dir="3806097" algn="ctr" rotWithShape="0">
              <a:srgbClr val="003300"/>
            </a:outerShdw>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5300" name="Rectangle 14">
            <a:extLst>
              <a:ext uri="{FF2B5EF4-FFF2-40B4-BE49-F238E27FC236}">
                <a16:creationId xmlns:a16="http://schemas.microsoft.com/office/drawing/2014/main" id="{2676F144-E058-4D0E-B127-BAFB9AFD442E}"/>
              </a:ext>
            </a:extLst>
          </p:cNvPr>
          <p:cNvSpPr>
            <a:spLocks noChangeArrowheads="1"/>
          </p:cNvSpPr>
          <p:nvPr/>
        </p:nvSpPr>
        <p:spPr bwMode="auto">
          <a:xfrm>
            <a:off x="762000" y="114300"/>
            <a:ext cx="7696200" cy="762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lnSpc>
                <a:spcPct val="90000"/>
              </a:lnSpc>
            </a:pPr>
            <a:r>
              <a:rPr lang="es-ES_tradnl" altLang="en-US" sz="2800" b="1">
                <a:solidFill>
                  <a:srgbClr val="FFFF00"/>
                </a:solidFill>
                <a:latin typeface="Arial" panose="020B0604020202020204" pitchFamily="34" charset="0"/>
              </a:rPr>
              <a:t>IDENTIFICACIÓN  DE  LOS HONGOS</a:t>
            </a:r>
          </a:p>
        </p:txBody>
      </p:sp>
      <p:sp>
        <p:nvSpPr>
          <p:cNvPr id="636943" name="Line 15">
            <a:extLst>
              <a:ext uri="{FF2B5EF4-FFF2-40B4-BE49-F238E27FC236}">
                <a16:creationId xmlns:a16="http://schemas.microsoft.com/office/drawing/2014/main" id="{AC33631E-FDDD-4408-A9F1-8FB05B754E26}"/>
              </a:ext>
            </a:extLst>
          </p:cNvPr>
          <p:cNvSpPr>
            <a:spLocks noChangeShapeType="1"/>
          </p:cNvSpPr>
          <p:nvPr/>
        </p:nvSpPr>
        <p:spPr bwMode="auto">
          <a:xfrm>
            <a:off x="3733800" y="2381250"/>
            <a:ext cx="1150938" cy="1588"/>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3" name="Group 16">
            <a:extLst>
              <a:ext uri="{FF2B5EF4-FFF2-40B4-BE49-F238E27FC236}">
                <a16:creationId xmlns:a16="http://schemas.microsoft.com/office/drawing/2014/main" id="{0548A9D5-9BD8-4BB6-8316-2E2BD6B8FCDD}"/>
              </a:ext>
            </a:extLst>
          </p:cNvPr>
          <p:cNvGrpSpPr>
            <a:grpSpLocks/>
          </p:cNvGrpSpPr>
          <p:nvPr/>
        </p:nvGrpSpPr>
        <p:grpSpPr bwMode="auto">
          <a:xfrm>
            <a:off x="76200" y="2101850"/>
            <a:ext cx="4386263" cy="4684713"/>
            <a:chOff x="48" y="1324"/>
            <a:chExt cx="2763" cy="2951"/>
          </a:xfrm>
        </p:grpSpPr>
        <p:sp>
          <p:nvSpPr>
            <p:cNvPr id="636945" name="Line 17">
              <a:extLst>
                <a:ext uri="{FF2B5EF4-FFF2-40B4-BE49-F238E27FC236}">
                  <a16:creationId xmlns:a16="http://schemas.microsoft.com/office/drawing/2014/main" id="{E1A3195B-F1E8-4B9E-A814-062D63F34199}"/>
                </a:ext>
              </a:extLst>
            </p:cNvPr>
            <p:cNvSpPr>
              <a:spLocks noChangeShapeType="1"/>
            </p:cNvSpPr>
            <p:nvPr/>
          </p:nvSpPr>
          <p:spPr bwMode="auto">
            <a:xfrm>
              <a:off x="1284" y="2412"/>
              <a:ext cx="0" cy="1536"/>
            </a:xfrm>
            <a:prstGeom prst="line">
              <a:avLst/>
            </a:prstGeom>
            <a:noFill/>
            <a:ln w="38100">
              <a:solidFill>
                <a:srgbClr val="FFFF00"/>
              </a:solidFill>
              <a:round/>
              <a:headEnd/>
              <a:tailEnd/>
            </a:ln>
            <a:effectLst/>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46" name="Line 18">
              <a:extLst>
                <a:ext uri="{FF2B5EF4-FFF2-40B4-BE49-F238E27FC236}">
                  <a16:creationId xmlns:a16="http://schemas.microsoft.com/office/drawing/2014/main" id="{E884B85B-8DEA-4C25-8E83-205A84DB600A}"/>
                </a:ext>
              </a:extLst>
            </p:cNvPr>
            <p:cNvSpPr>
              <a:spLocks noChangeShapeType="1"/>
            </p:cNvSpPr>
            <p:nvPr/>
          </p:nvSpPr>
          <p:spPr bwMode="auto">
            <a:xfrm flipV="1">
              <a:off x="624" y="1324"/>
              <a:ext cx="0" cy="1702"/>
            </a:xfrm>
            <a:prstGeom prst="line">
              <a:avLst/>
            </a:prstGeom>
            <a:noFill/>
            <a:ln w="42926">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pic>
          <p:nvPicPr>
            <p:cNvPr id="55326" name="Picture 19" descr="Subspirili2-">
              <a:extLst>
                <a:ext uri="{FF2B5EF4-FFF2-40B4-BE49-F238E27FC236}">
                  <a16:creationId xmlns:a16="http://schemas.microsoft.com/office/drawing/2014/main" id="{8AE99982-197C-4D46-BAE8-8551EBB10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979" t="12230" r="12573" b="9633"/>
            <a:stretch>
              <a:fillRect/>
            </a:stretch>
          </p:blipFill>
          <p:spPr bwMode="auto">
            <a:xfrm>
              <a:off x="48" y="2868"/>
              <a:ext cx="1003" cy="101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36948" name="Line 20">
              <a:extLst>
                <a:ext uri="{FF2B5EF4-FFF2-40B4-BE49-F238E27FC236}">
                  <a16:creationId xmlns:a16="http://schemas.microsoft.com/office/drawing/2014/main" id="{3766F293-02B9-499A-9EE3-CC694955B437}"/>
                </a:ext>
              </a:extLst>
            </p:cNvPr>
            <p:cNvSpPr>
              <a:spLocks noChangeShapeType="1"/>
            </p:cNvSpPr>
            <p:nvPr/>
          </p:nvSpPr>
          <p:spPr bwMode="auto">
            <a:xfrm>
              <a:off x="1284" y="1545"/>
              <a:ext cx="0" cy="181"/>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49" name="Line 21">
              <a:extLst>
                <a:ext uri="{FF2B5EF4-FFF2-40B4-BE49-F238E27FC236}">
                  <a16:creationId xmlns:a16="http://schemas.microsoft.com/office/drawing/2014/main" id="{ED64E613-50E0-4FFD-8132-ABB06EB7C286}"/>
                </a:ext>
              </a:extLst>
            </p:cNvPr>
            <p:cNvSpPr>
              <a:spLocks noChangeShapeType="1"/>
            </p:cNvSpPr>
            <p:nvPr/>
          </p:nvSpPr>
          <p:spPr bwMode="auto">
            <a:xfrm>
              <a:off x="2337" y="1332"/>
              <a:ext cx="0" cy="181"/>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50" name="Text Box 22">
              <a:extLst>
                <a:ext uri="{FF2B5EF4-FFF2-40B4-BE49-F238E27FC236}">
                  <a16:creationId xmlns:a16="http://schemas.microsoft.com/office/drawing/2014/main" id="{C0444CDB-9F12-4A25-8386-D8C70F0B5D3B}"/>
                </a:ext>
              </a:extLst>
            </p:cNvPr>
            <p:cNvSpPr txBox="1">
              <a:spLocks noChangeArrowheads="1"/>
            </p:cNvSpPr>
            <p:nvPr/>
          </p:nvSpPr>
          <p:spPr bwMode="auto">
            <a:xfrm>
              <a:off x="1007" y="1437"/>
              <a:ext cx="461" cy="250"/>
            </a:xfrm>
            <a:prstGeom prst="rect">
              <a:avLst/>
            </a:prstGeom>
            <a:solidFill>
              <a:schemeClr val="bg1"/>
            </a:solidFill>
            <a:ln w="12700">
              <a:noFill/>
              <a:miter lim="800000"/>
              <a:headEnd type="none" w="sm" len="sm"/>
              <a:tailEnd type="none" w="sm" len="sm"/>
            </a:ln>
            <a:effectLst/>
          </p:spPr>
          <p:txBody>
            <a:bodyPr wrap="none">
              <a:spAutoFit/>
            </a:bodyPr>
            <a:lstStyle/>
            <a:p>
              <a:pPr>
                <a:spcBef>
                  <a:spcPct val="50000"/>
                </a:spcBef>
                <a:defRPr/>
              </a:pPr>
              <a:r>
                <a:rPr lang="es-ES_tradnl" b="1">
                  <a:solidFill>
                    <a:schemeClr val="tx2"/>
                  </a:solidFill>
                  <a:effectLst>
                    <a:outerShdw blurRad="38100" dist="38100" dir="2700000" algn="tl">
                      <a:srgbClr val="000000"/>
                    </a:outerShdw>
                  </a:effectLst>
                  <a:latin typeface="Arial" charset="0"/>
                </a:rPr>
                <a:t>M.O.</a:t>
              </a:r>
              <a:endParaRPr lang="es-ES_tradnl" b="1">
                <a:solidFill>
                  <a:srgbClr val="FFFFFF"/>
                </a:solidFill>
                <a:effectLst>
                  <a:outerShdw blurRad="38100" dist="38100" dir="2700000" algn="tl">
                    <a:srgbClr val="000000"/>
                  </a:outerShdw>
                </a:effectLst>
                <a:latin typeface="Arial" charset="0"/>
              </a:endParaRPr>
            </a:p>
          </p:txBody>
        </p:sp>
        <p:pic>
          <p:nvPicPr>
            <p:cNvPr id="55330" name="Picture 23" descr="FOTO10">
              <a:extLst>
                <a:ext uri="{FF2B5EF4-FFF2-40B4-BE49-F238E27FC236}">
                  <a16:creationId xmlns:a16="http://schemas.microsoft.com/office/drawing/2014/main" id="{BEA058C5-23EE-42A4-92D1-CA43CEE1D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18" b="2074"/>
            <a:stretch>
              <a:fillRect/>
            </a:stretch>
          </p:blipFill>
          <p:spPr bwMode="auto">
            <a:xfrm>
              <a:off x="846" y="1728"/>
              <a:ext cx="1425" cy="111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pic>
        <p:pic>
          <p:nvPicPr>
            <p:cNvPr id="55331" name="Picture 24" descr="Foto10">
              <a:extLst>
                <a:ext uri="{FF2B5EF4-FFF2-40B4-BE49-F238E27FC236}">
                  <a16:creationId xmlns:a16="http://schemas.microsoft.com/office/drawing/2014/main" id="{4E047BA6-6305-4C7B-ACDC-728809930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 y="3192"/>
              <a:ext cx="1427" cy="9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36953" name="Line 25">
              <a:extLst>
                <a:ext uri="{FF2B5EF4-FFF2-40B4-BE49-F238E27FC236}">
                  <a16:creationId xmlns:a16="http://schemas.microsoft.com/office/drawing/2014/main" id="{7E9EE888-DCCF-4A66-9E63-83B54534D3CB}"/>
                </a:ext>
              </a:extLst>
            </p:cNvPr>
            <p:cNvSpPr>
              <a:spLocks noChangeShapeType="1"/>
            </p:cNvSpPr>
            <p:nvPr/>
          </p:nvSpPr>
          <p:spPr bwMode="auto">
            <a:xfrm>
              <a:off x="1428" y="1500"/>
              <a:ext cx="918" cy="1"/>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54" name="Line 26">
              <a:extLst>
                <a:ext uri="{FF2B5EF4-FFF2-40B4-BE49-F238E27FC236}">
                  <a16:creationId xmlns:a16="http://schemas.microsoft.com/office/drawing/2014/main" id="{E9081236-8E01-40FA-A120-A6A30CB88262}"/>
                </a:ext>
              </a:extLst>
            </p:cNvPr>
            <p:cNvSpPr>
              <a:spLocks noChangeShapeType="1"/>
            </p:cNvSpPr>
            <p:nvPr/>
          </p:nvSpPr>
          <p:spPr bwMode="auto">
            <a:xfrm>
              <a:off x="1284" y="3936"/>
              <a:ext cx="199" cy="1"/>
            </a:xfrm>
            <a:prstGeom prst="line">
              <a:avLst/>
            </a:prstGeom>
            <a:noFill/>
            <a:ln w="42926">
              <a:solidFill>
                <a:srgbClr val="FFFF00"/>
              </a:solidFill>
              <a:round/>
              <a:headEnd/>
              <a:tailEnd/>
            </a:ln>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55" name="Text Box 27">
              <a:extLst>
                <a:ext uri="{FF2B5EF4-FFF2-40B4-BE49-F238E27FC236}">
                  <a16:creationId xmlns:a16="http://schemas.microsoft.com/office/drawing/2014/main" id="{0AC1A727-F933-40B6-9AD0-AAE312823FD8}"/>
                </a:ext>
              </a:extLst>
            </p:cNvPr>
            <p:cNvSpPr txBox="1">
              <a:spLocks noChangeArrowheads="1"/>
            </p:cNvSpPr>
            <p:nvPr/>
          </p:nvSpPr>
          <p:spPr bwMode="auto">
            <a:xfrm>
              <a:off x="190" y="3987"/>
              <a:ext cx="766" cy="288"/>
            </a:xfrm>
            <a:prstGeom prst="rect">
              <a:avLst/>
            </a:prstGeom>
            <a:noFill/>
            <a:ln w="12700">
              <a:noFill/>
              <a:miter lim="800000"/>
              <a:headEnd/>
              <a:tailEnd/>
            </a:ln>
            <a:effectLst/>
          </p:spPr>
          <p:txBody>
            <a:bodyPr wrap="none" anchor="ctr">
              <a:spAutoFit/>
            </a:bodyPr>
            <a:lstStyle/>
            <a:p>
              <a:pPr algn="ctr" eaLnBrk="1" hangingPunct="1">
                <a:spcBef>
                  <a:spcPct val="50000"/>
                </a:spcBef>
                <a:defRPr/>
              </a:pPr>
              <a:r>
                <a:rPr lang="es-ES_tradnl" sz="2400" b="1">
                  <a:solidFill>
                    <a:srgbClr val="FFFFFF"/>
                  </a:solidFill>
                  <a:effectLst>
                    <a:outerShdw blurRad="38100" dist="38100" dir="2700000" algn="tl">
                      <a:srgbClr val="000000"/>
                    </a:outerShdw>
                  </a:effectLst>
                  <a:latin typeface="Arial" charset="0"/>
                </a:rPr>
                <a:t>Cultivo</a:t>
              </a:r>
              <a:endParaRPr lang="es-ES_tradnl" sz="2400">
                <a:effectLst>
                  <a:outerShdw blurRad="38100" dist="38100" dir="2700000" algn="tl">
                    <a:srgbClr val="000000"/>
                  </a:outerShdw>
                </a:effectLst>
                <a:latin typeface="Arial" charset="0"/>
              </a:endParaRPr>
            </a:p>
          </p:txBody>
        </p:sp>
        <p:sp>
          <p:nvSpPr>
            <p:cNvPr id="636956" name="Text Box 28">
              <a:extLst>
                <a:ext uri="{FF2B5EF4-FFF2-40B4-BE49-F238E27FC236}">
                  <a16:creationId xmlns:a16="http://schemas.microsoft.com/office/drawing/2014/main" id="{D1A2295C-5948-4889-A374-0653E4C1108C}"/>
                </a:ext>
              </a:extLst>
            </p:cNvPr>
            <p:cNvSpPr txBox="1">
              <a:spLocks noChangeArrowheads="1"/>
            </p:cNvSpPr>
            <p:nvPr/>
          </p:nvSpPr>
          <p:spPr bwMode="auto">
            <a:xfrm>
              <a:off x="1576" y="2910"/>
              <a:ext cx="874" cy="288"/>
            </a:xfrm>
            <a:prstGeom prst="rect">
              <a:avLst/>
            </a:prstGeom>
            <a:noFill/>
            <a:ln w="12700">
              <a:noFill/>
              <a:miter lim="800000"/>
              <a:headEnd/>
              <a:tailEnd/>
            </a:ln>
            <a:effectLst/>
          </p:spPr>
          <p:txBody>
            <a:bodyPr wrap="none" anchor="ctr">
              <a:spAutoFit/>
            </a:bodyPr>
            <a:lstStyle/>
            <a:p>
              <a:pPr algn="ctr" eaLnBrk="1" hangingPunct="1">
                <a:spcBef>
                  <a:spcPct val="50000"/>
                </a:spcBef>
                <a:defRPr/>
              </a:pPr>
              <a:r>
                <a:rPr lang="es-ES_tradnl" sz="2400" b="1">
                  <a:solidFill>
                    <a:srgbClr val="FFFFFF"/>
                  </a:solidFill>
                  <a:effectLst>
                    <a:outerShdw blurRad="38100" dist="38100" dir="2700000" algn="tl">
                      <a:srgbClr val="000000"/>
                    </a:outerShdw>
                  </a:effectLst>
                  <a:latin typeface="Arial" charset="0"/>
                </a:rPr>
                <a:t>Esporas</a:t>
              </a:r>
              <a:endParaRPr lang="es-ES_tradnl" sz="2400">
                <a:effectLst>
                  <a:outerShdw blurRad="38100" dist="38100" dir="2700000" algn="tl">
                    <a:srgbClr val="000000"/>
                  </a:outerShdw>
                </a:effectLst>
                <a:latin typeface="Arial" charset="0"/>
              </a:endParaRPr>
            </a:p>
          </p:txBody>
        </p:sp>
      </p:grpSp>
      <p:grpSp>
        <p:nvGrpSpPr>
          <p:cNvPr id="4" name="Group 29">
            <a:extLst>
              <a:ext uri="{FF2B5EF4-FFF2-40B4-BE49-F238E27FC236}">
                <a16:creationId xmlns:a16="http://schemas.microsoft.com/office/drawing/2014/main" id="{346FBFB0-B938-469C-8E43-84B8C9EE26EE}"/>
              </a:ext>
            </a:extLst>
          </p:cNvPr>
          <p:cNvGrpSpPr>
            <a:grpSpLocks/>
          </p:cNvGrpSpPr>
          <p:nvPr/>
        </p:nvGrpSpPr>
        <p:grpSpPr bwMode="auto">
          <a:xfrm>
            <a:off x="4356100" y="838200"/>
            <a:ext cx="4678363" cy="6005513"/>
            <a:chOff x="2744" y="528"/>
            <a:chExt cx="2947" cy="3783"/>
          </a:xfrm>
        </p:grpSpPr>
        <p:sp>
          <p:nvSpPr>
            <p:cNvPr id="636958" name="Line 30">
              <a:extLst>
                <a:ext uri="{FF2B5EF4-FFF2-40B4-BE49-F238E27FC236}">
                  <a16:creationId xmlns:a16="http://schemas.microsoft.com/office/drawing/2014/main" id="{C4F79BE4-6A1C-40E9-B021-9859B98E7B73}"/>
                </a:ext>
              </a:extLst>
            </p:cNvPr>
            <p:cNvSpPr>
              <a:spLocks noChangeShapeType="1"/>
            </p:cNvSpPr>
            <p:nvPr/>
          </p:nvSpPr>
          <p:spPr bwMode="auto">
            <a:xfrm>
              <a:off x="3292" y="2430"/>
              <a:ext cx="0" cy="553"/>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636959" name="Line 31">
              <a:extLst>
                <a:ext uri="{FF2B5EF4-FFF2-40B4-BE49-F238E27FC236}">
                  <a16:creationId xmlns:a16="http://schemas.microsoft.com/office/drawing/2014/main" id="{DF7588F4-5A04-4F75-8795-E06A5E7F6D96}"/>
                </a:ext>
              </a:extLst>
            </p:cNvPr>
            <p:cNvSpPr>
              <a:spLocks noChangeShapeType="1"/>
            </p:cNvSpPr>
            <p:nvPr/>
          </p:nvSpPr>
          <p:spPr bwMode="auto">
            <a:xfrm>
              <a:off x="4638" y="942"/>
              <a:ext cx="0" cy="576"/>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5306" name="Text Box 32">
              <a:extLst>
                <a:ext uri="{FF2B5EF4-FFF2-40B4-BE49-F238E27FC236}">
                  <a16:creationId xmlns:a16="http://schemas.microsoft.com/office/drawing/2014/main" id="{BC4601D0-9A12-4C96-A99E-C9080437ED50}"/>
                </a:ext>
              </a:extLst>
            </p:cNvPr>
            <p:cNvSpPr txBox="1">
              <a:spLocks noChangeArrowheads="1"/>
            </p:cNvSpPr>
            <p:nvPr/>
          </p:nvSpPr>
          <p:spPr bwMode="auto">
            <a:xfrm>
              <a:off x="4107" y="1097"/>
              <a:ext cx="1056" cy="577"/>
            </a:xfrm>
            <a:prstGeom prst="rect">
              <a:avLst/>
            </a:prstGeom>
            <a:solidFill>
              <a:srgbClr val="003300"/>
            </a:solidFill>
            <a:ln>
              <a:noFill/>
            </a:ln>
            <a:effectLst>
              <a:prstShdw prst="shdw13" dist="53882" dir="13500000">
                <a:srgbClr val="808080"/>
              </a:prstShdw>
            </a:effectLst>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just" eaLnBrk="1" hangingPunct="1"/>
              <a:r>
                <a:rPr lang="es-ES_tradnl" altLang="en-US" sz="1800" b="1">
                  <a:solidFill>
                    <a:srgbClr val="FFFF00"/>
                  </a:solidFill>
                  <a:latin typeface="Arial" panose="020B0604020202020204" pitchFamily="34" charset="0"/>
                </a:rPr>
                <a:t>Análisis  de </a:t>
              </a:r>
            </a:p>
            <a:p>
              <a:pPr algn="just" eaLnBrk="1" hangingPunct="1"/>
              <a:r>
                <a:rPr lang="es-ES_tradnl" altLang="en-US" sz="1800" b="1">
                  <a:solidFill>
                    <a:srgbClr val="FFFF00"/>
                  </a:solidFill>
                  <a:latin typeface="Arial" panose="020B0604020202020204" pitchFamily="34" charset="0"/>
                </a:rPr>
                <a:t>secuencias</a:t>
              </a:r>
            </a:p>
            <a:p>
              <a:pPr algn="just" eaLnBrk="1" hangingPunct="1"/>
              <a:r>
                <a:rPr lang="es-ES_tradnl" altLang="en-US" sz="1800" b="1">
                  <a:solidFill>
                    <a:srgbClr val="FFFF00"/>
                  </a:solidFill>
                  <a:latin typeface="Arial" panose="020B0604020202020204" pitchFamily="34" charset="0"/>
                </a:rPr>
                <a:t>nucleotídicas</a:t>
              </a:r>
              <a:r>
                <a:rPr lang="es-ES_tradnl" altLang="en-US" sz="1800" b="1">
                  <a:solidFill>
                    <a:schemeClr val="bg1"/>
                  </a:solidFill>
                  <a:latin typeface="Arial" panose="020B0604020202020204" pitchFamily="34" charset="0"/>
                </a:rPr>
                <a:t> </a:t>
              </a:r>
              <a:endParaRPr lang="es-ES" altLang="en-US" sz="1800" b="1">
                <a:solidFill>
                  <a:schemeClr val="bg1"/>
                </a:solidFill>
                <a:latin typeface="Arial" panose="020B0604020202020204" pitchFamily="34" charset="0"/>
              </a:endParaRPr>
            </a:p>
          </p:txBody>
        </p:sp>
        <p:sp>
          <p:nvSpPr>
            <p:cNvPr id="636961" name="Line 33">
              <a:extLst>
                <a:ext uri="{FF2B5EF4-FFF2-40B4-BE49-F238E27FC236}">
                  <a16:creationId xmlns:a16="http://schemas.microsoft.com/office/drawing/2014/main" id="{99BEDB57-31DF-44C9-9DAA-4485752FEA2E}"/>
                </a:ext>
              </a:extLst>
            </p:cNvPr>
            <p:cNvSpPr>
              <a:spLocks noChangeShapeType="1"/>
            </p:cNvSpPr>
            <p:nvPr/>
          </p:nvSpPr>
          <p:spPr bwMode="auto">
            <a:xfrm>
              <a:off x="4650" y="1629"/>
              <a:ext cx="0" cy="181"/>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nvGrpSpPr>
            <p:cNvPr id="55308" name="Group 34">
              <a:extLst>
                <a:ext uri="{FF2B5EF4-FFF2-40B4-BE49-F238E27FC236}">
                  <a16:creationId xmlns:a16="http://schemas.microsoft.com/office/drawing/2014/main" id="{820F6F2C-271A-46C0-BA96-F17C69747D5B}"/>
                </a:ext>
              </a:extLst>
            </p:cNvPr>
            <p:cNvGrpSpPr>
              <a:grpSpLocks/>
            </p:cNvGrpSpPr>
            <p:nvPr/>
          </p:nvGrpSpPr>
          <p:grpSpPr bwMode="auto">
            <a:xfrm>
              <a:off x="4149" y="1800"/>
              <a:ext cx="990" cy="576"/>
              <a:chOff x="4149" y="2028"/>
              <a:chExt cx="990" cy="576"/>
            </a:xfrm>
          </p:grpSpPr>
          <p:sp>
            <p:nvSpPr>
              <p:cNvPr id="55322" name="Oval 35">
                <a:extLst>
                  <a:ext uri="{FF2B5EF4-FFF2-40B4-BE49-F238E27FC236}">
                    <a16:creationId xmlns:a16="http://schemas.microsoft.com/office/drawing/2014/main" id="{28BF2901-6038-4AA5-8D2D-9C6E883CAAF6}"/>
                  </a:ext>
                </a:extLst>
              </p:cNvPr>
              <p:cNvSpPr>
                <a:spLocks noChangeArrowheads="1"/>
              </p:cNvSpPr>
              <p:nvPr/>
            </p:nvSpPr>
            <p:spPr bwMode="auto">
              <a:xfrm>
                <a:off x="4149" y="2028"/>
                <a:ext cx="966" cy="576"/>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endParaRPr lang="ca-ES" altLang="es-ES" sz="1600" b="1">
                  <a:solidFill>
                    <a:srgbClr val="003300"/>
                  </a:solidFill>
                  <a:latin typeface="Arial" panose="020B0604020202020204" pitchFamily="34" charset="0"/>
                </a:endParaRPr>
              </a:p>
            </p:txBody>
          </p:sp>
          <p:sp>
            <p:nvSpPr>
              <p:cNvPr id="55323" name="Rectangle 36">
                <a:extLst>
                  <a:ext uri="{FF2B5EF4-FFF2-40B4-BE49-F238E27FC236}">
                    <a16:creationId xmlns:a16="http://schemas.microsoft.com/office/drawing/2014/main" id="{1E18AD65-A274-4E98-9BAF-85E5393AF9D7}"/>
                  </a:ext>
                </a:extLst>
              </p:cNvPr>
              <p:cNvSpPr>
                <a:spLocks noChangeArrowheads="1"/>
              </p:cNvSpPr>
              <p:nvPr/>
            </p:nvSpPr>
            <p:spPr bwMode="auto">
              <a:xfrm>
                <a:off x="4179" y="2184"/>
                <a:ext cx="96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b="1">
                    <a:solidFill>
                      <a:srgbClr val="003300"/>
                    </a:solidFill>
                    <a:latin typeface="Arial" panose="020B0604020202020204" pitchFamily="34" charset="0"/>
                  </a:rPr>
                  <a:t>(D1-D2) 28S ADNr </a:t>
                </a:r>
              </a:p>
            </p:txBody>
          </p:sp>
        </p:grpSp>
        <p:sp>
          <p:nvSpPr>
            <p:cNvPr id="636965" name="Line 37">
              <a:extLst>
                <a:ext uri="{FF2B5EF4-FFF2-40B4-BE49-F238E27FC236}">
                  <a16:creationId xmlns:a16="http://schemas.microsoft.com/office/drawing/2014/main" id="{84737D70-545F-414B-9008-26FACD5FEFB7}"/>
                </a:ext>
              </a:extLst>
            </p:cNvPr>
            <p:cNvSpPr>
              <a:spLocks noChangeShapeType="1"/>
            </p:cNvSpPr>
            <p:nvPr/>
          </p:nvSpPr>
          <p:spPr bwMode="auto">
            <a:xfrm>
              <a:off x="3253" y="1589"/>
              <a:ext cx="0" cy="181"/>
            </a:xfrm>
            <a:prstGeom prst="line">
              <a:avLst/>
            </a:prstGeom>
            <a:noFill/>
            <a:ln w="38100">
              <a:solidFill>
                <a:srgbClr val="FFFF00"/>
              </a:solidFill>
              <a:round/>
              <a:headEnd type="none" w="sm" len="sm"/>
              <a:tailEnd type="none" w="sm" len="sm"/>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pic>
          <p:nvPicPr>
            <p:cNvPr id="55310" name="Picture 38" descr="Microsc">
              <a:extLst>
                <a:ext uri="{FF2B5EF4-FFF2-40B4-BE49-F238E27FC236}">
                  <a16:creationId xmlns:a16="http://schemas.microsoft.com/office/drawing/2014/main" id="{DEF4A8D8-D1B4-41AA-934E-A1AE05A12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4" y="1752"/>
              <a:ext cx="1234" cy="883"/>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pic>
        <p:sp>
          <p:nvSpPr>
            <p:cNvPr id="636967" name="Text Box 39">
              <a:extLst>
                <a:ext uri="{FF2B5EF4-FFF2-40B4-BE49-F238E27FC236}">
                  <a16:creationId xmlns:a16="http://schemas.microsoft.com/office/drawing/2014/main" id="{6D81D1DC-BE0B-4204-AA98-2D8403EE76BE}"/>
                </a:ext>
              </a:extLst>
            </p:cNvPr>
            <p:cNvSpPr txBox="1">
              <a:spLocks noChangeArrowheads="1"/>
            </p:cNvSpPr>
            <p:nvPr/>
          </p:nvSpPr>
          <p:spPr bwMode="auto">
            <a:xfrm>
              <a:off x="3117" y="1413"/>
              <a:ext cx="963" cy="291"/>
            </a:xfrm>
            <a:prstGeom prst="rect">
              <a:avLst/>
            </a:prstGeom>
            <a:solidFill>
              <a:schemeClr val="bg1"/>
            </a:solidFill>
            <a:ln w="12700">
              <a:noFill/>
              <a:miter lim="800000"/>
              <a:headEnd type="none" w="sm" len="sm"/>
              <a:tailEnd type="none" w="sm" len="sm"/>
            </a:ln>
            <a:effectLst/>
          </p:spPr>
          <p:txBody>
            <a:bodyPr wrap="square">
              <a:spAutoFit/>
            </a:bodyPr>
            <a:lstStyle/>
            <a:p>
              <a:pPr>
                <a:spcBef>
                  <a:spcPct val="50000"/>
                </a:spcBef>
                <a:defRPr/>
              </a:pPr>
              <a:r>
                <a:rPr lang="es-ES_tradnl" b="1" dirty="0">
                  <a:solidFill>
                    <a:schemeClr val="tx2"/>
                  </a:solidFill>
                  <a:effectLst>
                    <a:outerShdw blurRad="38100" dist="38100" dir="2700000" algn="tl">
                      <a:srgbClr val="000000"/>
                    </a:outerShdw>
                  </a:effectLst>
                  <a:latin typeface="Arial" charset="0"/>
                </a:rPr>
                <a:t>M. E. B.</a:t>
              </a:r>
              <a:endParaRPr lang="es-ES_tradnl" b="1" dirty="0">
                <a:solidFill>
                  <a:srgbClr val="003300"/>
                </a:solidFill>
                <a:effectLst>
                  <a:outerShdw blurRad="38100" dist="38100" dir="2700000" algn="tl">
                    <a:srgbClr val="000000"/>
                  </a:outerShdw>
                </a:effectLst>
                <a:latin typeface="Arial" charset="0"/>
              </a:endParaRPr>
            </a:p>
          </p:txBody>
        </p:sp>
        <p:grpSp>
          <p:nvGrpSpPr>
            <p:cNvPr id="55312" name="Group 40">
              <a:extLst>
                <a:ext uri="{FF2B5EF4-FFF2-40B4-BE49-F238E27FC236}">
                  <a16:creationId xmlns:a16="http://schemas.microsoft.com/office/drawing/2014/main" id="{48B821E3-E374-48F6-B266-1A975023BB56}"/>
                </a:ext>
              </a:extLst>
            </p:cNvPr>
            <p:cNvGrpSpPr>
              <a:grpSpLocks/>
            </p:cNvGrpSpPr>
            <p:nvPr/>
          </p:nvGrpSpPr>
          <p:grpSpPr bwMode="auto">
            <a:xfrm>
              <a:off x="2879" y="2964"/>
              <a:ext cx="848" cy="1221"/>
              <a:chOff x="2879" y="2964"/>
              <a:chExt cx="848" cy="1221"/>
            </a:xfrm>
          </p:grpSpPr>
          <p:grpSp>
            <p:nvGrpSpPr>
              <p:cNvPr id="55317" name="Group 41">
                <a:extLst>
                  <a:ext uri="{FF2B5EF4-FFF2-40B4-BE49-F238E27FC236}">
                    <a16:creationId xmlns:a16="http://schemas.microsoft.com/office/drawing/2014/main" id="{A8ED4F07-A1C8-4283-AC12-EAC390FF49EA}"/>
                  </a:ext>
                </a:extLst>
              </p:cNvPr>
              <p:cNvGrpSpPr>
                <a:grpSpLocks/>
              </p:cNvGrpSpPr>
              <p:nvPr/>
            </p:nvGrpSpPr>
            <p:grpSpPr bwMode="auto">
              <a:xfrm>
                <a:off x="2879" y="2964"/>
                <a:ext cx="848" cy="1221"/>
                <a:chOff x="3006" y="2640"/>
                <a:chExt cx="846" cy="1221"/>
              </a:xfrm>
            </p:grpSpPr>
            <p:graphicFrame>
              <p:nvGraphicFramePr>
                <p:cNvPr id="55320" name="Object 42">
                  <a:extLst>
                    <a:ext uri="{FF2B5EF4-FFF2-40B4-BE49-F238E27FC236}">
                      <a16:creationId xmlns:a16="http://schemas.microsoft.com/office/drawing/2014/main" id="{B95AEE6F-E3CC-49E1-97EC-A30382788791}"/>
                    </a:ext>
                  </a:extLst>
                </p:cNvPr>
                <p:cNvGraphicFramePr>
                  <a:graphicFrameLocks noChangeAspect="1"/>
                </p:cNvGraphicFramePr>
                <p:nvPr/>
              </p:nvGraphicFramePr>
              <p:xfrm>
                <a:off x="3006" y="2640"/>
                <a:ext cx="846" cy="1221"/>
              </p:xfrm>
              <a:graphic>
                <a:graphicData uri="http://schemas.openxmlformats.org/presentationml/2006/ole">
                  <mc:AlternateContent xmlns:mc="http://schemas.openxmlformats.org/markup-compatibility/2006">
                    <mc:Choice xmlns:v="urn:schemas-microsoft-com:vml" Requires="v">
                      <p:oleObj spid="_x0000_s6159" r:id="rId8" imgW="2145615" imgH="3096512" progId="CorelPhotoPaint.Image.7">
                        <p:embed/>
                      </p:oleObj>
                    </mc:Choice>
                    <mc:Fallback>
                      <p:oleObj r:id="rId8" imgW="2145615" imgH="3096512" progId="CorelPhotoPaint.Image.7">
                        <p:embed/>
                        <p:pic>
                          <p:nvPicPr>
                            <p:cNvPr id="55320" name="Object 42">
                              <a:extLst>
                                <a:ext uri="{FF2B5EF4-FFF2-40B4-BE49-F238E27FC236}">
                                  <a16:creationId xmlns:a16="http://schemas.microsoft.com/office/drawing/2014/main" id="{B95AEE6F-E3CC-49E1-97EC-A303827887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6" y="2640"/>
                              <a:ext cx="846"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6971" name="Rectangle 43">
                  <a:extLst>
                    <a:ext uri="{FF2B5EF4-FFF2-40B4-BE49-F238E27FC236}">
                      <a16:creationId xmlns:a16="http://schemas.microsoft.com/office/drawing/2014/main" id="{A8A2649B-BA2D-448A-9A88-FD3E0EF75051}"/>
                    </a:ext>
                  </a:extLst>
                </p:cNvPr>
                <p:cNvSpPr>
                  <a:spLocks noChangeArrowheads="1"/>
                </p:cNvSpPr>
                <p:nvPr/>
              </p:nvSpPr>
              <p:spPr bwMode="auto">
                <a:xfrm>
                  <a:off x="3018" y="3744"/>
                  <a:ext cx="96" cy="96"/>
                </a:xfrm>
                <a:prstGeom prst="rect">
                  <a:avLst/>
                </a:prstGeom>
                <a:solidFill>
                  <a:srgbClr val="333333"/>
                </a:solidFill>
                <a:ln w="38100">
                  <a:noFill/>
                  <a:miter lim="800000"/>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sp>
            <p:nvSpPr>
              <p:cNvPr id="636972" name="Line 44">
                <a:extLst>
                  <a:ext uri="{FF2B5EF4-FFF2-40B4-BE49-F238E27FC236}">
                    <a16:creationId xmlns:a16="http://schemas.microsoft.com/office/drawing/2014/main" id="{899E98EE-EEA5-4B21-91BF-B0F70A078BFC}"/>
                  </a:ext>
                </a:extLst>
              </p:cNvPr>
              <p:cNvSpPr>
                <a:spLocks noChangeShapeType="1"/>
              </p:cNvSpPr>
              <p:nvPr/>
            </p:nvSpPr>
            <p:spPr bwMode="auto">
              <a:xfrm>
                <a:off x="2998" y="4120"/>
                <a:ext cx="168" cy="0"/>
              </a:xfrm>
              <a:prstGeom prst="line">
                <a:avLst/>
              </a:prstGeom>
              <a:noFill/>
              <a:ln w="28575">
                <a:solidFill>
                  <a:schemeClr val="bg1"/>
                </a:solidFill>
                <a:round/>
                <a:headEnd/>
                <a:tailEnd/>
              </a:ln>
              <a:effectLst/>
            </p:spPr>
            <p:txBody>
              <a:bodyP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55319" name="Text Box 45">
                <a:extLst>
                  <a:ext uri="{FF2B5EF4-FFF2-40B4-BE49-F238E27FC236}">
                    <a16:creationId xmlns:a16="http://schemas.microsoft.com/office/drawing/2014/main" id="{48A4842D-C107-45EA-810D-4CB1FA1076BE}"/>
                  </a:ext>
                </a:extLst>
              </p:cNvPr>
              <p:cNvSpPr txBox="1">
                <a:spLocks noChangeArrowheads="1"/>
              </p:cNvSpPr>
              <p:nvPr/>
            </p:nvSpPr>
            <p:spPr bwMode="auto">
              <a:xfrm>
                <a:off x="2950" y="3989"/>
                <a:ext cx="21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eaLnBrk="1" hangingPunct="1"/>
                <a:r>
                  <a:rPr lang="es-ES_tradnl" altLang="en-US" sz="800">
                    <a:solidFill>
                      <a:schemeClr val="bg1"/>
                    </a:solidFill>
                    <a:latin typeface="Times New Roman" panose="02020603050405020304" pitchFamily="18" charset="0"/>
                  </a:rPr>
                  <a:t>50 </a:t>
                </a:r>
                <a:r>
                  <a:rPr lang="es-ES_tradnl" altLang="en-US" sz="800">
                    <a:solidFill>
                      <a:schemeClr val="bg1"/>
                    </a:solidFill>
                    <a:latin typeface="Times New Roman" panose="02020603050405020304" pitchFamily="18" charset="0"/>
                    <a:cs typeface="Times New Roman" panose="02020603050405020304" pitchFamily="18" charset="0"/>
                  </a:rPr>
                  <a:t>µm</a:t>
                </a:r>
                <a:endParaRPr lang="es-ES" altLang="en-US" sz="800">
                  <a:solidFill>
                    <a:schemeClr val="bg1"/>
                  </a:solidFill>
                  <a:latin typeface="Times New Roman" panose="02020603050405020304" pitchFamily="18" charset="0"/>
                  <a:cs typeface="Times New Roman" panose="02020603050405020304" pitchFamily="18" charset="0"/>
                </a:endParaRPr>
              </a:p>
              <a:p>
                <a:pPr eaLnBrk="1" hangingPunct="1"/>
                <a:endParaRPr lang="es-ES" altLang="en-US" sz="2400" b="1">
                  <a:solidFill>
                    <a:schemeClr val="bg1"/>
                  </a:solidFill>
                  <a:latin typeface="Arial" panose="020B0604020202020204" pitchFamily="34" charset="0"/>
                </a:endParaRPr>
              </a:p>
            </p:txBody>
          </p:sp>
        </p:grpSp>
        <p:grpSp>
          <p:nvGrpSpPr>
            <p:cNvPr id="55313" name="Group 46">
              <a:extLst>
                <a:ext uri="{FF2B5EF4-FFF2-40B4-BE49-F238E27FC236}">
                  <a16:creationId xmlns:a16="http://schemas.microsoft.com/office/drawing/2014/main" id="{11681C25-13B2-4BBD-A180-CB4BF9D7369F}"/>
                </a:ext>
              </a:extLst>
            </p:cNvPr>
            <p:cNvGrpSpPr>
              <a:grpSpLocks/>
            </p:cNvGrpSpPr>
            <p:nvPr/>
          </p:nvGrpSpPr>
          <p:grpSpPr bwMode="auto">
            <a:xfrm>
              <a:off x="3666" y="2553"/>
              <a:ext cx="2025" cy="1758"/>
              <a:chOff x="1753" y="511"/>
              <a:chExt cx="2651" cy="1605"/>
            </a:xfrm>
          </p:grpSpPr>
          <p:pic>
            <p:nvPicPr>
              <p:cNvPr id="55315" name="Picture 47" descr="Atles candidus pag dibuix">
                <a:extLst>
                  <a:ext uri="{FF2B5EF4-FFF2-40B4-BE49-F238E27FC236}">
                    <a16:creationId xmlns:a16="http://schemas.microsoft.com/office/drawing/2014/main" id="{C50F446F-6C48-4BFA-939B-B02932A727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3" y="511"/>
                <a:ext cx="1328" cy="1605"/>
              </a:xfrm>
              <a:prstGeom prst="rect">
                <a:avLst/>
              </a:prstGeom>
              <a:noFill/>
              <a:ln>
                <a:noFill/>
              </a:ln>
              <a:effectLst>
                <a:prstShdw prst="shdw13" dist="40169" dir="20491954">
                  <a:srgbClr val="DDDDDD"/>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rnd">
                    <a:solidFill>
                      <a:srgbClr val="000000"/>
                    </a:solidFill>
                    <a:prstDash val="sysDot"/>
                    <a:miter lim="800000"/>
                    <a:headEnd/>
                    <a:tailEnd/>
                  </a14:hiddenLine>
                </a:ext>
              </a:extLst>
            </p:spPr>
          </p:pic>
          <p:pic>
            <p:nvPicPr>
              <p:cNvPr id="55316" name="Picture 48" descr="Atles candidus fotos">
                <a:extLst>
                  <a:ext uri="{FF2B5EF4-FFF2-40B4-BE49-F238E27FC236}">
                    <a16:creationId xmlns:a16="http://schemas.microsoft.com/office/drawing/2014/main" id="{B5595133-9A69-470F-8DE4-FABB118163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1" y="511"/>
                <a:ext cx="1353" cy="1605"/>
              </a:xfrm>
              <a:prstGeom prst="rect">
                <a:avLst/>
              </a:prstGeom>
              <a:noFill/>
              <a:ln>
                <a:noFill/>
              </a:ln>
              <a:effectLst>
                <a:prstShdw prst="shdw13" dist="40169" dir="20491954">
                  <a:srgbClr val="DDDDDD"/>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rnd">
                    <a:solidFill>
                      <a:srgbClr val="000000"/>
                    </a:solidFill>
                    <a:prstDash val="sysDot"/>
                    <a:miter lim="800000"/>
                    <a:headEnd/>
                    <a:tailEnd/>
                  </a14:hiddenLine>
                </a:ext>
              </a:extLst>
            </p:spPr>
          </p:pic>
        </p:grpSp>
        <p:pic>
          <p:nvPicPr>
            <p:cNvPr id="55314" name="Picture 49" descr="Atles Plana">
              <a:extLst>
                <a:ext uri="{FF2B5EF4-FFF2-40B4-BE49-F238E27FC236}">
                  <a16:creationId xmlns:a16="http://schemas.microsoft.com/office/drawing/2014/main" id="{A204BCEF-DCBB-4451-A2AB-7CA31196C2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 y="528"/>
              <a:ext cx="1398" cy="1935"/>
            </a:xfrm>
            <a:prstGeom prst="rect">
              <a:avLst/>
            </a:prstGeom>
            <a:noFill/>
            <a:ln w="9525">
              <a:solidFill>
                <a:schemeClr val="bg2"/>
              </a:solidFill>
              <a:miter lim="800000"/>
              <a:headEnd/>
              <a:tailEnd/>
            </a:ln>
            <a:effectLst>
              <a:prstShdw prst="shdw13" dist="28202" dir="20054507">
                <a:srgbClr val="808080"/>
              </a:prstShdw>
            </a:effectLst>
            <a:extLst>
              <a:ext uri="{909E8E84-426E-40DD-AFC4-6F175D3DCCD1}">
                <a14:hiddenFill xmlns:a14="http://schemas.microsoft.com/office/drawing/2010/main">
                  <a:solidFill>
                    <a:srgbClr val="FFFFFF"/>
                  </a:solidFill>
                </a14:hiddenFill>
              </a:ext>
            </a:extLst>
          </p:spPr>
        </p:pic>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36943"/>
                                        </p:tgtEl>
                                        <p:attrNameLst>
                                          <p:attrName>style.visibility</p:attrName>
                                        </p:attrNameLst>
                                      </p:cBhvr>
                                      <p:to>
                                        <p:strVal val="visible"/>
                                      </p:to>
                                    </p:set>
                                    <p:animEffect transition="in" filter="wipe(left)">
                                      <p:cBhvr>
                                        <p:cTn id="17" dur="500"/>
                                        <p:tgtEl>
                                          <p:spTgt spid="636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a:extLst>
              <a:ext uri="{FF2B5EF4-FFF2-40B4-BE49-F238E27FC236}">
                <a16:creationId xmlns:a16="http://schemas.microsoft.com/office/drawing/2014/main" id="{E9FF4F52-F6AF-4A43-933E-8DE473F759BE}"/>
              </a:ext>
            </a:extLst>
          </p:cNvPr>
          <p:cNvGrpSpPr>
            <a:grpSpLocks/>
          </p:cNvGrpSpPr>
          <p:nvPr/>
        </p:nvGrpSpPr>
        <p:grpSpPr bwMode="auto">
          <a:xfrm>
            <a:off x="4657725" y="890588"/>
            <a:ext cx="4486275" cy="4852987"/>
            <a:chOff x="2934" y="561"/>
            <a:chExt cx="2826" cy="3057"/>
          </a:xfrm>
        </p:grpSpPr>
        <p:pic>
          <p:nvPicPr>
            <p:cNvPr id="38936" name="Picture 18" descr="tem foto">
              <a:extLst>
                <a:ext uri="{FF2B5EF4-FFF2-40B4-BE49-F238E27FC236}">
                  <a16:creationId xmlns:a16="http://schemas.microsoft.com/office/drawing/2014/main" id="{87BF8B4E-B5D7-4233-AAD3-AC80FBDE9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63" r="2429" b="8490"/>
            <a:stretch>
              <a:fillRect/>
            </a:stretch>
          </p:blipFill>
          <p:spPr bwMode="auto">
            <a:xfrm>
              <a:off x="3728" y="863"/>
              <a:ext cx="1928" cy="1728"/>
            </a:xfrm>
            <a:prstGeom prst="rect">
              <a:avLst/>
            </a:prstGeom>
            <a:noFill/>
            <a:ln w="9525">
              <a:solidFill>
                <a:schemeClr val="bg1"/>
              </a:solidFill>
              <a:miter lim="800000"/>
              <a:headEnd/>
              <a:tailEnd/>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Lst>
          </p:spPr>
        </p:pic>
        <p:sp>
          <p:nvSpPr>
            <p:cNvPr id="38937" name="Text Box 27">
              <a:extLst>
                <a:ext uri="{FF2B5EF4-FFF2-40B4-BE49-F238E27FC236}">
                  <a16:creationId xmlns:a16="http://schemas.microsoft.com/office/drawing/2014/main" id="{C671889A-840A-463A-9E36-02CF26BA9DB9}"/>
                </a:ext>
              </a:extLst>
            </p:cNvPr>
            <p:cNvSpPr txBox="1">
              <a:spLocks noChangeArrowheads="1"/>
            </p:cNvSpPr>
            <p:nvPr/>
          </p:nvSpPr>
          <p:spPr bwMode="auto">
            <a:xfrm>
              <a:off x="3853" y="1115"/>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2400" b="1">
                  <a:solidFill>
                    <a:schemeClr val="tx2"/>
                  </a:solidFill>
                  <a:latin typeface="Tahoma" panose="020B0604030504040204" pitchFamily="34" charset="0"/>
                </a:rPr>
                <a:t>M.E.T.</a:t>
              </a:r>
            </a:p>
          </p:txBody>
        </p:sp>
        <p:pic>
          <p:nvPicPr>
            <p:cNvPr id="38938" name="Picture 55">
              <a:extLst>
                <a:ext uri="{FF2B5EF4-FFF2-40B4-BE49-F238E27FC236}">
                  <a16:creationId xmlns:a16="http://schemas.microsoft.com/office/drawing/2014/main" id="{5D4031F2-EBCF-4C23-B857-5F7030DC7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8" y="625"/>
              <a:ext cx="46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39" name="Picture 56">
              <a:extLst>
                <a:ext uri="{FF2B5EF4-FFF2-40B4-BE49-F238E27FC236}">
                  <a16:creationId xmlns:a16="http://schemas.microsoft.com/office/drawing/2014/main" id="{BF8AE685-C64D-4420-8898-F5D9F58F1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826" b="8696"/>
            <a:stretch>
              <a:fillRect/>
            </a:stretch>
          </p:blipFill>
          <p:spPr bwMode="auto">
            <a:xfrm>
              <a:off x="3693" y="561"/>
              <a:ext cx="69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40" name="Picture 57">
              <a:extLst>
                <a:ext uri="{FF2B5EF4-FFF2-40B4-BE49-F238E27FC236}">
                  <a16:creationId xmlns:a16="http://schemas.microsoft.com/office/drawing/2014/main" id="{3ED94596-47DA-465C-9F87-01D6370C1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 y="1143"/>
              <a:ext cx="55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41" name="Picture 59">
              <a:extLst>
                <a:ext uri="{FF2B5EF4-FFF2-40B4-BE49-F238E27FC236}">
                  <a16:creationId xmlns:a16="http://schemas.microsoft.com/office/drawing/2014/main" id="{1F8A141A-E8B8-4E4E-B592-32F0F0B684A9}"/>
                </a:ext>
              </a:extLst>
            </p:cNvPr>
            <p:cNvPicPr>
              <a:picLocks noChangeAspect="1" noChangeArrowheads="1"/>
            </p:cNvPicPr>
            <p:nvPr/>
          </p:nvPicPr>
          <p:blipFill>
            <a:blip r:embed="rId7">
              <a:lum bright="24000" contrast="36000"/>
              <a:extLst>
                <a:ext uri="{28A0092B-C50C-407E-A947-70E740481C1C}">
                  <a14:useLocalDpi xmlns:a14="http://schemas.microsoft.com/office/drawing/2010/main" val="0"/>
                </a:ext>
              </a:extLst>
            </a:blip>
            <a:srcRect b="6952"/>
            <a:stretch>
              <a:fillRect/>
            </a:stretch>
          </p:blipFill>
          <p:spPr bwMode="auto">
            <a:xfrm>
              <a:off x="2934" y="2568"/>
              <a:ext cx="2826"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42" name="Text Box 62">
              <a:extLst>
                <a:ext uri="{FF2B5EF4-FFF2-40B4-BE49-F238E27FC236}">
                  <a16:creationId xmlns:a16="http://schemas.microsoft.com/office/drawing/2014/main" id="{EFE8540F-EE38-49CE-98B3-A135EF0ED9C4}"/>
                </a:ext>
              </a:extLst>
            </p:cNvPr>
            <p:cNvSpPr txBox="1">
              <a:spLocks noChangeArrowheads="1"/>
            </p:cNvSpPr>
            <p:nvPr/>
          </p:nvSpPr>
          <p:spPr bwMode="auto">
            <a:xfrm>
              <a:off x="2999" y="2436"/>
              <a:ext cx="1579" cy="19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a:latin typeface="Arial" panose="020B0604020202020204" pitchFamily="34" charset="0"/>
                </a:rPr>
                <a:t>Celulas de la traquea</a:t>
              </a:r>
            </a:p>
          </p:txBody>
        </p:sp>
        <p:sp>
          <p:nvSpPr>
            <p:cNvPr id="38943" name="Text Box 63">
              <a:extLst>
                <a:ext uri="{FF2B5EF4-FFF2-40B4-BE49-F238E27FC236}">
                  <a16:creationId xmlns:a16="http://schemas.microsoft.com/office/drawing/2014/main" id="{44DEDB75-613C-41BF-96AD-E30AB22D5FD0}"/>
                </a:ext>
              </a:extLst>
            </p:cNvPr>
            <p:cNvSpPr txBox="1">
              <a:spLocks noChangeArrowheads="1"/>
            </p:cNvSpPr>
            <p:nvPr/>
          </p:nvSpPr>
          <p:spPr bwMode="auto">
            <a:xfrm>
              <a:off x="3417" y="3420"/>
              <a:ext cx="780" cy="19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a:latin typeface="Arial" panose="020B0604020202020204" pitchFamily="34" charset="0"/>
                </a:rPr>
                <a:t>no infectadas</a:t>
              </a:r>
            </a:p>
          </p:txBody>
        </p:sp>
        <p:sp>
          <p:nvSpPr>
            <p:cNvPr id="38944" name="Text Box 64">
              <a:extLst>
                <a:ext uri="{FF2B5EF4-FFF2-40B4-BE49-F238E27FC236}">
                  <a16:creationId xmlns:a16="http://schemas.microsoft.com/office/drawing/2014/main" id="{218DCF9D-241F-40B6-8346-55DE8F3B9505}"/>
                </a:ext>
              </a:extLst>
            </p:cNvPr>
            <p:cNvSpPr txBox="1">
              <a:spLocks noChangeArrowheads="1"/>
            </p:cNvSpPr>
            <p:nvPr/>
          </p:nvSpPr>
          <p:spPr bwMode="auto">
            <a:xfrm>
              <a:off x="4310" y="3426"/>
              <a:ext cx="1432" cy="19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a:latin typeface="Arial" panose="020B0604020202020204" pitchFamily="34" charset="0"/>
                </a:rPr>
                <a:t>Infectadas por virus</a:t>
              </a:r>
            </a:p>
          </p:txBody>
        </p:sp>
        <p:sp>
          <p:nvSpPr>
            <p:cNvPr id="38945" name="Text Box 66">
              <a:extLst>
                <a:ext uri="{FF2B5EF4-FFF2-40B4-BE49-F238E27FC236}">
                  <a16:creationId xmlns:a16="http://schemas.microsoft.com/office/drawing/2014/main" id="{4811B22F-7307-43C7-B6F0-72311F9FF894}"/>
                </a:ext>
              </a:extLst>
            </p:cNvPr>
            <p:cNvSpPr txBox="1">
              <a:spLocks noChangeArrowheads="1"/>
            </p:cNvSpPr>
            <p:nvPr/>
          </p:nvSpPr>
          <p:spPr bwMode="auto">
            <a:xfrm>
              <a:off x="3249" y="1836"/>
              <a:ext cx="664" cy="19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a:latin typeface="Arial" panose="020B0604020202020204" pitchFamily="34" charset="0"/>
                </a:rPr>
                <a:t>Virus SIDA</a:t>
              </a:r>
            </a:p>
          </p:txBody>
        </p:sp>
      </p:grpSp>
      <p:grpSp>
        <p:nvGrpSpPr>
          <p:cNvPr id="3" name="Group 71">
            <a:extLst>
              <a:ext uri="{FF2B5EF4-FFF2-40B4-BE49-F238E27FC236}">
                <a16:creationId xmlns:a16="http://schemas.microsoft.com/office/drawing/2014/main" id="{E7A8489A-3E23-4453-A2AC-499BF9A7BA56}"/>
              </a:ext>
            </a:extLst>
          </p:cNvPr>
          <p:cNvGrpSpPr>
            <a:grpSpLocks/>
          </p:cNvGrpSpPr>
          <p:nvPr/>
        </p:nvGrpSpPr>
        <p:grpSpPr bwMode="auto">
          <a:xfrm>
            <a:off x="157163" y="1427162"/>
            <a:ext cx="4965700" cy="5489575"/>
            <a:chOff x="255" y="862"/>
            <a:chExt cx="3128" cy="3458"/>
          </a:xfrm>
        </p:grpSpPr>
        <p:pic>
          <p:nvPicPr>
            <p:cNvPr id="38928" name="Picture 12" descr="MES APARELL">
              <a:extLst>
                <a:ext uri="{FF2B5EF4-FFF2-40B4-BE49-F238E27FC236}">
                  <a16:creationId xmlns:a16="http://schemas.microsoft.com/office/drawing/2014/main" id="{D6AA7D62-1AD3-41DB-80B4-BFC999DC7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3020" r="3552"/>
            <a:stretch>
              <a:fillRect/>
            </a:stretch>
          </p:blipFill>
          <p:spPr bwMode="auto">
            <a:xfrm>
              <a:off x="255" y="946"/>
              <a:ext cx="2016" cy="1728"/>
            </a:xfrm>
            <a:prstGeom prst="rect">
              <a:avLst/>
            </a:prstGeom>
            <a:noFill/>
            <a:ln w="9525">
              <a:solidFill>
                <a:schemeClr val="bg1"/>
              </a:solidFill>
              <a:miter lim="800000"/>
              <a:headEnd/>
              <a:tailEnd/>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Lst>
          </p:spPr>
        </p:pic>
        <p:pic>
          <p:nvPicPr>
            <p:cNvPr id="38930" name="Picture 52">
              <a:extLst>
                <a:ext uri="{FF2B5EF4-FFF2-40B4-BE49-F238E27FC236}">
                  <a16:creationId xmlns:a16="http://schemas.microsoft.com/office/drawing/2014/main" id="{E246A3AD-6943-4E99-99F2-6BE15DEA8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3" y="3288"/>
              <a:ext cx="120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31" name="Picture 58">
              <a:extLst>
                <a:ext uri="{FF2B5EF4-FFF2-40B4-BE49-F238E27FC236}">
                  <a16:creationId xmlns:a16="http://schemas.microsoft.com/office/drawing/2014/main" id="{67A75184-B412-442A-8EB9-1AB45EF8EE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4" y="2413"/>
              <a:ext cx="1047"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32" name="Picture 60">
              <a:extLst>
                <a:ext uri="{FF2B5EF4-FFF2-40B4-BE49-F238E27FC236}">
                  <a16:creationId xmlns:a16="http://schemas.microsoft.com/office/drawing/2014/main" id="{A531B3D7-79A8-4C72-9DA0-42584FA21A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 y="2640"/>
              <a:ext cx="1350"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33" name="Picture 61">
              <a:extLst>
                <a:ext uri="{FF2B5EF4-FFF2-40B4-BE49-F238E27FC236}">
                  <a16:creationId xmlns:a16="http://schemas.microsoft.com/office/drawing/2014/main" id="{B4944621-1CAA-4DCB-A16D-FF7993F147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3824" r="82217" b="16821"/>
            <a:stretch>
              <a:fillRect/>
            </a:stretch>
          </p:blipFill>
          <p:spPr bwMode="auto">
            <a:xfrm>
              <a:off x="2236" y="862"/>
              <a:ext cx="50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34" name="Text Box 65">
              <a:extLst>
                <a:ext uri="{FF2B5EF4-FFF2-40B4-BE49-F238E27FC236}">
                  <a16:creationId xmlns:a16="http://schemas.microsoft.com/office/drawing/2014/main" id="{C4EBC97F-F6C1-49A7-AB8C-F78B0F0F0E99}"/>
                </a:ext>
              </a:extLst>
            </p:cNvPr>
            <p:cNvSpPr txBox="1">
              <a:spLocks noChangeArrowheads="1"/>
            </p:cNvSpPr>
            <p:nvPr/>
          </p:nvSpPr>
          <p:spPr bwMode="auto">
            <a:xfrm>
              <a:off x="2675" y="906"/>
              <a:ext cx="708" cy="19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es-ES_tradnl" altLang="en-US" sz="1400">
                  <a:latin typeface="Arial" panose="020B0604020202020204" pitchFamily="34" charset="0"/>
                </a:rPr>
                <a:t>Virus SARS</a:t>
              </a:r>
            </a:p>
          </p:txBody>
        </p:sp>
        <p:pic>
          <p:nvPicPr>
            <p:cNvPr id="38935" name="Picture 67">
              <a:extLst>
                <a:ext uri="{FF2B5EF4-FFF2-40B4-BE49-F238E27FC236}">
                  <a16:creationId xmlns:a16="http://schemas.microsoft.com/office/drawing/2014/main" id="{058F6D31-0E59-4BC1-B16F-B8C00B9130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5" y="1458"/>
              <a:ext cx="963"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92260" name="Text Box 68">
            <a:extLst>
              <a:ext uri="{FF2B5EF4-FFF2-40B4-BE49-F238E27FC236}">
                <a16:creationId xmlns:a16="http://schemas.microsoft.com/office/drawing/2014/main" id="{6DA790E7-445A-4C4A-8BE0-9798E986CE36}"/>
              </a:ext>
            </a:extLst>
          </p:cNvPr>
          <p:cNvSpPr txBox="1">
            <a:spLocks noChangeArrowheads="1"/>
          </p:cNvSpPr>
          <p:nvPr/>
        </p:nvSpPr>
        <p:spPr bwMode="auto">
          <a:xfrm>
            <a:off x="4548583" y="6178551"/>
            <a:ext cx="4557143" cy="400110"/>
          </a:xfrm>
          <a:prstGeom prst="rect">
            <a:avLst/>
          </a:prstGeom>
          <a:solidFill>
            <a:schemeClr val="bg2"/>
          </a:solidFill>
          <a:ln w="12700">
            <a:noFill/>
            <a:miter lim="800000"/>
            <a:headEnd/>
            <a:tailEnd/>
          </a:ln>
          <a:effectLst/>
        </p:spPr>
        <p:txBody>
          <a:bodyPr wrap="square" anchor="ctr">
            <a:spAutoFit/>
          </a:bodyPr>
          <a:lstStyle/>
          <a:p>
            <a:pPr eaLnBrk="1" hangingPunct="1">
              <a:spcBef>
                <a:spcPct val="50000"/>
              </a:spcBef>
              <a:defRPr/>
            </a:pPr>
            <a:r>
              <a:rPr lang="es-ES_tradnl" sz="2000" b="1" dirty="0">
                <a:solidFill>
                  <a:srgbClr val="FFFFFF"/>
                </a:solidFill>
                <a:effectLst>
                  <a:outerShdw blurRad="38100" dist="38100" dir="2700000" algn="tl">
                    <a:srgbClr val="000000"/>
                  </a:outerShdw>
                </a:effectLst>
                <a:latin typeface="Arial" charset="0"/>
              </a:rPr>
              <a:t>Hepatitis, Rabia, Rubéola, SARS ….</a:t>
            </a:r>
          </a:p>
        </p:txBody>
      </p:sp>
      <p:sp>
        <p:nvSpPr>
          <p:cNvPr id="392261" name="Text Box 69">
            <a:extLst>
              <a:ext uri="{FF2B5EF4-FFF2-40B4-BE49-F238E27FC236}">
                <a16:creationId xmlns:a16="http://schemas.microsoft.com/office/drawing/2014/main" id="{A87BAF9F-93D3-40EB-ABF7-A6358519E9B7}"/>
              </a:ext>
            </a:extLst>
          </p:cNvPr>
          <p:cNvSpPr txBox="1">
            <a:spLocks noChangeArrowheads="1"/>
          </p:cNvSpPr>
          <p:nvPr/>
        </p:nvSpPr>
        <p:spPr bwMode="auto">
          <a:xfrm>
            <a:off x="152400" y="19050"/>
            <a:ext cx="9144000" cy="976313"/>
          </a:xfrm>
          <a:prstGeom prst="rect">
            <a:avLst/>
          </a:prstGeom>
          <a:noFill/>
          <a:ln w="9525">
            <a:noFill/>
            <a:miter lim="800000"/>
            <a:headEnd/>
            <a:tailEnd/>
          </a:ln>
          <a:effectLst/>
        </p:spPr>
        <p:txBody>
          <a:bodyPr>
            <a:spAutoFit/>
          </a:bodyPr>
          <a:lstStyle/>
          <a:p>
            <a:pPr eaLnBrk="1" hangingPunct="1">
              <a:defRPr/>
            </a:pPr>
            <a:r>
              <a:rPr lang="ca-ES" sz="3000" b="1" dirty="0">
                <a:solidFill>
                  <a:srgbClr val="FFFF00"/>
                </a:solidFill>
                <a:effectLst>
                  <a:outerShdw blurRad="38100" dist="38100" dir="2700000" algn="tl">
                    <a:srgbClr val="000000"/>
                  </a:outerShdw>
                </a:effectLst>
                <a:highlight>
                  <a:srgbClr val="000080"/>
                </a:highlight>
                <a:latin typeface="Arial" charset="0"/>
              </a:rPr>
              <a:t>AGENTES BIOLÓGICOS - MICROORGANISMOS</a:t>
            </a:r>
          </a:p>
          <a:p>
            <a:pPr eaLnBrk="1" hangingPunct="1">
              <a:defRPr/>
            </a:pPr>
            <a:r>
              <a:rPr lang="ca-ES" sz="2800" b="1" dirty="0">
                <a:solidFill>
                  <a:srgbClr val="FFFF00"/>
                </a:solidFill>
                <a:effectLst>
                  <a:outerShdw blurRad="38100" dist="38100" dir="2700000" algn="tl">
                    <a:srgbClr val="000000"/>
                  </a:outerShdw>
                </a:effectLst>
                <a:highlight>
                  <a:srgbClr val="000080"/>
                </a:highlight>
                <a:latin typeface="Arial" charset="0"/>
              </a:rPr>
              <a:t>				</a:t>
            </a:r>
            <a:endParaRPr lang="es-ES_tradnl" sz="2800" b="1" dirty="0">
              <a:solidFill>
                <a:srgbClr val="FFFF00"/>
              </a:solidFill>
              <a:effectLst>
                <a:outerShdw blurRad="38100" dist="38100" dir="2700000" algn="tl">
                  <a:srgbClr val="000000"/>
                </a:outerShdw>
              </a:effectLst>
              <a:highlight>
                <a:srgbClr val="000080"/>
              </a:highlight>
              <a:latin typeface="Arial" charset="0"/>
            </a:endParaRPr>
          </a:p>
        </p:txBody>
      </p:sp>
      <p:grpSp>
        <p:nvGrpSpPr>
          <p:cNvPr id="4" name="Group 84">
            <a:extLst>
              <a:ext uri="{FF2B5EF4-FFF2-40B4-BE49-F238E27FC236}">
                <a16:creationId xmlns:a16="http://schemas.microsoft.com/office/drawing/2014/main" id="{70BB0EB2-2267-4835-B461-FE51D1D74FD5}"/>
              </a:ext>
            </a:extLst>
          </p:cNvPr>
          <p:cNvGrpSpPr>
            <a:grpSpLocks/>
          </p:cNvGrpSpPr>
          <p:nvPr/>
        </p:nvGrpSpPr>
        <p:grpSpPr bwMode="auto">
          <a:xfrm>
            <a:off x="188913" y="527050"/>
            <a:ext cx="4775200" cy="1062038"/>
            <a:chOff x="119" y="332"/>
            <a:chExt cx="3008" cy="669"/>
          </a:xfrm>
        </p:grpSpPr>
        <p:sp>
          <p:nvSpPr>
            <p:cNvPr id="38919" name="Text Box 51">
              <a:extLst>
                <a:ext uri="{FF2B5EF4-FFF2-40B4-BE49-F238E27FC236}">
                  <a16:creationId xmlns:a16="http://schemas.microsoft.com/office/drawing/2014/main" id="{EEF5A6CE-6967-4226-82A3-3B4C7C46C25E}"/>
                </a:ext>
              </a:extLst>
            </p:cNvPr>
            <p:cNvSpPr txBox="1">
              <a:spLocks noChangeArrowheads="1"/>
            </p:cNvSpPr>
            <p:nvPr/>
          </p:nvSpPr>
          <p:spPr bwMode="auto">
            <a:xfrm>
              <a:off x="2228" y="404"/>
              <a:ext cx="899" cy="365"/>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a:solidFill>
                    <a:schemeClr val="tx1"/>
                  </a:solidFill>
                  <a:latin typeface="Arial Unicode MS"/>
                </a:defRPr>
              </a:lvl1pPr>
              <a:lvl2pPr marL="742950" indent="-285750">
                <a:defRPr sz="2000">
                  <a:solidFill>
                    <a:schemeClr val="tx1"/>
                  </a:solidFill>
                  <a:latin typeface="Arial Unicode MS"/>
                </a:defRPr>
              </a:lvl2pPr>
              <a:lvl3pPr marL="1143000" indent="-228600">
                <a:defRPr sz="2000">
                  <a:solidFill>
                    <a:schemeClr val="tx1"/>
                  </a:solidFill>
                  <a:latin typeface="Arial Unicode MS"/>
                </a:defRPr>
              </a:lvl3pPr>
              <a:lvl4pPr marL="1600200" indent="-228600">
                <a:defRPr sz="2000">
                  <a:solidFill>
                    <a:schemeClr val="tx1"/>
                  </a:solidFill>
                  <a:latin typeface="Arial Unicode MS"/>
                </a:defRPr>
              </a:lvl4pPr>
              <a:lvl5pPr marL="2057400" indent="-228600">
                <a:defRPr sz="2000">
                  <a:solidFill>
                    <a:schemeClr val="tx1"/>
                  </a:solidFill>
                  <a:latin typeface="Arial Unicode MS"/>
                </a:defRPr>
              </a:lvl5pPr>
              <a:lvl6pPr marL="2514600" indent="-228600" eaLnBrk="0" fontAlgn="base" hangingPunct="0">
                <a:spcBef>
                  <a:spcPct val="0"/>
                </a:spcBef>
                <a:spcAft>
                  <a:spcPct val="0"/>
                </a:spcAft>
                <a:defRPr sz="2000">
                  <a:solidFill>
                    <a:schemeClr val="tx1"/>
                  </a:solidFill>
                  <a:latin typeface="Arial Unicode MS"/>
                </a:defRPr>
              </a:lvl6pPr>
              <a:lvl7pPr marL="2971800" indent="-228600" eaLnBrk="0" fontAlgn="base" hangingPunct="0">
                <a:spcBef>
                  <a:spcPct val="0"/>
                </a:spcBef>
                <a:spcAft>
                  <a:spcPct val="0"/>
                </a:spcAft>
                <a:defRPr sz="2000">
                  <a:solidFill>
                    <a:schemeClr val="tx1"/>
                  </a:solidFill>
                  <a:latin typeface="Arial Unicode MS"/>
                </a:defRPr>
              </a:lvl7pPr>
              <a:lvl8pPr marL="3429000" indent="-228600" eaLnBrk="0" fontAlgn="base" hangingPunct="0">
                <a:spcBef>
                  <a:spcPct val="0"/>
                </a:spcBef>
                <a:spcAft>
                  <a:spcPct val="0"/>
                </a:spcAft>
                <a:defRPr sz="2000">
                  <a:solidFill>
                    <a:schemeClr val="tx1"/>
                  </a:solidFill>
                  <a:latin typeface="Arial Unicode MS"/>
                </a:defRPr>
              </a:lvl8pPr>
              <a:lvl9pPr marL="3886200" indent="-228600" eaLnBrk="0" fontAlgn="base" hangingPunct="0">
                <a:spcBef>
                  <a:spcPct val="0"/>
                </a:spcBef>
                <a:spcAft>
                  <a:spcPct val="0"/>
                </a:spcAft>
                <a:defRPr sz="2000">
                  <a:solidFill>
                    <a:schemeClr val="tx1"/>
                  </a:solidFill>
                  <a:latin typeface="Arial Unicode MS"/>
                </a:defRPr>
              </a:lvl9pPr>
            </a:lstStyle>
            <a:p>
              <a:pPr algn="ctr" eaLnBrk="1" hangingPunct="1">
                <a:spcBef>
                  <a:spcPct val="50000"/>
                </a:spcBef>
              </a:pPr>
              <a:r>
                <a:rPr lang="ca-ES" altLang="en-US" sz="3200" b="1">
                  <a:solidFill>
                    <a:srgbClr val="FFFF00"/>
                  </a:solidFill>
                  <a:latin typeface="Arial" panose="020B0604020202020204" pitchFamily="34" charset="0"/>
                </a:rPr>
                <a:t>VIRUS</a:t>
              </a:r>
              <a:endParaRPr lang="es-ES" altLang="en-US" sz="3200" b="1">
                <a:solidFill>
                  <a:srgbClr val="FFFF00"/>
                </a:solidFill>
                <a:latin typeface="Arial" panose="020B0604020202020204" pitchFamily="34" charset="0"/>
              </a:endParaRPr>
            </a:p>
          </p:txBody>
        </p:sp>
        <p:pic>
          <p:nvPicPr>
            <p:cNvPr id="38920" name="Picture 72" descr="cat_none">
              <a:extLst>
                <a:ext uri="{FF2B5EF4-FFF2-40B4-BE49-F238E27FC236}">
                  <a16:creationId xmlns:a16="http://schemas.microsoft.com/office/drawing/2014/main" id="{9BF81CA0-8739-47CA-975D-C899FA8AE7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 y="361"/>
              <a:ext cx="857" cy="54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38921" name="Group 73">
              <a:extLst>
                <a:ext uri="{FF2B5EF4-FFF2-40B4-BE49-F238E27FC236}">
                  <a16:creationId xmlns:a16="http://schemas.microsoft.com/office/drawing/2014/main" id="{7DE2C7FD-6083-4644-A037-651F202F8169}"/>
                </a:ext>
              </a:extLst>
            </p:cNvPr>
            <p:cNvGrpSpPr>
              <a:grpSpLocks/>
            </p:cNvGrpSpPr>
            <p:nvPr/>
          </p:nvGrpSpPr>
          <p:grpSpPr bwMode="auto">
            <a:xfrm>
              <a:off x="119" y="463"/>
              <a:ext cx="891" cy="385"/>
              <a:chOff x="2640" y="1296"/>
              <a:chExt cx="1296" cy="672"/>
            </a:xfrm>
          </p:grpSpPr>
          <p:sp>
            <p:nvSpPr>
              <p:cNvPr id="392266" name="Line 74">
                <a:extLst>
                  <a:ext uri="{FF2B5EF4-FFF2-40B4-BE49-F238E27FC236}">
                    <a16:creationId xmlns:a16="http://schemas.microsoft.com/office/drawing/2014/main" id="{C88E80E8-7E6B-4C34-B178-561EF6914418}"/>
                  </a:ext>
                </a:extLst>
              </p:cNvPr>
              <p:cNvSpPr>
                <a:spLocks noChangeShapeType="1"/>
              </p:cNvSpPr>
              <p:nvPr/>
            </p:nvSpPr>
            <p:spPr bwMode="auto">
              <a:xfrm flipH="1">
                <a:off x="2640" y="1296"/>
                <a:ext cx="1296"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392267" name="Line 75">
                <a:extLst>
                  <a:ext uri="{FF2B5EF4-FFF2-40B4-BE49-F238E27FC236}">
                    <a16:creationId xmlns:a16="http://schemas.microsoft.com/office/drawing/2014/main" id="{30150897-9D7A-490E-89CB-967B8DCAC407}"/>
                  </a:ext>
                </a:extLst>
              </p:cNvPr>
              <p:cNvSpPr>
                <a:spLocks noChangeShapeType="1"/>
              </p:cNvSpPr>
              <p:nvPr/>
            </p:nvSpPr>
            <p:spPr bwMode="auto">
              <a:xfrm>
                <a:off x="2640" y="1296"/>
                <a:ext cx="1200"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pic>
          <p:nvPicPr>
            <p:cNvPr id="38922" name="Picture 77" descr="microscopio%20biologico">
              <a:extLst>
                <a:ext uri="{FF2B5EF4-FFF2-40B4-BE49-F238E27FC236}">
                  <a16:creationId xmlns:a16="http://schemas.microsoft.com/office/drawing/2014/main" id="{19D0A89E-B0B6-43F8-AC9F-1668FAA9BA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6218" t="4076" b="6404"/>
            <a:stretch>
              <a:fillRect/>
            </a:stretch>
          </p:blipFill>
          <p:spPr bwMode="auto">
            <a:xfrm>
              <a:off x="1096" y="332"/>
              <a:ext cx="428"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3" name="Group 81">
              <a:extLst>
                <a:ext uri="{FF2B5EF4-FFF2-40B4-BE49-F238E27FC236}">
                  <a16:creationId xmlns:a16="http://schemas.microsoft.com/office/drawing/2014/main" id="{62C61886-1845-4EA5-A28C-AE583428F679}"/>
                </a:ext>
              </a:extLst>
            </p:cNvPr>
            <p:cNvGrpSpPr>
              <a:grpSpLocks/>
            </p:cNvGrpSpPr>
            <p:nvPr/>
          </p:nvGrpSpPr>
          <p:grpSpPr bwMode="auto">
            <a:xfrm>
              <a:off x="1031" y="451"/>
              <a:ext cx="507" cy="313"/>
              <a:chOff x="2640" y="1296"/>
              <a:chExt cx="1296" cy="672"/>
            </a:xfrm>
          </p:grpSpPr>
          <p:sp>
            <p:nvSpPr>
              <p:cNvPr id="392274" name="Line 82">
                <a:extLst>
                  <a:ext uri="{FF2B5EF4-FFF2-40B4-BE49-F238E27FC236}">
                    <a16:creationId xmlns:a16="http://schemas.microsoft.com/office/drawing/2014/main" id="{009377D5-A94C-4616-8927-383018FB5EB0}"/>
                  </a:ext>
                </a:extLst>
              </p:cNvPr>
              <p:cNvSpPr>
                <a:spLocks noChangeShapeType="1"/>
              </p:cNvSpPr>
              <p:nvPr/>
            </p:nvSpPr>
            <p:spPr bwMode="auto">
              <a:xfrm flipH="1">
                <a:off x="2640" y="1296"/>
                <a:ext cx="1296"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sp>
            <p:nvSpPr>
              <p:cNvPr id="392275" name="Line 83">
                <a:extLst>
                  <a:ext uri="{FF2B5EF4-FFF2-40B4-BE49-F238E27FC236}">
                    <a16:creationId xmlns:a16="http://schemas.microsoft.com/office/drawing/2014/main" id="{987174FB-8AC8-4EA6-AC30-A0A8F5D3F0B6}"/>
                  </a:ext>
                </a:extLst>
              </p:cNvPr>
              <p:cNvSpPr>
                <a:spLocks noChangeShapeType="1"/>
              </p:cNvSpPr>
              <p:nvPr/>
            </p:nvSpPr>
            <p:spPr bwMode="auto">
              <a:xfrm>
                <a:off x="2640" y="1296"/>
                <a:ext cx="1199" cy="672"/>
              </a:xfrm>
              <a:prstGeom prst="line">
                <a:avLst/>
              </a:prstGeom>
              <a:noFill/>
              <a:ln w="57150">
                <a:solidFill>
                  <a:srgbClr val="FF0000"/>
                </a:solidFill>
                <a:round/>
                <a:headEnd/>
                <a:tailEnd/>
              </a:ln>
              <a:effectLst/>
            </p:spPr>
            <p:txBody>
              <a:bodyPr wrap="none" anchor="ctr"/>
              <a:lstStyle/>
              <a:p>
                <a:pPr algn="ctr" eaLnBrk="1" hangingPunct="1">
                  <a:spcBef>
                    <a:spcPct val="50000"/>
                  </a:spcBef>
                  <a:defRPr/>
                </a:pPr>
                <a:endParaRPr lang="es-ES" sz="2400" b="1">
                  <a:effectLst>
                    <a:outerShdw blurRad="38100" dist="38100" dir="2700000" algn="tl">
                      <a:srgbClr val="000000">
                        <a:alpha val="43137"/>
                      </a:srgbClr>
                    </a:outerShdw>
                  </a:effectLst>
                  <a:latin typeface="Arial" charset="0"/>
                </a:endParaRPr>
              </a:p>
            </p:txBody>
          </p:sp>
        </p:grpSp>
      </p:grpSp>
      <p:sp>
        <p:nvSpPr>
          <p:cNvPr id="5" name="Rectángulo 4">
            <a:extLst>
              <a:ext uri="{FF2B5EF4-FFF2-40B4-BE49-F238E27FC236}">
                <a16:creationId xmlns:a16="http://schemas.microsoft.com/office/drawing/2014/main" id="{361D73E5-CB57-4206-AE8F-8E73E5B38836}"/>
              </a:ext>
            </a:extLst>
          </p:cNvPr>
          <p:cNvSpPr/>
          <p:nvPr/>
        </p:nvSpPr>
        <p:spPr>
          <a:xfrm>
            <a:off x="4921567" y="472664"/>
            <a:ext cx="4184159" cy="461665"/>
          </a:xfrm>
          <a:prstGeom prst="rect">
            <a:avLst/>
          </a:prstGeom>
        </p:spPr>
        <p:txBody>
          <a:bodyPr wrap="none">
            <a:spAutoFit/>
          </a:bodyPr>
          <a:lstStyle/>
          <a:p>
            <a:r>
              <a:rPr lang="es-ES" dirty="0"/>
              <a:t>Microscopios Electrónicos </a:t>
            </a:r>
            <a:endParaRPr lang="ca-E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dow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2260"/>
                                        </p:tgtEl>
                                        <p:attrNameLst>
                                          <p:attrName>style.visibility</p:attrName>
                                        </p:attrNameLst>
                                      </p:cBhvr>
                                      <p:to>
                                        <p:strVal val="visible"/>
                                      </p:to>
                                    </p:set>
                                    <p:animEffect transition="in" filter="wipe(up)">
                                      <p:cBhvr>
                                        <p:cTn id="22" dur="500"/>
                                        <p:tgtEl>
                                          <p:spTgt spid="392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6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0F591A3-EF91-403C-9B40-5F4D78B2FFD9}"/>
              </a:ext>
            </a:extLst>
          </p:cNvPr>
          <p:cNvSpPr>
            <a:spLocks noGrp="1"/>
          </p:cNvSpPr>
          <p:nvPr>
            <p:ph type="sldNum" sz="quarter" idx="12"/>
          </p:nvPr>
        </p:nvSpPr>
        <p:spPr/>
        <p:txBody>
          <a:bodyPr/>
          <a:lstStyle/>
          <a:p>
            <a:pPr>
              <a:defRPr/>
            </a:pPr>
            <a:fld id="{AEEA9302-E427-49A3-86BD-EB935C53B3CD}" type="slidenum">
              <a:rPr lang="es-ES" altLang="es-ES" smtClean="0"/>
              <a:pPr>
                <a:defRPr/>
              </a:pPr>
              <a:t>25</a:t>
            </a:fld>
            <a:endParaRPr lang="es-ES" altLang="es-ES"/>
          </a:p>
        </p:txBody>
      </p:sp>
      <p:pic>
        <p:nvPicPr>
          <p:cNvPr id="3" name="Imagen 2">
            <a:extLst>
              <a:ext uri="{FF2B5EF4-FFF2-40B4-BE49-F238E27FC236}">
                <a16:creationId xmlns:a16="http://schemas.microsoft.com/office/drawing/2014/main" id="{867E71B4-E389-4B6D-AE07-67655D63E222}"/>
              </a:ext>
            </a:extLst>
          </p:cNvPr>
          <p:cNvPicPr>
            <a:picLocks noChangeAspect="1"/>
          </p:cNvPicPr>
          <p:nvPr/>
        </p:nvPicPr>
        <p:blipFill rotWithShape="1">
          <a:blip r:embed="rId2"/>
          <a:srcRect l="20862" t="19200" r="21650" b="6599"/>
          <a:stretch/>
        </p:blipFill>
        <p:spPr>
          <a:xfrm>
            <a:off x="133164" y="307815"/>
            <a:ext cx="9010835" cy="6302244"/>
          </a:xfrm>
          <a:prstGeom prst="rect">
            <a:avLst/>
          </a:prstGeom>
        </p:spPr>
      </p:pic>
    </p:spTree>
    <p:extLst>
      <p:ext uri="{BB962C8B-B14F-4D97-AF65-F5344CB8AC3E}">
        <p14:creationId xmlns:p14="http://schemas.microsoft.com/office/powerpoint/2010/main" val="966412028"/>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5"/>
          <p:cNvSpPr txBox="1">
            <a:spLocks noChangeArrowheads="1"/>
          </p:cNvSpPr>
          <p:nvPr/>
        </p:nvSpPr>
        <p:spPr bwMode="auto">
          <a:xfrm>
            <a:off x="635000" y="369888"/>
            <a:ext cx="1633538" cy="466725"/>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n-US" sz="2400" b="1">
                <a:solidFill>
                  <a:srgbClr val="CC3300"/>
                </a:solidFill>
                <a:latin typeface="Arial" panose="020B0604020202020204" pitchFamily="34" charset="0"/>
              </a:rPr>
              <a:t>Cicle viral</a:t>
            </a:r>
          </a:p>
        </p:txBody>
      </p:sp>
      <p:sp>
        <p:nvSpPr>
          <p:cNvPr id="44048" name="Text Box 16"/>
          <p:cNvSpPr txBox="1">
            <a:spLocks noChangeArrowheads="1"/>
          </p:cNvSpPr>
          <p:nvPr/>
        </p:nvSpPr>
        <p:spPr bwMode="auto">
          <a:xfrm>
            <a:off x="1793875" y="379413"/>
            <a:ext cx="56165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Char char="•"/>
              <a:tabLst>
                <a:tab pos="265113" algn="l"/>
              </a:tabLst>
              <a:defRPr sz="3200">
                <a:solidFill>
                  <a:schemeClr val="tx1"/>
                </a:solidFill>
                <a:latin typeface="Times New Roman" panose="02020603050405020304" pitchFamily="18" charset="0"/>
              </a:defRPr>
            </a:lvl1pPr>
            <a:lvl2pPr marL="742950" indent="-285750">
              <a:spcBef>
                <a:spcPct val="20000"/>
              </a:spcBef>
              <a:buChar char="–"/>
              <a:tabLst>
                <a:tab pos="265113" algn="l"/>
              </a:tabLst>
              <a:defRPr sz="2800">
                <a:solidFill>
                  <a:schemeClr val="tx1"/>
                </a:solidFill>
                <a:latin typeface="Times New Roman" panose="02020603050405020304" pitchFamily="18" charset="0"/>
              </a:defRPr>
            </a:lvl2pPr>
            <a:lvl3pPr marL="1143000" indent="-228600">
              <a:spcBef>
                <a:spcPct val="20000"/>
              </a:spcBef>
              <a:buChar char="•"/>
              <a:tabLst>
                <a:tab pos="265113" algn="l"/>
              </a:tabLst>
              <a:defRPr sz="2400">
                <a:solidFill>
                  <a:schemeClr val="tx1"/>
                </a:solidFill>
                <a:latin typeface="Times New Roman" panose="02020603050405020304" pitchFamily="18" charset="0"/>
              </a:defRPr>
            </a:lvl3pPr>
            <a:lvl4pPr marL="1600200" indent="-228600">
              <a:spcBef>
                <a:spcPct val="20000"/>
              </a:spcBef>
              <a:buChar char="–"/>
              <a:tabLst>
                <a:tab pos="265113" algn="l"/>
              </a:tabLst>
              <a:defRPr sz="2000">
                <a:solidFill>
                  <a:schemeClr val="tx1"/>
                </a:solidFill>
                <a:latin typeface="Times New Roman" panose="02020603050405020304" pitchFamily="18" charset="0"/>
              </a:defRPr>
            </a:lvl4pPr>
            <a:lvl5pPr marL="2057400" indent="-228600">
              <a:spcBef>
                <a:spcPct val="20000"/>
              </a:spcBef>
              <a:buChar char="»"/>
              <a:tabLst>
                <a:tab pos="26511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26511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26511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26511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265113" algn="l"/>
              </a:tabLst>
              <a:defRPr sz="2000">
                <a:solidFill>
                  <a:schemeClr val="tx1"/>
                </a:solidFill>
                <a:latin typeface="Times New Roman" panose="02020603050405020304" pitchFamily="18" charset="0"/>
              </a:defRPr>
            </a:lvl9pPr>
          </a:lstStyle>
          <a:p>
            <a:pPr algn="ctr" eaLnBrk="1" hangingPunct="1">
              <a:lnSpc>
                <a:spcPct val="110000"/>
              </a:lnSpc>
              <a:spcBef>
                <a:spcPct val="0"/>
              </a:spcBef>
              <a:buFont typeface="Wingdings" panose="05000000000000000000" pitchFamily="2" charset="2"/>
              <a:buNone/>
            </a:pPr>
            <a:r>
              <a:rPr lang="ca-ES" altLang="en-US" sz="2000" b="1">
                <a:latin typeface="Arial" panose="020B0604020202020204" pitchFamily="34" charset="0"/>
              </a:rPr>
              <a:t>Bacteriòfags:</a:t>
            </a:r>
          </a:p>
          <a:p>
            <a:pPr algn="ctr" eaLnBrk="1" hangingPunct="1">
              <a:lnSpc>
                <a:spcPct val="130000"/>
              </a:lnSpc>
              <a:spcBef>
                <a:spcPct val="0"/>
              </a:spcBef>
              <a:buFont typeface="Wingdings" panose="05000000000000000000" pitchFamily="2" charset="2"/>
              <a:buNone/>
            </a:pPr>
            <a:r>
              <a:rPr lang="ca-ES" altLang="en-US" sz="2400" b="1">
                <a:solidFill>
                  <a:srgbClr val="CC3300"/>
                </a:solidFill>
                <a:latin typeface="Arial" panose="020B0604020202020204" pitchFamily="34" charset="0"/>
              </a:rPr>
              <a:t>  </a:t>
            </a:r>
            <a:r>
              <a:rPr lang="ca-ES" altLang="en-US" sz="2400" b="1" u="sng">
                <a:solidFill>
                  <a:srgbClr val="CC3300"/>
                </a:solidFill>
                <a:latin typeface="Arial" panose="020B0604020202020204" pitchFamily="34" charset="0"/>
              </a:rPr>
              <a:t>cicle lític</a:t>
            </a:r>
            <a:r>
              <a:rPr lang="ca-ES" altLang="en-US" sz="2000" b="1">
                <a:latin typeface="Arial" panose="020B0604020202020204" pitchFamily="34" charset="0"/>
              </a:rPr>
              <a:t>      o     </a:t>
            </a:r>
            <a:r>
              <a:rPr lang="ca-ES" altLang="en-US" sz="2400" b="1" u="sng">
                <a:solidFill>
                  <a:schemeClr val="accent2"/>
                </a:solidFill>
                <a:latin typeface="Arial" panose="020B0604020202020204" pitchFamily="34" charset="0"/>
              </a:rPr>
              <a:t>cicle lisogènic</a:t>
            </a:r>
          </a:p>
        </p:txBody>
      </p:sp>
      <p:pic>
        <p:nvPicPr>
          <p:cNvPr id="53252" name="Picture 17" descr="t4animac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7300" y="188913"/>
            <a:ext cx="1204913"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18" descr="cicle vir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88" y="1231900"/>
            <a:ext cx="6557962"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Rectangle 19"/>
          <p:cNvSpPr>
            <a:spLocks noChangeArrowheads="1"/>
          </p:cNvSpPr>
          <p:nvPr/>
        </p:nvSpPr>
        <p:spPr bwMode="auto">
          <a:xfrm>
            <a:off x="4562475" y="5440363"/>
            <a:ext cx="3033713" cy="92075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lnSpc>
                <a:spcPct val="105000"/>
              </a:lnSpc>
              <a:spcBef>
                <a:spcPct val="30000"/>
              </a:spcBef>
              <a:buFont typeface="Wingdings" panose="05000000000000000000" pitchFamily="2" charset="2"/>
              <a:buNone/>
            </a:pPr>
            <a:r>
              <a:rPr lang="ca-ES" altLang="en-US" sz="1600" b="1">
                <a:latin typeface="Arial" panose="020B0604020202020204" pitchFamily="34" charset="0"/>
              </a:rPr>
              <a:t>Retarda la seva reproducció, integrant l’àcid nucleic al genoma de la cèl·lula hoste</a:t>
            </a:r>
          </a:p>
        </p:txBody>
      </p:sp>
      <p:sp>
        <p:nvSpPr>
          <p:cNvPr id="44052" name="Rectangle 20"/>
          <p:cNvSpPr>
            <a:spLocks noChangeArrowheads="1"/>
          </p:cNvSpPr>
          <p:nvPr/>
        </p:nvSpPr>
        <p:spPr bwMode="auto">
          <a:xfrm>
            <a:off x="1331913" y="5697538"/>
            <a:ext cx="2808287" cy="663575"/>
          </a:xfrm>
          <a:prstGeom prst="rect">
            <a:avLst/>
          </a:prstGeom>
          <a:noFill/>
          <a:ln w="5715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5000"/>
              </a:lnSpc>
              <a:spcBef>
                <a:spcPct val="30000"/>
              </a:spcBef>
              <a:buFont typeface="Wingdings" panose="05000000000000000000" pitchFamily="2" charset="2"/>
              <a:buNone/>
            </a:pPr>
            <a:r>
              <a:rPr lang="ca-ES" altLang="en-US" sz="1600" b="1">
                <a:latin typeface="Arial" panose="020B0604020202020204" pitchFamily="34" charset="0"/>
              </a:rPr>
              <a:t>Es reprodueix d’immediat i mata la cèl·lula hoste</a:t>
            </a:r>
          </a:p>
        </p:txBody>
      </p:sp>
      <p:sp>
        <p:nvSpPr>
          <p:cNvPr id="53256" name="Text Box 21"/>
          <p:cNvSpPr txBox="1">
            <a:spLocks noChangeArrowheads="1"/>
          </p:cNvSpPr>
          <p:nvPr/>
        </p:nvSpPr>
        <p:spPr bwMode="auto">
          <a:xfrm>
            <a:off x="7496175" y="2933700"/>
            <a:ext cx="1617663"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tabLst>
                <a:tab pos="176213" algn="l"/>
              </a:tabLst>
              <a:defRPr sz="3200">
                <a:solidFill>
                  <a:schemeClr val="tx1"/>
                </a:solidFill>
                <a:latin typeface="Times New Roman" panose="02020603050405020304" pitchFamily="18" charset="0"/>
              </a:defRPr>
            </a:lvl1pPr>
            <a:lvl2pPr marL="742950" indent="-285750">
              <a:spcBef>
                <a:spcPct val="20000"/>
              </a:spcBef>
              <a:buChar char="–"/>
              <a:tabLst>
                <a:tab pos="176213" algn="l"/>
              </a:tabLst>
              <a:defRPr sz="2800">
                <a:solidFill>
                  <a:schemeClr val="tx1"/>
                </a:solidFill>
                <a:latin typeface="Times New Roman" panose="02020603050405020304" pitchFamily="18" charset="0"/>
              </a:defRPr>
            </a:lvl2pPr>
            <a:lvl3pPr marL="1143000" indent="-228600">
              <a:spcBef>
                <a:spcPct val="20000"/>
              </a:spcBef>
              <a:buChar char="•"/>
              <a:tabLst>
                <a:tab pos="176213" algn="l"/>
              </a:tabLst>
              <a:defRPr sz="2400">
                <a:solidFill>
                  <a:schemeClr val="tx1"/>
                </a:solidFill>
                <a:latin typeface="Times New Roman" panose="02020603050405020304" pitchFamily="18" charset="0"/>
              </a:defRPr>
            </a:lvl3pPr>
            <a:lvl4pPr marL="1600200" indent="-228600">
              <a:spcBef>
                <a:spcPct val="20000"/>
              </a:spcBef>
              <a:buChar char="–"/>
              <a:tabLst>
                <a:tab pos="176213" algn="l"/>
              </a:tabLst>
              <a:defRPr sz="2000">
                <a:solidFill>
                  <a:schemeClr val="tx1"/>
                </a:solidFill>
                <a:latin typeface="Times New Roman" panose="02020603050405020304" pitchFamily="18" charset="0"/>
              </a:defRPr>
            </a:lvl4pPr>
            <a:lvl5pPr marL="2057400" indent="-228600">
              <a:spcBef>
                <a:spcPct val="20000"/>
              </a:spcBef>
              <a:buChar char="»"/>
              <a:tabLst>
                <a:tab pos="17621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9pPr>
          </a:lstStyle>
          <a:p>
            <a:pPr eaLnBrk="1" hangingPunct="1">
              <a:spcBef>
                <a:spcPct val="0"/>
              </a:spcBef>
              <a:buFontTx/>
              <a:buNone/>
            </a:pPr>
            <a:r>
              <a:rPr lang="ca-ES" altLang="en-US" sz="1600" b="1" u="sng">
                <a:solidFill>
                  <a:srgbClr val="CC3300"/>
                </a:solidFill>
                <a:latin typeface="Arial" panose="020B0604020202020204" pitchFamily="34" charset="0"/>
              </a:rPr>
              <a:t>Fases</a:t>
            </a:r>
            <a:r>
              <a:rPr lang="ca-ES" altLang="en-US" sz="1600" b="1">
                <a:solidFill>
                  <a:srgbClr val="CC3300"/>
                </a:solidFill>
                <a:latin typeface="Arial" panose="020B0604020202020204" pitchFamily="34" charset="0"/>
              </a:rPr>
              <a:t>:</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Fixació</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Entrada</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Eclipsi</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Multiplicació</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Alliberació</a:t>
            </a:r>
            <a:endParaRPr lang="ca-ES" altLang="en-US" sz="1400" b="1">
              <a:latin typeface="Arial" panose="020B0604020202020204" pitchFamily="34" charset="0"/>
            </a:endParaRPr>
          </a:p>
        </p:txBody>
      </p:sp>
      <p:sp>
        <p:nvSpPr>
          <p:cNvPr id="53257" name="Rectangle 22"/>
          <p:cNvSpPr>
            <a:spLocks noChangeArrowheads="1"/>
          </p:cNvSpPr>
          <p:nvPr/>
        </p:nvSpPr>
        <p:spPr bwMode="auto">
          <a:xfrm>
            <a:off x="2771775" y="3357563"/>
            <a:ext cx="792163"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 altLang="en-US" sz="2400"/>
          </a:p>
        </p:txBody>
      </p:sp>
      <p:sp>
        <p:nvSpPr>
          <p:cNvPr id="53258" name="Rectangle 23"/>
          <p:cNvSpPr>
            <a:spLocks noChangeArrowheads="1"/>
          </p:cNvSpPr>
          <p:nvPr/>
        </p:nvSpPr>
        <p:spPr bwMode="auto">
          <a:xfrm>
            <a:off x="5148263" y="3357563"/>
            <a:ext cx="792162"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ES" altLang="en-US" sz="240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48"/>
                                        </p:tgtEl>
                                        <p:attrNameLst>
                                          <p:attrName>style.visibility</p:attrName>
                                        </p:attrNameLst>
                                      </p:cBhvr>
                                      <p:to>
                                        <p:strVal val="visible"/>
                                      </p:to>
                                    </p:set>
                                    <p:animEffect transition="in" filter="fade">
                                      <p:cBhvr>
                                        <p:cTn id="7" dur="2000"/>
                                        <p:tgtEl>
                                          <p:spTgt spid="44048"/>
                                        </p:tgtEl>
                                      </p:cBhvr>
                                    </p:animEffect>
                                  </p:childTnLst>
                                </p:cTn>
                              </p:par>
                            </p:childTnLst>
                          </p:cTn>
                        </p:par>
                        <p:par>
                          <p:cTn id="8" fill="hold" nodeType="afterGroup">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44052"/>
                                        </p:tgtEl>
                                        <p:attrNameLst>
                                          <p:attrName>style.visibility</p:attrName>
                                        </p:attrNameLst>
                                      </p:cBhvr>
                                      <p:to>
                                        <p:strVal val="visible"/>
                                      </p:to>
                                    </p:set>
                                    <p:animEffect transition="in" filter="dissolve">
                                      <p:cBhvr>
                                        <p:cTn id="11" dur="1000"/>
                                        <p:tgtEl>
                                          <p:spTgt spid="44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4051"/>
                                        </p:tgtEl>
                                        <p:attrNameLst>
                                          <p:attrName>style.visibility</p:attrName>
                                        </p:attrNameLst>
                                      </p:cBhvr>
                                      <p:to>
                                        <p:strVal val="visible"/>
                                      </p:to>
                                    </p:set>
                                    <p:animEffect transition="in" filter="dissolve">
                                      <p:cBhvr>
                                        <p:cTn id="16" dur="500"/>
                                        <p:tgtEl>
                                          <p:spTgt spid="44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8" grpId="0"/>
      <p:bldP spid="44051" grpId="0" animBg="1"/>
      <p:bldP spid="440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967038" y="393700"/>
            <a:ext cx="3200400" cy="4667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ca-ES" altLang="en-US" sz="2400" b="1">
                <a:solidFill>
                  <a:schemeClr val="accent2"/>
                </a:solidFill>
                <a:latin typeface="Arial" panose="020B0604020202020204" pitchFamily="34" charset="0"/>
              </a:rPr>
              <a:t>Cèl·lula animal</a:t>
            </a:r>
          </a:p>
        </p:txBody>
      </p:sp>
      <p:sp>
        <p:nvSpPr>
          <p:cNvPr id="55299" name="Text Box 3"/>
          <p:cNvSpPr txBox="1">
            <a:spLocks noChangeArrowheads="1"/>
          </p:cNvSpPr>
          <p:nvPr/>
        </p:nvSpPr>
        <p:spPr bwMode="auto">
          <a:xfrm>
            <a:off x="3552825" y="1903413"/>
            <a:ext cx="2049463"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tabLst>
                <a:tab pos="176213" algn="l"/>
              </a:tabLst>
              <a:defRPr sz="3200">
                <a:solidFill>
                  <a:schemeClr val="tx1"/>
                </a:solidFill>
                <a:latin typeface="Times New Roman" panose="02020603050405020304" pitchFamily="18" charset="0"/>
              </a:defRPr>
            </a:lvl1pPr>
            <a:lvl2pPr marL="742950" indent="-285750">
              <a:spcBef>
                <a:spcPct val="20000"/>
              </a:spcBef>
              <a:buChar char="–"/>
              <a:tabLst>
                <a:tab pos="176213" algn="l"/>
              </a:tabLst>
              <a:defRPr sz="2800">
                <a:solidFill>
                  <a:schemeClr val="tx1"/>
                </a:solidFill>
                <a:latin typeface="Times New Roman" panose="02020603050405020304" pitchFamily="18" charset="0"/>
              </a:defRPr>
            </a:lvl2pPr>
            <a:lvl3pPr marL="1143000" indent="-228600">
              <a:spcBef>
                <a:spcPct val="20000"/>
              </a:spcBef>
              <a:buChar char="•"/>
              <a:tabLst>
                <a:tab pos="176213" algn="l"/>
              </a:tabLst>
              <a:defRPr sz="2400">
                <a:solidFill>
                  <a:schemeClr val="tx1"/>
                </a:solidFill>
                <a:latin typeface="Times New Roman" panose="02020603050405020304" pitchFamily="18" charset="0"/>
              </a:defRPr>
            </a:lvl3pPr>
            <a:lvl4pPr marL="1600200" indent="-228600">
              <a:spcBef>
                <a:spcPct val="20000"/>
              </a:spcBef>
              <a:buChar char="–"/>
              <a:tabLst>
                <a:tab pos="176213" algn="l"/>
              </a:tabLst>
              <a:defRPr sz="2000">
                <a:solidFill>
                  <a:schemeClr val="tx1"/>
                </a:solidFill>
                <a:latin typeface="Times New Roman" panose="02020603050405020304" pitchFamily="18" charset="0"/>
              </a:defRPr>
            </a:lvl4pPr>
            <a:lvl5pPr marL="2057400" indent="-228600">
              <a:spcBef>
                <a:spcPct val="20000"/>
              </a:spcBef>
              <a:buChar char="»"/>
              <a:tabLst>
                <a:tab pos="17621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76213" algn="l"/>
              </a:tabLst>
              <a:defRPr sz="2000">
                <a:solidFill>
                  <a:schemeClr val="tx1"/>
                </a:solidFill>
                <a:latin typeface="Times New Roman" panose="02020603050405020304" pitchFamily="18" charset="0"/>
              </a:defRPr>
            </a:lvl9pPr>
          </a:lstStyle>
          <a:p>
            <a:pPr eaLnBrk="1" hangingPunct="1">
              <a:spcBef>
                <a:spcPct val="0"/>
              </a:spcBef>
              <a:buFontTx/>
              <a:buNone/>
            </a:pPr>
            <a:r>
              <a:rPr lang="ca-ES" altLang="en-US" sz="1600" b="1" u="sng">
                <a:solidFill>
                  <a:srgbClr val="CC3300"/>
                </a:solidFill>
                <a:latin typeface="Arial" panose="020B0604020202020204" pitchFamily="34" charset="0"/>
              </a:rPr>
              <a:t>Fases</a:t>
            </a:r>
            <a:r>
              <a:rPr lang="ca-ES" altLang="en-US" sz="1600" b="1">
                <a:solidFill>
                  <a:srgbClr val="CC3300"/>
                </a:solidFill>
                <a:latin typeface="Arial" panose="020B0604020202020204" pitchFamily="34" charset="0"/>
              </a:rPr>
              <a:t>:</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Fixació</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Penetració</a:t>
            </a:r>
            <a:r>
              <a:rPr lang="ca-ES" altLang="en-US" sz="1600" b="1">
                <a:latin typeface="Arial" panose="020B0604020202020204" pitchFamily="34" charset="0"/>
              </a:rPr>
              <a:t> </a:t>
            </a:r>
          </a:p>
          <a:p>
            <a:pPr eaLnBrk="1" hangingPunct="1">
              <a:spcBef>
                <a:spcPct val="25000"/>
              </a:spcBef>
              <a:buFont typeface="Wingdings" panose="05000000000000000000" pitchFamily="2" charset="2"/>
              <a:buNone/>
            </a:pPr>
            <a:r>
              <a:rPr lang="ca-ES" altLang="en-US" sz="1400" b="1">
                <a:latin typeface="Arial" panose="020B0604020202020204" pitchFamily="34" charset="0"/>
              </a:rPr>
              <a:t>	Lisi (rar)</a:t>
            </a:r>
          </a:p>
          <a:p>
            <a:pPr eaLnBrk="1" hangingPunct="1">
              <a:spcBef>
                <a:spcPct val="25000"/>
              </a:spcBef>
              <a:buFont typeface="Wingdings" panose="05000000000000000000" pitchFamily="2" charset="2"/>
              <a:buNone/>
            </a:pPr>
            <a:r>
              <a:rPr lang="ca-ES" altLang="en-US" sz="1400" b="1">
                <a:latin typeface="Arial" panose="020B0604020202020204" pitchFamily="34" charset="0"/>
              </a:rPr>
              <a:t>	Fusió</a:t>
            </a:r>
          </a:p>
          <a:p>
            <a:pPr eaLnBrk="1" hangingPunct="1">
              <a:spcBef>
                <a:spcPct val="25000"/>
              </a:spcBef>
              <a:buFont typeface="Wingdings" panose="05000000000000000000" pitchFamily="2" charset="2"/>
              <a:buNone/>
            </a:pPr>
            <a:r>
              <a:rPr lang="ca-ES" altLang="en-US" sz="1400" b="1">
                <a:latin typeface="Arial" panose="020B0604020202020204" pitchFamily="34" charset="0"/>
              </a:rPr>
              <a:t>	Endocitosi</a:t>
            </a:r>
          </a:p>
          <a:p>
            <a:pPr eaLnBrk="1" hangingPunct="1">
              <a:spcBef>
                <a:spcPct val="50000"/>
              </a:spcBef>
              <a:buFont typeface="Wingdings" panose="05000000000000000000" pitchFamily="2" charset="2"/>
              <a:buChar char="ü"/>
            </a:pPr>
            <a:r>
              <a:rPr lang="ca-ES" altLang="en-US" sz="1600" b="1">
                <a:solidFill>
                  <a:srgbClr val="CC3300"/>
                </a:solidFill>
                <a:latin typeface="Arial" panose="020B0604020202020204" pitchFamily="34" charset="0"/>
              </a:rPr>
              <a:t>Infecció</a:t>
            </a:r>
          </a:p>
          <a:p>
            <a:pPr eaLnBrk="1" hangingPunct="1">
              <a:spcBef>
                <a:spcPct val="25000"/>
              </a:spcBef>
              <a:buFont typeface="Wingdings" panose="05000000000000000000" pitchFamily="2" charset="2"/>
              <a:buNone/>
            </a:pPr>
            <a:r>
              <a:rPr lang="ca-ES" altLang="en-US" sz="1400" b="1">
                <a:latin typeface="Arial" panose="020B0604020202020204" pitchFamily="34" charset="0"/>
              </a:rPr>
              <a:t>	Eclipsi</a:t>
            </a:r>
          </a:p>
          <a:p>
            <a:pPr eaLnBrk="1" hangingPunct="1">
              <a:spcBef>
                <a:spcPct val="25000"/>
              </a:spcBef>
              <a:buFont typeface="Wingdings" panose="05000000000000000000" pitchFamily="2" charset="2"/>
              <a:buNone/>
            </a:pPr>
            <a:r>
              <a:rPr lang="ca-ES" altLang="en-US" sz="1400" b="1">
                <a:latin typeface="Arial" panose="020B0604020202020204" pitchFamily="34" charset="0"/>
              </a:rPr>
              <a:t>	Multiplicació</a:t>
            </a:r>
          </a:p>
          <a:p>
            <a:pPr eaLnBrk="1" hangingPunct="1">
              <a:spcBef>
                <a:spcPct val="25000"/>
              </a:spcBef>
              <a:buFont typeface="Wingdings" panose="05000000000000000000" pitchFamily="2" charset="2"/>
              <a:buNone/>
            </a:pPr>
            <a:r>
              <a:rPr lang="ca-ES" altLang="en-US" sz="1400" b="1">
                <a:latin typeface="Arial" panose="020B0604020202020204" pitchFamily="34" charset="0"/>
              </a:rPr>
              <a:t>	Alliberació</a:t>
            </a:r>
          </a:p>
          <a:p>
            <a:pPr eaLnBrk="1" hangingPunct="1">
              <a:spcBef>
                <a:spcPct val="25000"/>
              </a:spcBef>
              <a:buFont typeface="Wingdings" panose="05000000000000000000" pitchFamily="2" charset="2"/>
              <a:buNone/>
            </a:pPr>
            <a:r>
              <a:rPr lang="ca-ES" altLang="en-US" sz="1400" b="1">
                <a:latin typeface="Arial" panose="020B0604020202020204" pitchFamily="34" charset="0"/>
              </a:rPr>
              <a:t>	(Infecció persistent)</a:t>
            </a:r>
          </a:p>
        </p:txBody>
      </p:sp>
      <p:grpSp>
        <p:nvGrpSpPr>
          <p:cNvPr id="55300" name="Group 4"/>
          <p:cNvGrpSpPr>
            <a:grpSpLocks/>
          </p:cNvGrpSpPr>
          <p:nvPr/>
        </p:nvGrpSpPr>
        <p:grpSpPr bwMode="auto">
          <a:xfrm>
            <a:off x="5724525" y="969963"/>
            <a:ext cx="3128963" cy="5199062"/>
            <a:chOff x="158" y="482"/>
            <a:chExt cx="1971" cy="3275"/>
          </a:xfrm>
        </p:grpSpPr>
        <p:pic>
          <p:nvPicPr>
            <p:cNvPr id="55306" name="Picture 5" descr="virus gr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764"/>
              <a:ext cx="1971" cy="29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7" name="Text Box 6"/>
            <p:cNvSpPr txBox="1">
              <a:spLocks noChangeArrowheads="1"/>
            </p:cNvSpPr>
            <p:nvPr/>
          </p:nvSpPr>
          <p:spPr bwMode="auto">
            <a:xfrm>
              <a:off x="633" y="482"/>
              <a:ext cx="862" cy="250"/>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 sz="2000" b="1">
                  <a:solidFill>
                    <a:srgbClr val="FF0000"/>
                  </a:solidFill>
                  <a:latin typeface="Arial" panose="020B0604020202020204" pitchFamily="34" charset="0"/>
                </a:rPr>
                <a:t>Virus grip</a:t>
              </a:r>
            </a:p>
          </p:txBody>
        </p:sp>
      </p:grpSp>
      <p:grpSp>
        <p:nvGrpSpPr>
          <p:cNvPr id="55301" name="Group 7"/>
          <p:cNvGrpSpPr>
            <a:grpSpLocks/>
          </p:cNvGrpSpPr>
          <p:nvPr/>
        </p:nvGrpSpPr>
        <p:grpSpPr bwMode="auto">
          <a:xfrm>
            <a:off x="301625" y="984250"/>
            <a:ext cx="3130550" cy="5184775"/>
            <a:chOff x="3630" y="482"/>
            <a:chExt cx="1972" cy="3266"/>
          </a:xfrm>
        </p:grpSpPr>
        <p:pic>
          <p:nvPicPr>
            <p:cNvPr id="55304" name="Picture 8" descr="Retrovirus VI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 y="754"/>
              <a:ext cx="1972" cy="29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5" name="Text Box 9"/>
            <p:cNvSpPr txBox="1">
              <a:spLocks noChangeArrowheads="1"/>
            </p:cNvSpPr>
            <p:nvPr/>
          </p:nvSpPr>
          <p:spPr bwMode="auto">
            <a:xfrm>
              <a:off x="4140" y="482"/>
              <a:ext cx="827" cy="250"/>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 sz="2000" b="1">
                  <a:solidFill>
                    <a:srgbClr val="FF0000"/>
                  </a:solidFill>
                  <a:latin typeface="Arial" panose="020B0604020202020204" pitchFamily="34" charset="0"/>
                </a:rPr>
                <a:t>Virus VIH</a:t>
              </a:r>
            </a:p>
          </p:txBody>
        </p:sp>
      </p:grpSp>
      <p:sp>
        <p:nvSpPr>
          <p:cNvPr id="55302" name="Rectángulo 9"/>
          <p:cNvSpPr>
            <a:spLocks noChangeArrowheads="1"/>
          </p:cNvSpPr>
          <p:nvPr/>
        </p:nvSpPr>
        <p:spPr bwMode="auto">
          <a:xfrm>
            <a:off x="6035675" y="6197600"/>
            <a:ext cx="2522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 altLang="ca-ES" sz="1400">
                <a:solidFill>
                  <a:srgbClr val="FF0000"/>
                </a:solidFill>
                <a:latin typeface="Arial" panose="020B0604020202020204" pitchFamily="34" charset="0"/>
                <a:cs typeface="Arial" panose="020B0604020202020204" pitchFamily="34" charset="0"/>
              </a:rPr>
              <a:t>(Família </a:t>
            </a:r>
            <a:r>
              <a:rPr lang="es-ES" altLang="ca-ES" sz="1400" b="1" i="1">
                <a:solidFill>
                  <a:srgbClr val="FF0000"/>
                </a:solidFill>
                <a:latin typeface="Arial" panose="020B0604020202020204" pitchFamily="34" charset="0"/>
                <a:cs typeface="Arial" panose="020B0604020202020204" pitchFamily="34" charset="0"/>
              </a:rPr>
              <a:t>Orthomyxoviridae</a:t>
            </a:r>
            <a:r>
              <a:rPr lang="es-ES" altLang="ca-ES" sz="1400">
                <a:solidFill>
                  <a:srgbClr val="FF0000"/>
                </a:solidFill>
                <a:latin typeface="Arial" panose="020B0604020202020204" pitchFamily="34" charset="0"/>
                <a:cs typeface="Arial" panose="020B0604020202020204" pitchFamily="34" charset="0"/>
              </a:rPr>
              <a:t>) </a:t>
            </a:r>
            <a:endParaRPr lang="ca-ES" altLang="ca-ES" sz="1400">
              <a:solidFill>
                <a:srgbClr val="FF0000"/>
              </a:solidFill>
              <a:latin typeface="Arial" panose="020B0604020202020204" pitchFamily="34" charset="0"/>
              <a:cs typeface="Arial" panose="020B0604020202020204" pitchFamily="34" charset="0"/>
            </a:endParaRPr>
          </a:p>
        </p:txBody>
      </p:sp>
      <p:sp>
        <p:nvSpPr>
          <p:cNvPr id="55303" name="Rectángulo 10"/>
          <p:cNvSpPr>
            <a:spLocks noChangeArrowheads="1"/>
          </p:cNvSpPr>
          <p:nvPr/>
        </p:nvSpPr>
        <p:spPr bwMode="auto">
          <a:xfrm>
            <a:off x="736600" y="6184900"/>
            <a:ext cx="203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 altLang="ca-ES" sz="1400">
                <a:solidFill>
                  <a:srgbClr val="FF0000"/>
                </a:solidFill>
                <a:latin typeface="Arial" panose="020B0604020202020204" pitchFamily="34" charset="0"/>
                <a:cs typeface="Arial" panose="020B0604020202020204" pitchFamily="34" charset="0"/>
              </a:rPr>
              <a:t>(Família </a:t>
            </a:r>
            <a:r>
              <a:rPr lang="es-ES" altLang="ca-ES" sz="1400" b="1" i="1">
                <a:solidFill>
                  <a:srgbClr val="FF0000"/>
                </a:solidFill>
                <a:latin typeface="Arial" panose="020B0604020202020204" pitchFamily="34" charset="0"/>
                <a:cs typeface="Arial" panose="020B0604020202020204" pitchFamily="34" charset="0"/>
              </a:rPr>
              <a:t>Retroviridae</a:t>
            </a:r>
            <a:r>
              <a:rPr lang="es-ES" altLang="ca-ES" sz="1400">
                <a:solidFill>
                  <a:srgbClr val="FF0000"/>
                </a:solidFill>
                <a:latin typeface="Arial" panose="020B0604020202020204" pitchFamily="34" charset="0"/>
                <a:cs typeface="Arial" panose="020B0604020202020204" pitchFamily="34" charset="0"/>
              </a:rPr>
              <a:t>) </a:t>
            </a:r>
            <a:endParaRPr lang="ca-ES" altLang="ca-ES" sz="1400">
              <a:solidFill>
                <a:srgbClr val="FF0000"/>
              </a:solidFill>
              <a:latin typeface="Arial" panose="020B0604020202020204" pitchFamily="34" charset="0"/>
              <a:cs typeface="Arial" panose="020B0604020202020204" pitchFamily="34" charset="0"/>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OVID-19 reutilizar medicamentos ya aprobados - IBIAN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476250"/>
            <a:ext cx="6618288"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p:cNvPr>
          <p:cNvSpPr/>
          <p:nvPr/>
        </p:nvSpPr>
        <p:spPr>
          <a:xfrm rot="16200000">
            <a:off x="-1093787" y="2852738"/>
            <a:ext cx="3938587" cy="1201737"/>
          </a:xfrm>
          <a:prstGeom prst="rect">
            <a:avLst/>
          </a:prstGeom>
        </p:spPr>
        <p:txBody>
          <a:bodyPr>
            <a:spAutoFit/>
          </a:bodyPr>
          <a:lstStyle/>
          <a:p>
            <a:pPr algn="ctr">
              <a:defRPr/>
            </a:pPr>
            <a:r>
              <a:rPr lang="es-ES" sz="44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Coronavirus</a:t>
            </a:r>
          </a:p>
          <a:p>
            <a:pPr algn="ctr">
              <a:defRPr/>
            </a:pPr>
            <a:r>
              <a:rPr lang="es-ES" sz="28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SARS-CoV-2</a:t>
            </a:r>
            <a:endParaRPr lang="ca-ES" sz="28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7348" name="Rectángulo 1"/>
          <p:cNvSpPr>
            <a:spLocks noChangeArrowheads="1"/>
          </p:cNvSpPr>
          <p:nvPr/>
        </p:nvSpPr>
        <p:spPr bwMode="auto">
          <a:xfrm rot="-5400000">
            <a:off x="-151607" y="3310732"/>
            <a:ext cx="3370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 altLang="ca-ES" sz="2000"/>
              <a:t>(Familia </a:t>
            </a:r>
            <a:r>
              <a:rPr lang="es-ES" altLang="ca-ES" sz="2000" b="1" i="1"/>
              <a:t>Orthocoronavirinae</a:t>
            </a:r>
            <a:r>
              <a:rPr lang="es-ES" altLang="ca-ES" sz="2000"/>
              <a:t>) </a:t>
            </a:r>
            <a:endParaRPr lang="ca-ES" altLang="ca-ES" sz="2000"/>
          </a:p>
        </p:txBody>
      </p:sp>
      <p:sp>
        <p:nvSpPr>
          <p:cNvPr id="57349" name="Rectángulo 3"/>
          <p:cNvSpPr>
            <a:spLocks noChangeArrowheads="1"/>
          </p:cNvSpPr>
          <p:nvPr/>
        </p:nvSpPr>
        <p:spPr bwMode="auto">
          <a:xfrm>
            <a:off x="6443663" y="601663"/>
            <a:ext cx="266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ca-ES" altLang="ca-ES" sz="1400" b="1">
                <a:solidFill>
                  <a:srgbClr val="FF0000"/>
                </a:solidFill>
                <a:latin typeface="Arial" panose="020B0604020202020204" pitchFamily="34" charset="0"/>
                <a:cs typeface="Arial" panose="020B0604020202020204" pitchFamily="34" charset="0"/>
              </a:rPr>
              <a:t>Cada virus pot crear entre 10-100 mil partícules víriques </a:t>
            </a:r>
          </a:p>
        </p:txBody>
      </p:sp>
      <p:sp>
        <p:nvSpPr>
          <p:cNvPr id="57350" name="Rectángulo 1"/>
          <p:cNvSpPr>
            <a:spLocks noChangeArrowheads="1"/>
          </p:cNvSpPr>
          <p:nvPr/>
        </p:nvSpPr>
        <p:spPr bwMode="auto">
          <a:xfrm>
            <a:off x="2665413" y="809625"/>
            <a:ext cx="1044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 altLang="ca-ES" sz="800" b="1">
                <a:latin typeface="Arial" panose="020B0604020202020204" pitchFamily="34" charset="0"/>
                <a:cs typeface="Arial" panose="020B0604020202020204" pitchFamily="34" charset="0"/>
              </a:rPr>
              <a:t>Virió de </a:t>
            </a:r>
          </a:p>
          <a:p>
            <a:pPr algn="ctr">
              <a:spcBef>
                <a:spcPct val="0"/>
              </a:spcBef>
              <a:buFontTx/>
              <a:buNone/>
            </a:pPr>
            <a:r>
              <a:rPr lang="es-ES" altLang="ca-ES" sz="800" b="1">
                <a:latin typeface="Arial" panose="020B0604020202020204" pitchFamily="34" charset="0"/>
                <a:cs typeface="Arial" panose="020B0604020202020204" pitchFamily="34" charset="0"/>
              </a:rPr>
              <a:t>100-160 nm diám.</a:t>
            </a:r>
            <a:endParaRPr lang="ca-ES" altLang="ca-ES" sz="800" b="1">
              <a:latin typeface="Arial" panose="020B0604020202020204" pitchFamily="34" charset="0"/>
              <a:cs typeface="Arial" panose="020B0604020202020204" pitchFamily="34" charset="0"/>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68B3BF1-0EB2-BD6F-A777-1DA15192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49332"/>
            <a:ext cx="8351837"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Line 3">
            <a:extLst>
              <a:ext uri="{FF2B5EF4-FFF2-40B4-BE49-F238E27FC236}">
                <a16:creationId xmlns:a16="http://schemas.microsoft.com/office/drawing/2014/main" id="{CE7C27E1-9D4C-F666-333D-CCFE89F87E35}"/>
              </a:ext>
            </a:extLst>
          </p:cNvPr>
          <p:cNvSpPr>
            <a:spLocks noChangeShapeType="1"/>
          </p:cNvSpPr>
          <p:nvPr/>
        </p:nvSpPr>
        <p:spPr bwMode="auto">
          <a:xfrm flipH="1">
            <a:off x="3566791" y="1341409"/>
            <a:ext cx="16053" cy="28076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5369" name="1 CuadroTexto">
            <a:extLst>
              <a:ext uri="{FF2B5EF4-FFF2-40B4-BE49-F238E27FC236}">
                <a16:creationId xmlns:a16="http://schemas.microsoft.com/office/drawing/2014/main" id="{B627B509-2FEE-B610-C1CF-B5B9447A1457}"/>
              </a:ext>
            </a:extLst>
          </p:cNvPr>
          <p:cNvSpPr txBox="1">
            <a:spLocks noChangeArrowheads="1"/>
          </p:cNvSpPr>
          <p:nvPr/>
        </p:nvSpPr>
        <p:spPr bwMode="auto">
          <a:xfrm>
            <a:off x="146196" y="-21443"/>
            <a:ext cx="870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 sz="2400" dirty="0">
                <a:solidFill>
                  <a:srgbClr val="3333FF"/>
                </a:solidFill>
                <a:latin typeface="Arial" panose="020B0604020202020204" pitchFamily="34" charset="0"/>
              </a:rPr>
              <a:t>Relación entre el tamaño y los instrumentos de aumento</a:t>
            </a:r>
          </a:p>
        </p:txBody>
      </p:sp>
      <p:pic>
        <p:nvPicPr>
          <p:cNvPr id="15370" name="Picture 2">
            <a:extLst>
              <a:ext uri="{FF2B5EF4-FFF2-40B4-BE49-F238E27FC236}">
                <a16:creationId xmlns:a16="http://schemas.microsoft.com/office/drawing/2014/main" id="{9B84491B-5C51-CBEB-34FD-D5B72439E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94" t="30103" r="53818" b="25764"/>
          <a:stretch>
            <a:fillRect/>
          </a:stretch>
        </p:blipFill>
        <p:spPr bwMode="auto">
          <a:xfrm>
            <a:off x="4583113" y="2797095"/>
            <a:ext cx="6826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errar llave 1">
            <a:extLst>
              <a:ext uri="{FF2B5EF4-FFF2-40B4-BE49-F238E27FC236}">
                <a16:creationId xmlns:a16="http://schemas.microsoft.com/office/drawing/2014/main" id="{DD557D0A-DD0A-40F2-8946-22A26EE82147}"/>
              </a:ext>
            </a:extLst>
          </p:cNvPr>
          <p:cNvSpPr/>
          <p:nvPr/>
        </p:nvSpPr>
        <p:spPr bwMode="auto">
          <a:xfrm rot="16200000">
            <a:off x="1911548" y="-5911"/>
            <a:ext cx="394519" cy="2915966"/>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2" name="Cerrar llave 11">
            <a:extLst>
              <a:ext uri="{FF2B5EF4-FFF2-40B4-BE49-F238E27FC236}">
                <a16:creationId xmlns:a16="http://schemas.microsoft.com/office/drawing/2014/main" id="{12AA3E4B-AC5E-476C-90BD-0DCDA735D3B3}"/>
              </a:ext>
            </a:extLst>
          </p:cNvPr>
          <p:cNvSpPr/>
          <p:nvPr/>
        </p:nvSpPr>
        <p:spPr bwMode="auto">
          <a:xfrm rot="16200000">
            <a:off x="4374230" y="31302"/>
            <a:ext cx="394520" cy="2305344"/>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13" name="Cerrar llave 12">
            <a:extLst>
              <a:ext uri="{FF2B5EF4-FFF2-40B4-BE49-F238E27FC236}">
                <a16:creationId xmlns:a16="http://schemas.microsoft.com/office/drawing/2014/main" id="{930281C2-6096-4F9D-9420-B125E660FA48}"/>
              </a:ext>
            </a:extLst>
          </p:cNvPr>
          <p:cNvSpPr/>
          <p:nvPr/>
        </p:nvSpPr>
        <p:spPr bwMode="auto">
          <a:xfrm rot="16200000">
            <a:off x="7070306" y="-177480"/>
            <a:ext cx="299049" cy="2769458"/>
          </a:xfrm>
          <a:prstGeom prst="rightBrace">
            <a:avLst>
              <a:gd name="adj1" fmla="val 8333"/>
              <a:gd name="adj2" fmla="val 4833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3" name="CuadroTexto 2">
            <a:extLst>
              <a:ext uri="{FF2B5EF4-FFF2-40B4-BE49-F238E27FC236}">
                <a16:creationId xmlns:a16="http://schemas.microsoft.com/office/drawing/2014/main" id="{C8D8E23B-CE5D-4EFD-9A66-4BAFBA4AC563}"/>
              </a:ext>
            </a:extLst>
          </p:cNvPr>
          <p:cNvSpPr txBox="1"/>
          <p:nvPr/>
        </p:nvSpPr>
        <p:spPr>
          <a:xfrm>
            <a:off x="252523" y="945733"/>
            <a:ext cx="3166295" cy="369332"/>
          </a:xfrm>
          <a:prstGeom prst="rect">
            <a:avLst/>
          </a:prstGeom>
          <a:noFill/>
        </p:spPr>
        <p:txBody>
          <a:bodyPr wrap="square" rtlCol="0">
            <a:spAutoFit/>
          </a:bodyPr>
          <a:lstStyle/>
          <a:p>
            <a:pPr algn="ctr"/>
            <a:r>
              <a:rPr lang="es-ES" sz="1800" dirty="0"/>
              <a:t>VISIÓN MACROSCÓPICA</a:t>
            </a:r>
          </a:p>
        </p:txBody>
      </p:sp>
      <p:sp>
        <p:nvSpPr>
          <p:cNvPr id="15" name="CuadroTexto 14">
            <a:extLst>
              <a:ext uri="{FF2B5EF4-FFF2-40B4-BE49-F238E27FC236}">
                <a16:creationId xmlns:a16="http://schemas.microsoft.com/office/drawing/2014/main" id="{DBEFEF1C-B08B-4CE4-82AE-4725E55E40B5}"/>
              </a:ext>
            </a:extLst>
          </p:cNvPr>
          <p:cNvSpPr txBox="1"/>
          <p:nvPr/>
        </p:nvSpPr>
        <p:spPr>
          <a:xfrm>
            <a:off x="4338265" y="316895"/>
            <a:ext cx="3166295" cy="400110"/>
          </a:xfrm>
          <a:prstGeom prst="rect">
            <a:avLst/>
          </a:prstGeom>
          <a:noFill/>
        </p:spPr>
        <p:txBody>
          <a:bodyPr wrap="square" rtlCol="0">
            <a:spAutoFit/>
          </a:bodyPr>
          <a:lstStyle/>
          <a:p>
            <a:pPr algn="ctr"/>
            <a:r>
              <a:rPr lang="es-ES" sz="2000" dirty="0"/>
              <a:t>VISIÓN MICROSCÓPICA</a:t>
            </a:r>
          </a:p>
        </p:txBody>
      </p:sp>
      <p:sp>
        <p:nvSpPr>
          <p:cNvPr id="4" name="CuadroTexto 3">
            <a:extLst>
              <a:ext uri="{FF2B5EF4-FFF2-40B4-BE49-F238E27FC236}">
                <a16:creationId xmlns:a16="http://schemas.microsoft.com/office/drawing/2014/main" id="{CC8F298A-6CFA-4A30-810E-28709B92346A}"/>
              </a:ext>
            </a:extLst>
          </p:cNvPr>
          <p:cNvSpPr txBox="1"/>
          <p:nvPr/>
        </p:nvSpPr>
        <p:spPr>
          <a:xfrm>
            <a:off x="4064248" y="574661"/>
            <a:ext cx="1045850" cy="461665"/>
          </a:xfrm>
          <a:prstGeom prst="rect">
            <a:avLst/>
          </a:prstGeom>
          <a:noFill/>
        </p:spPr>
        <p:txBody>
          <a:bodyPr wrap="square" rtlCol="0">
            <a:spAutoFit/>
          </a:bodyPr>
          <a:lstStyle/>
          <a:p>
            <a:r>
              <a:rPr lang="ca-ES" dirty="0"/>
              <a:t>M.O.</a:t>
            </a:r>
          </a:p>
        </p:txBody>
      </p:sp>
      <p:sp>
        <p:nvSpPr>
          <p:cNvPr id="15365" name="Text Box 5">
            <a:extLst>
              <a:ext uri="{FF2B5EF4-FFF2-40B4-BE49-F238E27FC236}">
                <a16:creationId xmlns:a16="http://schemas.microsoft.com/office/drawing/2014/main" id="{11F3E563-94B1-50F3-CB48-A7CD553C9AE8}"/>
              </a:ext>
            </a:extLst>
          </p:cNvPr>
          <p:cNvSpPr txBox="1">
            <a:spLocks noChangeArrowheads="1"/>
          </p:cNvSpPr>
          <p:nvPr/>
        </p:nvSpPr>
        <p:spPr bwMode="auto">
          <a:xfrm>
            <a:off x="2771750" y="1138946"/>
            <a:ext cx="39284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s-ES" altLang="es-ES" sz="1400" dirty="0" err="1">
                <a:highlight>
                  <a:srgbClr val="FFFF00"/>
                </a:highlight>
                <a:latin typeface="Arial" panose="020B0604020202020204" pitchFamily="34" charset="0"/>
              </a:rPr>
              <a:t>Micres</a:t>
            </a:r>
            <a:r>
              <a:rPr lang="es-ES" altLang="es-ES" sz="1400" dirty="0">
                <a:highlight>
                  <a:srgbClr val="FFFF00"/>
                </a:highlight>
                <a:latin typeface="Arial" panose="020B0604020202020204" pitchFamily="34" charset="0"/>
              </a:rPr>
              <a:t> o </a:t>
            </a:r>
            <a:r>
              <a:rPr lang="es-ES" altLang="es-ES" sz="1400" dirty="0" err="1">
                <a:highlight>
                  <a:srgbClr val="FFFF00"/>
                </a:highlight>
                <a:latin typeface="Arial" panose="020B0604020202020204" pitchFamily="34" charset="0"/>
              </a:rPr>
              <a:t>micròmetres</a:t>
            </a:r>
            <a:r>
              <a:rPr lang="es-ES" altLang="es-ES" sz="1400" dirty="0">
                <a:latin typeface="Arial" panose="020B0604020202020204" pitchFamily="34" charset="0"/>
              </a:rPr>
              <a:t>                                         </a:t>
            </a:r>
            <a:r>
              <a:rPr lang="es-ES" altLang="es-ES" sz="1400" dirty="0">
                <a:highlight>
                  <a:srgbClr val="FFFF00"/>
                </a:highlight>
                <a:latin typeface="Arial" panose="020B0604020202020204" pitchFamily="34" charset="0"/>
              </a:rPr>
              <a:t>1</a:t>
            </a:r>
            <a:r>
              <a:rPr lang="es-ES" altLang="es-ES" sz="1400" dirty="0">
                <a:highlight>
                  <a:srgbClr val="FFFF00"/>
                </a:highlight>
                <a:latin typeface="Arial" panose="020B0604020202020204" pitchFamily="34" charset="0"/>
                <a:cs typeface="Arial" panose="020B0604020202020204" pitchFamily="34" charset="0"/>
              </a:rPr>
              <a:t>μm = 0,001mm = 10</a:t>
            </a:r>
            <a:r>
              <a:rPr lang="es-ES" altLang="es-ES" sz="1400" baseline="30000" dirty="0">
                <a:highlight>
                  <a:srgbClr val="FFFF00"/>
                </a:highlight>
                <a:latin typeface="Arial" panose="020B0604020202020204" pitchFamily="34" charset="0"/>
                <a:cs typeface="Arial" panose="020B0604020202020204" pitchFamily="34" charset="0"/>
              </a:rPr>
              <a:t>-3</a:t>
            </a:r>
            <a:r>
              <a:rPr lang="es-ES" altLang="es-ES" sz="1400" dirty="0">
                <a:highlight>
                  <a:srgbClr val="FFFF00"/>
                </a:highlight>
                <a:latin typeface="Arial" panose="020B0604020202020204" pitchFamily="34" charset="0"/>
                <a:cs typeface="Arial" panose="020B0604020202020204" pitchFamily="34" charset="0"/>
              </a:rPr>
              <a:t> mm</a:t>
            </a:r>
            <a:endParaRPr lang="es-ES" altLang="es-ES" sz="1400" dirty="0">
              <a:highlight>
                <a:srgbClr val="FFFF00"/>
              </a:highlight>
              <a:latin typeface="Arial" panose="020B0604020202020204" pitchFamily="34" charset="0"/>
            </a:endParaRPr>
          </a:p>
        </p:txBody>
      </p:sp>
      <p:sp>
        <p:nvSpPr>
          <p:cNvPr id="5" name="CuadroTexto 4">
            <a:extLst>
              <a:ext uri="{FF2B5EF4-FFF2-40B4-BE49-F238E27FC236}">
                <a16:creationId xmlns:a16="http://schemas.microsoft.com/office/drawing/2014/main" id="{A5BBF4B8-A08C-4500-AC36-162F479D8BC9}"/>
              </a:ext>
            </a:extLst>
          </p:cNvPr>
          <p:cNvSpPr txBox="1"/>
          <p:nvPr/>
        </p:nvSpPr>
        <p:spPr>
          <a:xfrm>
            <a:off x="6879670" y="615471"/>
            <a:ext cx="1239822" cy="461665"/>
          </a:xfrm>
          <a:prstGeom prst="rect">
            <a:avLst/>
          </a:prstGeom>
          <a:noFill/>
        </p:spPr>
        <p:txBody>
          <a:bodyPr wrap="square" rtlCol="0">
            <a:spAutoFit/>
          </a:bodyPr>
          <a:lstStyle/>
          <a:p>
            <a:r>
              <a:rPr lang="ca-ES" dirty="0"/>
              <a:t>M.E.</a:t>
            </a:r>
          </a:p>
        </p:txBody>
      </p:sp>
      <p:sp>
        <p:nvSpPr>
          <p:cNvPr id="6" name="CuadroTexto 5">
            <a:extLst>
              <a:ext uri="{FF2B5EF4-FFF2-40B4-BE49-F238E27FC236}">
                <a16:creationId xmlns:a16="http://schemas.microsoft.com/office/drawing/2014/main" id="{79C8FF38-58C3-4D8A-B864-5F6A44D4DFAE}"/>
              </a:ext>
            </a:extLst>
          </p:cNvPr>
          <p:cNvSpPr txBox="1"/>
          <p:nvPr/>
        </p:nvSpPr>
        <p:spPr>
          <a:xfrm>
            <a:off x="6147347" y="926247"/>
            <a:ext cx="3744520" cy="338554"/>
          </a:xfrm>
          <a:prstGeom prst="rect">
            <a:avLst/>
          </a:prstGeom>
          <a:noFill/>
        </p:spPr>
        <p:txBody>
          <a:bodyPr wrap="square" rtlCol="0">
            <a:spAutoFit/>
          </a:bodyPr>
          <a:lstStyle/>
          <a:p>
            <a:r>
              <a:rPr lang="ca-ES" sz="1600" dirty="0"/>
              <a:t>ULTRAESTRUCTURA</a:t>
            </a:r>
          </a:p>
        </p:txBody>
      </p:sp>
      <p:sp>
        <p:nvSpPr>
          <p:cNvPr id="15368" name="Text Box 8">
            <a:extLst>
              <a:ext uri="{FF2B5EF4-FFF2-40B4-BE49-F238E27FC236}">
                <a16:creationId xmlns:a16="http://schemas.microsoft.com/office/drawing/2014/main" id="{97EA68A4-39AA-046F-E1E2-47ED917C69DC}"/>
              </a:ext>
            </a:extLst>
          </p:cNvPr>
          <p:cNvSpPr txBox="1">
            <a:spLocks noChangeArrowheads="1"/>
          </p:cNvSpPr>
          <p:nvPr/>
        </p:nvSpPr>
        <p:spPr bwMode="auto">
          <a:xfrm>
            <a:off x="5907995" y="1142875"/>
            <a:ext cx="280750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s-ES" altLang="es-ES" sz="1400" dirty="0" err="1">
                <a:highlight>
                  <a:srgbClr val="FFFF00"/>
                </a:highlight>
                <a:latin typeface="Arial" panose="020B0604020202020204" pitchFamily="34" charset="0"/>
              </a:rPr>
              <a:t>Amstrong</a:t>
            </a:r>
            <a:r>
              <a:rPr lang="es-ES" altLang="es-ES" sz="1400" dirty="0">
                <a:highlight>
                  <a:srgbClr val="FFFF00"/>
                </a:highlight>
                <a:latin typeface="Arial" panose="020B0604020202020204" pitchFamily="34" charset="0"/>
              </a:rPr>
              <a:t> o </a:t>
            </a:r>
            <a:r>
              <a:rPr lang="es-ES" altLang="es-ES" sz="1400" dirty="0" err="1">
                <a:highlight>
                  <a:srgbClr val="FFFF00"/>
                </a:highlight>
                <a:latin typeface="Arial" panose="020B0604020202020204" pitchFamily="34" charset="0"/>
              </a:rPr>
              <a:t>nanòmetre</a:t>
            </a:r>
            <a:r>
              <a:rPr lang="es-ES" altLang="es-ES" sz="1400" dirty="0">
                <a:highlight>
                  <a:srgbClr val="FFFF00"/>
                </a:highlight>
                <a:latin typeface="Arial" panose="020B0604020202020204" pitchFamily="34" charset="0"/>
              </a:rPr>
              <a:t> </a:t>
            </a:r>
            <a:r>
              <a:rPr lang="es-ES" altLang="es-ES" sz="1400" dirty="0">
                <a:latin typeface="Arial" panose="020B0604020202020204" pitchFamily="34" charset="0"/>
              </a:rPr>
              <a:t>                        </a:t>
            </a:r>
            <a:r>
              <a:rPr lang="es-ES" altLang="es-ES" sz="1200" dirty="0">
                <a:highlight>
                  <a:srgbClr val="FFFF00"/>
                </a:highlight>
                <a:latin typeface="Arial" panose="020B0604020202020204" pitchFamily="34" charset="0"/>
              </a:rPr>
              <a:t>1</a:t>
            </a:r>
            <a:r>
              <a:rPr lang="es-ES" altLang="es-ES" sz="1200" dirty="0">
                <a:highlight>
                  <a:srgbClr val="FFFF00"/>
                </a:highlight>
                <a:latin typeface="Arial" panose="020B0604020202020204" pitchFamily="34" charset="0"/>
                <a:cs typeface="Arial" panose="020B0604020202020204" pitchFamily="34" charset="0"/>
              </a:rPr>
              <a:t>Å= 0,1nm= 10</a:t>
            </a:r>
            <a:r>
              <a:rPr lang="es-ES" altLang="es-ES" sz="1200" baseline="30000" dirty="0">
                <a:highlight>
                  <a:srgbClr val="FFFF00"/>
                </a:highlight>
                <a:latin typeface="Arial" panose="020B0604020202020204" pitchFamily="34" charset="0"/>
                <a:cs typeface="Arial" panose="020B0604020202020204" pitchFamily="34" charset="0"/>
              </a:rPr>
              <a:t>-7</a:t>
            </a:r>
            <a:r>
              <a:rPr lang="es-ES" altLang="es-ES" sz="1200" dirty="0">
                <a:highlight>
                  <a:srgbClr val="FFFF00"/>
                </a:highlight>
                <a:latin typeface="Arial" panose="020B0604020202020204" pitchFamily="34" charset="0"/>
                <a:cs typeface="Arial" panose="020B0604020202020204" pitchFamily="34" charset="0"/>
              </a:rPr>
              <a:t>mm  1nm = 10</a:t>
            </a:r>
            <a:r>
              <a:rPr lang="es-ES" altLang="es-ES" sz="1200" baseline="30000" dirty="0">
                <a:highlight>
                  <a:srgbClr val="FFFF00"/>
                </a:highlight>
                <a:latin typeface="Arial" panose="020B0604020202020204" pitchFamily="34" charset="0"/>
                <a:cs typeface="Arial" panose="020B0604020202020204" pitchFamily="34" charset="0"/>
              </a:rPr>
              <a:t>-6</a:t>
            </a:r>
            <a:r>
              <a:rPr lang="es-ES" altLang="es-ES" sz="1200" dirty="0">
                <a:highlight>
                  <a:srgbClr val="FFFF00"/>
                </a:highlight>
                <a:latin typeface="Arial" panose="020B0604020202020204" pitchFamily="34" charset="0"/>
                <a:cs typeface="Arial" panose="020B0604020202020204" pitchFamily="34" charset="0"/>
              </a:rPr>
              <a:t> mm</a:t>
            </a:r>
            <a:endParaRPr lang="es-ES" altLang="es-ES" sz="1200" dirty="0">
              <a:highlight>
                <a:srgbClr val="FFFF00"/>
              </a:highlight>
              <a:latin typeface="Arial" panose="020B0604020202020204" pitchFamily="34" charset="0"/>
            </a:endParaRPr>
          </a:p>
        </p:txBody>
      </p:sp>
      <p:sp>
        <p:nvSpPr>
          <p:cNvPr id="19" name="Line 3">
            <a:extLst>
              <a:ext uri="{FF2B5EF4-FFF2-40B4-BE49-F238E27FC236}">
                <a16:creationId xmlns:a16="http://schemas.microsoft.com/office/drawing/2014/main" id="{7BA02B73-572F-4CF8-A53B-8C9A003D84E6}"/>
              </a:ext>
            </a:extLst>
          </p:cNvPr>
          <p:cNvSpPr>
            <a:spLocks noChangeShapeType="1"/>
          </p:cNvSpPr>
          <p:nvPr/>
        </p:nvSpPr>
        <p:spPr bwMode="auto">
          <a:xfrm>
            <a:off x="5340351" y="1699617"/>
            <a:ext cx="33412" cy="244948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0" name="Rectángulo 19">
            <a:extLst>
              <a:ext uri="{FF2B5EF4-FFF2-40B4-BE49-F238E27FC236}">
                <a16:creationId xmlns:a16="http://schemas.microsoft.com/office/drawing/2014/main" id="{EAE7EC3E-1BE5-469A-AF42-8CA105B0EF77}"/>
              </a:ext>
            </a:extLst>
          </p:cNvPr>
          <p:cNvSpPr/>
          <p:nvPr/>
        </p:nvSpPr>
        <p:spPr>
          <a:xfrm>
            <a:off x="3779890" y="4365130"/>
            <a:ext cx="1081186" cy="523220"/>
          </a:xfrm>
          <a:prstGeom prst="rect">
            <a:avLst/>
          </a:prstGeom>
        </p:spPr>
        <p:txBody>
          <a:bodyPr wrap="square">
            <a:spAutoFit/>
          </a:bodyPr>
          <a:lstStyle/>
          <a:p>
            <a:pPr algn="ctr"/>
            <a:r>
              <a:rPr lang="es-ES" altLang="es-ES" sz="1400" dirty="0">
                <a:highlight>
                  <a:srgbClr val="FFFF00"/>
                </a:highlight>
              </a:rPr>
              <a:t>Ovulo  0,14 m</a:t>
            </a:r>
            <a:r>
              <a:rPr lang="es-ES" altLang="es-ES" sz="1400" dirty="0">
                <a:highlight>
                  <a:srgbClr val="FFFF00"/>
                </a:highlight>
                <a:cs typeface="Arial" panose="020B0604020202020204" pitchFamily="34" charset="0"/>
              </a:rPr>
              <a:t>m </a:t>
            </a:r>
            <a:endParaRPr lang="ca-ES" sz="1400" dirty="0">
              <a:highlight>
                <a:srgbClr val="FFFF00"/>
              </a:highlight>
            </a:endParaRPr>
          </a:p>
        </p:txBody>
      </p:sp>
      <p:sp>
        <p:nvSpPr>
          <p:cNvPr id="8" name="CuadroTexto 7">
            <a:extLst>
              <a:ext uri="{FF2B5EF4-FFF2-40B4-BE49-F238E27FC236}">
                <a16:creationId xmlns:a16="http://schemas.microsoft.com/office/drawing/2014/main" id="{9287BC59-B996-4E77-90A6-DEE579A853F6}"/>
              </a:ext>
            </a:extLst>
          </p:cNvPr>
          <p:cNvSpPr txBox="1"/>
          <p:nvPr/>
        </p:nvSpPr>
        <p:spPr>
          <a:xfrm>
            <a:off x="6291292" y="3843889"/>
            <a:ext cx="654582" cy="1044461"/>
          </a:xfrm>
          <a:prstGeom prst="rect">
            <a:avLst/>
          </a:prstGeom>
          <a:noFill/>
          <a:ln w="38100">
            <a:solidFill>
              <a:srgbClr val="FF0000"/>
            </a:solidFill>
          </a:ln>
        </p:spPr>
        <p:txBody>
          <a:bodyPr wrap="square" rtlCol="0">
            <a:spAutoFit/>
          </a:bodyPr>
          <a:lstStyle/>
          <a:p>
            <a:endParaRPr lang="ca-ES" dirty="0"/>
          </a:p>
        </p:txBody>
      </p:sp>
      <p:pic>
        <p:nvPicPr>
          <p:cNvPr id="22" name="Picture 2" descr="Mostra la imatge original">
            <a:extLst>
              <a:ext uri="{FF2B5EF4-FFF2-40B4-BE49-F238E27FC236}">
                <a16:creationId xmlns:a16="http://schemas.microsoft.com/office/drawing/2014/main" id="{6BFB7F55-E770-411B-AB99-7A3365DAB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1059" y="3378095"/>
            <a:ext cx="2052995" cy="338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64457"/>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1232773-6E9A-458A-A10C-A88D4CED795A}"/>
              </a:ext>
            </a:extLst>
          </p:cNvPr>
          <p:cNvSpPr>
            <a:spLocks noGrp="1"/>
          </p:cNvSpPr>
          <p:nvPr>
            <p:ph type="sldNum" sz="quarter" idx="12"/>
          </p:nvPr>
        </p:nvSpPr>
        <p:spPr/>
        <p:txBody>
          <a:bodyPr/>
          <a:lstStyle/>
          <a:p>
            <a:pPr>
              <a:defRPr/>
            </a:pPr>
            <a:fld id="{AEEA9302-E427-49A3-86BD-EB935C53B3CD}" type="slidenum">
              <a:rPr lang="es-ES" altLang="es-ES" smtClean="0"/>
              <a:pPr>
                <a:defRPr/>
              </a:pPr>
              <a:t>3</a:t>
            </a:fld>
            <a:endParaRPr lang="es-ES" altLang="es-ES"/>
          </a:p>
        </p:txBody>
      </p:sp>
      <p:pic>
        <p:nvPicPr>
          <p:cNvPr id="3" name="Imagen 2">
            <a:extLst>
              <a:ext uri="{FF2B5EF4-FFF2-40B4-BE49-F238E27FC236}">
                <a16:creationId xmlns:a16="http://schemas.microsoft.com/office/drawing/2014/main" id="{A3090CB0-2057-4999-90CE-F6CDA2D2811B}"/>
              </a:ext>
            </a:extLst>
          </p:cNvPr>
          <p:cNvPicPr>
            <a:picLocks noChangeAspect="1"/>
          </p:cNvPicPr>
          <p:nvPr/>
        </p:nvPicPr>
        <p:blipFill rotWithShape="1">
          <a:blip r:embed="rId2"/>
          <a:srcRect l="18499" t="16399" r="18499" b="6600"/>
          <a:stretch/>
        </p:blipFill>
        <p:spPr>
          <a:xfrm>
            <a:off x="-8741" y="284140"/>
            <a:ext cx="9007796" cy="6192860"/>
          </a:xfrm>
          <a:prstGeom prst="rect">
            <a:avLst/>
          </a:prstGeom>
        </p:spPr>
      </p:pic>
    </p:spTree>
    <p:extLst>
      <p:ext uri="{BB962C8B-B14F-4D97-AF65-F5344CB8AC3E}">
        <p14:creationId xmlns:p14="http://schemas.microsoft.com/office/powerpoint/2010/main" val="1428035393"/>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628A5BC-5E1C-4E00-ABF3-4281C1D5494B}"/>
              </a:ext>
            </a:extLst>
          </p:cNvPr>
          <p:cNvSpPr/>
          <p:nvPr/>
        </p:nvSpPr>
        <p:spPr>
          <a:xfrm>
            <a:off x="1306333" y="1165457"/>
            <a:ext cx="2544801" cy="563128"/>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ESTRUCTURA</a:t>
            </a:r>
          </a:p>
        </p:txBody>
      </p:sp>
      <p:pic>
        <p:nvPicPr>
          <p:cNvPr id="4" name="Picture 2" descr="Mostra la imatge original">
            <a:extLst>
              <a:ext uri="{FF2B5EF4-FFF2-40B4-BE49-F238E27FC236}">
                <a16:creationId xmlns:a16="http://schemas.microsoft.com/office/drawing/2014/main" id="{BE0CE61A-5E85-40ED-904A-FCE39833B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1" y="1026344"/>
            <a:ext cx="1334063" cy="22005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CC077C7-9B6E-4C6A-81E2-D403E2861E2E}"/>
              </a:ext>
            </a:extLst>
          </p:cNvPr>
          <p:cNvPicPr>
            <a:picLocks noChangeAspect="1"/>
          </p:cNvPicPr>
          <p:nvPr/>
        </p:nvPicPr>
        <p:blipFill rotWithShape="1">
          <a:blip r:embed="rId4"/>
          <a:srcRect l="26000" t="46888" r="55125" b="22440"/>
          <a:stretch/>
        </p:blipFill>
        <p:spPr>
          <a:xfrm>
            <a:off x="1266957" y="1635180"/>
            <a:ext cx="3344086" cy="3056647"/>
          </a:xfrm>
          <a:prstGeom prst="rect">
            <a:avLst/>
          </a:prstGeom>
          <a:ln>
            <a:noFill/>
          </a:ln>
          <a:effectLst>
            <a:outerShdw blurRad="190500" algn="tl" rotWithShape="0">
              <a:srgbClr val="000000">
                <a:alpha val="70000"/>
              </a:srgbClr>
            </a:outerShdw>
          </a:effectLst>
        </p:spPr>
      </p:pic>
      <p:sp>
        <p:nvSpPr>
          <p:cNvPr id="6" name="Rectángulo 5">
            <a:extLst>
              <a:ext uri="{FF2B5EF4-FFF2-40B4-BE49-F238E27FC236}">
                <a16:creationId xmlns:a16="http://schemas.microsoft.com/office/drawing/2014/main" id="{60BCCBE7-E5C0-4DD4-BF25-3A2C3C862FB1}"/>
              </a:ext>
            </a:extLst>
          </p:cNvPr>
          <p:cNvSpPr/>
          <p:nvPr/>
        </p:nvSpPr>
        <p:spPr>
          <a:xfrm>
            <a:off x="48008" y="509661"/>
            <a:ext cx="2664370" cy="504070"/>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DOBLE HÉLICE</a:t>
            </a:r>
          </a:p>
        </p:txBody>
      </p:sp>
      <p:pic>
        <p:nvPicPr>
          <p:cNvPr id="7" name="Imagen 6">
            <a:extLst>
              <a:ext uri="{FF2B5EF4-FFF2-40B4-BE49-F238E27FC236}">
                <a16:creationId xmlns:a16="http://schemas.microsoft.com/office/drawing/2014/main" id="{B9E87E84-E6E2-4424-BEF7-89E0BD509263}"/>
              </a:ext>
            </a:extLst>
          </p:cNvPr>
          <p:cNvPicPr>
            <a:picLocks noChangeAspect="1"/>
          </p:cNvPicPr>
          <p:nvPr/>
        </p:nvPicPr>
        <p:blipFill rotWithShape="1">
          <a:blip r:embed="rId5"/>
          <a:srcRect l="3857" t="51195" r="71786" b="15966"/>
          <a:stretch/>
        </p:blipFill>
        <p:spPr>
          <a:xfrm>
            <a:off x="4566878" y="2774204"/>
            <a:ext cx="4565797" cy="3462422"/>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E87D9572-0A0B-4685-BB7D-04EB56014DDD}"/>
              </a:ext>
            </a:extLst>
          </p:cNvPr>
          <p:cNvPicPr>
            <a:picLocks noChangeAspect="1"/>
          </p:cNvPicPr>
          <p:nvPr/>
        </p:nvPicPr>
        <p:blipFill rotWithShape="1">
          <a:blip r:embed="rId5"/>
          <a:srcRect l="29489" t="56967" r="56258" b="16600"/>
          <a:stretch/>
        </p:blipFill>
        <p:spPr>
          <a:xfrm>
            <a:off x="4738843" y="4869200"/>
            <a:ext cx="1251883" cy="1305880"/>
          </a:xfrm>
          <a:prstGeom prst="rect">
            <a:avLst/>
          </a:prstGeom>
          <a:ln>
            <a:noFill/>
          </a:ln>
          <a:effectLst>
            <a:outerShdw blurRad="190500" algn="tl" rotWithShape="0">
              <a:srgbClr val="000000">
                <a:alpha val="70000"/>
              </a:srgbClr>
            </a:outerShdw>
          </a:effectLst>
        </p:spPr>
      </p:pic>
      <p:pic>
        <p:nvPicPr>
          <p:cNvPr id="9" name="Picture 4" descr="Pin en Ciencia">
            <a:extLst>
              <a:ext uri="{FF2B5EF4-FFF2-40B4-BE49-F238E27FC236}">
                <a16:creationId xmlns:a16="http://schemas.microsoft.com/office/drawing/2014/main" id="{0D751CB9-1D29-4C1B-ADC7-8005D0E5CE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4292"/>
          <a:stretch/>
        </p:blipFill>
        <p:spPr bwMode="auto">
          <a:xfrm>
            <a:off x="86255" y="2898036"/>
            <a:ext cx="1172089" cy="17663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4E552-46E7-5176-CE16-99B1B4F0F011}"/>
              </a:ext>
            </a:extLst>
          </p:cNvPr>
          <p:cNvSpPr txBox="1"/>
          <p:nvPr/>
        </p:nvSpPr>
        <p:spPr>
          <a:xfrm>
            <a:off x="4818499" y="2423702"/>
            <a:ext cx="4316416" cy="276999"/>
          </a:xfrm>
          <a:prstGeom prst="rect">
            <a:avLst/>
          </a:prstGeom>
          <a:solidFill>
            <a:srgbClr val="00B0F0"/>
          </a:solidFill>
        </p:spPr>
        <p:txBody>
          <a:bodyPr wrap="square" rtlCol="0">
            <a:spAutoFit/>
          </a:bodyPr>
          <a:lstStyle/>
          <a:p>
            <a:r>
              <a:rPr lang="es-ES" sz="1200" dirty="0">
                <a:solidFill>
                  <a:schemeClr val="bg1"/>
                </a:solidFill>
                <a:effectLst>
                  <a:outerShdw blurRad="38100" dist="38100" dir="2700000" algn="tl">
                    <a:srgbClr val="000000">
                      <a:alpha val="43137"/>
                    </a:srgbClr>
                  </a:outerShdw>
                </a:effectLst>
              </a:rPr>
              <a:t>Replicación = duplicación ADN (para la división celular)</a:t>
            </a:r>
          </a:p>
        </p:txBody>
      </p:sp>
      <p:sp>
        <p:nvSpPr>
          <p:cNvPr id="23" name="CuadroTexto 22">
            <a:extLst>
              <a:ext uri="{FF2B5EF4-FFF2-40B4-BE49-F238E27FC236}">
                <a16:creationId xmlns:a16="http://schemas.microsoft.com/office/drawing/2014/main" id="{AA848128-C841-8949-DAC1-D84E1883D804}"/>
              </a:ext>
            </a:extLst>
          </p:cNvPr>
          <p:cNvSpPr txBox="1"/>
          <p:nvPr/>
        </p:nvSpPr>
        <p:spPr>
          <a:xfrm>
            <a:off x="459643" y="-151645"/>
            <a:ext cx="1490323" cy="769441"/>
          </a:xfrm>
          <a:prstGeom prst="rect">
            <a:avLst/>
          </a:prstGeom>
          <a:noFill/>
        </p:spPr>
        <p:txBody>
          <a:bodyPr wrap="square" rtlCol="0">
            <a:spAutoFit/>
          </a:bodyPr>
          <a:lstStyle/>
          <a:p>
            <a:r>
              <a:rPr lang="ca-ES" sz="4400" dirty="0"/>
              <a:t>ADN</a:t>
            </a:r>
            <a:endParaRPr lang="ca-ES" sz="1800" dirty="0"/>
          </a:p>
        </p:txBody>
      </p:sp>
      <p:pic>
        <p:nvPicPr>
          <p:cNvPr id="256002" name="Picture 2" descr="Nucleótido">
            <a:extLst>
              <a:ext uri="{FF2B5EF4-FFF2-40B4-BE49-F238E27FC236}">
                <a16:creationId xmlns:a16="http://schemas.microsoft.com/office/drawing/2014/main" id="{681456FC-0EF0-B292-8745-D9056C0078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39" r="7654"/>
          <a:stretch/>
        </p:blipFill>
        <p:spPr bwMode="auto">
          <a:xfrm>
            <a:off x="3493843" y="3323157"/>
            <a:ext cx="970643" cy="118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37486"/>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BEF0D62-5BC3-4F33-86B7-C629EE317E35}"/>
              </a:ext>
            </a:extLst>
          </p:cNvPr>
          <p:cNvSpPr>
            <a:spLocks noGrp="1"/>
          </p:cNvSpPr>
          <p:nvPr>
            <p:ph type="sldNum" sz="quarter" idx="12"/>
          </p:nvPr>
        </p:nvSpPr>
        <p:spPr>
          <a:xfrm>
            <a:off x="6482698" y="6346858"/>
            <a:ext cx="1905000" cy="457200"/>
          </a:xfrm>
        </p:spPr>
        <p:txBody>
          <a:bodyPr/>
          <a:lstStyle/>
          <a:p>
            <a:pPr>
              <a:defRPr/>
            </a:pPr>
            <a:fld id="{AEEA9302-E427-49A3-86BD-EB935C53B3CD}" type="slidenum">
              <a:rPr lang="es-ES" altLang="es-ES" sz="1000" smtClean="0"/>
              <a:pPr>
                <a:defRPr/>
              </a:pPr>
              <a:t>31</a:t>
            </a:fld>
            <a:endParaRPr lang="es-ES" altLang="es-ES" sz="1000"/>
          </a:p>
        </p:txBody>
      </p:sp>
      <p:pic>
        <p:nvPicPr>
          <p:cNvPr id="7" name="Imagen 6">
            <a:extLst>
              <a:ext uri="{FF2B5EF4-FFF2-40B4-BE49-F238E27FC236}">
                <a16:creationId xmlns:a16="http://schemas.microsoft.com/office/drawing/2014/main" id="{41364273-0B28-440D-B44A-94A9249E5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975" y="782741"/>
            <a:ext cx="3688077" cy="3031167"/>
          </a:xfrm>
          <a:prstGeom prst="rect">
            <a:avLst/>
          </a:prstGeom>
        </p:spPr>
      </p:pic>
      <p:sp>
        <p:nvSpPr>
          <p:cNvPr id="15" name="CuadroTexto 14">
            <a:extLst>
              <a:ext uri="{FF2B5EF4-FFF2-40B4-BE49-F238E27FC236}">
                <a16:creationId xmlns:a16="http://schemas.microsoft.com/office/drawing/2014/main" id="{35921CCB-DAF2-4885-A007-D50EF1FE10C4}"/>
              </a:ext>
            </a:extLst>
          </p:cNvPr>
          <p:cNvSpPr txBox="1"/>
          <p:nvPr/>
        </p:nvSpPr>
        <p:spPr>
          <a:xfrm>
            <a:off x="44640" y="6206736"/>
            <a:ext cx="9073498" cy="646331"/>
          </a:xfrm>
          <a:prstGeom prst="rect">
            <a:avLst/>
          </a:prstGeom>
          <a:solidFill>
            <a:schemeClr val="bg1"/>
          </a:solidFill>
        </p:spPr>
        <p:txBody>
          <a:bodyPr wrap="square" rtlCol="0">
            <a:spAutoFit/>
          </a:bodyPr>
          <a:lstStyle/>
          <a:p>
            <a:r>
              <a:rPr lang="ca-ES" sz="900" dirty="0">
                <a:hlinkClick r:id="rId4">
                  <a:extLst>
                    <a:ext uri="{A12FA001-AC4F-418D-AE19-62706E023703}">
                      <ahyp:hlinkClr xmlns:ahyp="http://schemas.microsoft.com/office/drawing/2018/hyperlinkcolor" val="tx"/>
                    </a:ext>
                  </a:extLst>
                </a:hlinkClick>
              </a:rPr>
              <a:t>https://www.bing.com/videos/riverview/relatedvideo?q=dogma%20de%20la%20biologia%20molecular&amp;mid=37154E653711069594ED37154E653711069594ED&amp;ajaxhist=0</a:t>
            </a:r>
            <a:r>
              <a:rPr lang="ca-ES" sz="900" dirty="0"/>
              <a:t> https://www.bing.com/videos/riverview/relatedvideo?q=dogma%20de%20la%20biologia%20molecular&amp;mid=E86A3B4D4F289C0F672DE86A3B4D4F289C0F672D&amp;ajaxhist=0</a:t>
            </a:r>
          </a:p>
        </p:txBody>
      </p:sp>
      <p:sp>
        <p:nvSpPr>
          <p:cNvPr id="22" name="CuadroTexto 21">
            <a:extLst>
              <a:ext uri="{FF2B5EF4-FFF2-40B4-BE49-F238E27FC236}">
                <a16:creationId xmlns:a16="http://schemas.microsoft.com/office/drawing/2014/main" id="{AD595703-FB85-47E8-808D-5FF1812C2A44}"/>
              </a:ext>
            </a:extLst>
          </p:cNvPr>
          <p:cNvSpPr txBox="1"/>
          <p:nvPr/>
        </p:nvSpPr>
        <p:spPr>
          <a:xfrm>
            <a:off x="301416" y="108967"/>
            <a:ext cx="8611669" cy="369332"/>
          </a:xfrm>
          <a:prstGeom prst="rect">
            <a:avLst/>
          </a:prstGeom>
          <a:noFill/>
        </p:spPr>
        <p:txBody>
          <a:bodyPr wrap="square" rtlCol="0">
            <a:spAutoFit/>
          </a:bodyPr>
          <a:lstStyle/>
          <a:p>
            <a:r>
              <a:rPr lang="ca-ES" sz="1800" dirty="0"/>
              <a:t>TODOS LOS ORGANISMOS VIVOS  ESTAN FORMADOS POR CELULAS</a:t>
            </a:r>
          </a:p>
        </p:txBody>
      </p:sp>
      <p:grpSp>
        <p:nvGrpSpPr>
          <p:cNvPr id="6" name="Grupo 5">
            <a:extLst>
              <a:ext uri="{FF2B5EF4-FFF2-40B4-BE49-F238E27FC236}">
                <a16:creationId xmlns:a16="http://schemas.microsoft.com/office/drawing/2014/main" id="{8EB2D306-5495-49D4-A848-C0EE639F7ECA}"/>
              </a:ext>
            </a:extLst>
          </p:cNvPr>
          <p:cNvGrpSpPr/>
          <p:nvPr/>
        </p:nvGrpSpPr>
        <p:grpSpPr>
          <a:xfrm>
            <a:off x="77863" y="3676922"/>
            <a:ext cx="9763125" cy="2397891"/>
            <a:chOff x="-2526860" y="3607576"/>
            <a:chExt cx="9691220" cy="2397891"/>
          </a:xfrm>
        </p:grpSpPr>
        <p:grpSp>
          <p:nvGrpSpPr>
            <p:cNvPr id="5" name="Grupo 4">
              <a:extLst>
                <a:ext uri="{FF2B5EF4-FFF2-40B4-BE49-F238E27FC236}">
                  <a16:creationId xmlns:a16="http://schemas.microsoft.com/office/drawing/2014/main" id="{FAB03477-9E55-452A-AC0F-003612C6F615}"/>
                </a:ext>
              </a:extLst>
            </p:cNvPr>
            <p:cNvGrpSpPr/>
            <p:nvPr/>
          </p:nvGrpSpPr>
          <p:grpSpPr>
            <a:xfrm>
              <a:off x="-2526860" y="3607576"/>
              <a:ext cx="8971120" cy="2397891"/>
              <a:chOff x="136911" y="3661513"/>
              <a:chExt cx="8971120" cy="2397891"/>
            </a:xfrm>
          </p:grpSpPr>
          <p:sp>
            <p:nvSpPr>
              <p:cNvPr id="4" name="CuadroTexto 3">
                <a:extLst>
                  <a:ext uri="{FF2B5EF4-FFF2-40B4-BE49-F238E27FC236}">
                    <a16:creationId xmlns:a16="http://schemas.microsoft.com/office/drawing/2014/main" id="{FD2CB466-B5C6-44FC-97FC-46438F96725C}"/>
                  </a:ext>
                </a:extLst>
              </p:cNvPr>
              <p:cNvSpPr txBox="1"/>
              <p:nvPr/>
            </p:nvSpPr>
            <p:spPr>
              <a:xfrm>
                <a:off x="4823405" y="5764946"/>
                <a:ext cx="4284626" cy="276999"/>
              </a:xfrm>
              <a:prstGeom prst="rect">
                <a:avLst/>
              </a:prstGeom>
              <a:solidFill>
                <a:srgbClr val="00B0F0"/>
              </a:solidFill>
            </p:spPr>
            <p:txBody>
              <a:bodyPr wrap="square" rtlCol="0">
                <a:spAutoFit/>
              </a:bodyPr>
              <a:lstStyle/>
              <a:p>
                <a:r>
                  <a:rPr lang="es-ES" sz="1200" dirty="0">
                    <a:solidFill>
                      <a:schemeClr val="bg1"/>
                    </a:solidFill>
                    <a:effectLst>
                      <a:outerShdw blurRad="38100" dist="38100" dir="2700000" algn="tl">
                        <a:srgbClr val="000000">
                          <a:alpha val="43137"/>
                        </a:srgbClr>
                      </a:outerShdw>
                    </a:effectLst>
                  </a:rPr>
                  <a:t>Replicación = duplicación ADN (para la división celular)</a:t>
                </a:r>
              </a:p>
            </p:txBody>
          </p:sp>
          <p:pic>
            <p:nvPicPr>
              <p:cNvPr id="13" name="Imagen 12">
                <a:extLst>
                  <a:ext uri="{FF2B5EF4-FFF2-40B4-BE49-F238E27FC236}">
                    <a16:creationId xmlns:a16="http://schemas.microsoft.com/office/drawing/2014/main" id="{EEB2E9C8-F08D-4505-90E3-8CD400922915}"/>
                  </a:ext>
                </a:extLst>
              </p:cNvPr>
              <p:cNvPicPr>
                <a:picLocks noChangeAspect="1"/>
              </p:cNvPicPr>
              <p:nvPr/>
            </p:nvPicPr>
            <p:blipFill rotWithShape="1">
              <a:blip r:embed="rId5"/>
              <a:srcRect l="2682" t="19194" r="16205" b="16556"/>
              <a:stretch/>
            </p:blipFill>
            <p:spPr>
              <a:xfrm>
                <a:off x="4536552" y="3806892"/>
                <a:ext cx="4355512" cy="1940595"/>
              </a:xfrm>
              <a:prstGeom prst="rect">
                <a:avLst/>
              </a:prstGeom>
            </p:spPr>
          </p:pic>
          <p:pic>
            <p:nvPicPr>
              <p:cNvPr id="12" name="Imagen 11">
                <a:extLst>
                  <a:ext uri="{FF2B5EF4-FFF2-40B4-BE49-F238E27FC236}">
                    <a16:creationId xmlns:a16="http://schemas.microsoft.com/office/drawing/2014/main" id="{849D5862-0BA4-4FF6-A866-4AE3140372B2}"/>
                  </a:ext>
                </a:extLst>
              </p:cNvPr>
              <p:cNvPicPr>
                <a:picLocks noChangeAspect="1"/>
              </p:cNvPicPr>
              <p:nvPr/>
            </p:nvPicPr>
            <p:blipFill rotWithShape="1">
              <a:blip r:embed="rId6"/>
              <a:srcRect l="23444" t="32029" r="52310" b="59071"/>
              <a:stretch/>
            </p:blipFill>
            <p:spPr>
              <a:xfrm>
                <a:off x="787948" y="3661513"/>
                <a:ext cx="2441371" cy="504070"/>
              </a:xfrm>
              <a:prstGeom prst="rect">
                <a:avLst/>
              </a:prstGeom>
            </p:spPr>
          </p:pic>
          <p:sp>
            <p:nvSpPr>
              <p:cNvPr id="16" name="Rectángulo 15">
                <a:extLst>
                  <a:ext uri="{FF2B5EF4-FFF2-40B4-BE49-F238E27FC236}">
                    <a16:creationId xmlns:a16="http://schemas.microsoft.com/office/drawing/2014/main" id="{CA9342BA-93D4-4613-9FF1-321169AF5D37}"/>
                  </a:ext>
                </a:extLst>
              </p:cNvPr>
              <p:cNvSpPr/>
              <p:nvPr/>
            </p:nvSpPr>
            <p:spPr>
              <a:xfrm>
                <a:off x="136911" y="4243522"/>
                <a:ext cx="4470340" cy="1815882"/>
              </a:xfrm>
              <a:prstGeom prst="rect">
                <a:avLst/>
              </a:prstGeom>
            </p:spPr>
            <p:txBody>
              <a:bodyPr wrap="square">
                <a:spAutoFit/>
              </a:bodyPr>
              <a:lstStyle/>
              <a:p>
                <a:r>
                  <a:rPr lang="es-ES" sz="1600" dirty="0">
                    <a:solidFill>
                      <a:srgbClr val="0033CC"/>
                    </a:solidFill>
                  </a:rPr>
                  <a:t>Describe el flujo de la información genética en los seres vivos. </a:t>
                </a:r>
                <a:r>
                  <a:rPr lang="es-ES" sz="1600" dirty="0">
                    <a:solidFill>
                      <a:srgbClr val="0033CC"/>
                    </a:solidFill>
                    <a:hlinkClick r:id="rId7">
                      <a:extLst>
                        <a:ext uri="{A12FA001-AC4F-418D-AE19-62706E023703}">
                          <ahyp:hlinkClr xmlns:ahyp="http://schemas.microsoft.com/office/drawing/2018/hyperlinkcolor" val="tx"/>
                        </a:ext>
                      </a:extLst>
                    </a:hlinkClick>
                  </a:rPr>
                  <a:t>Propuesto por Francis Crick en 1958, establece que la información genética fluye de manera unidireccional desde el ADN al ARN y luego a las proteína</a:t>
                </a:r>
                <a:r>
                  <a:rPr lang="es-ES" sz="1600" dirty="0">
                    <a:solidFill>
                      <a:srgbClr val="0033CC"/>
                    </a:solidFill>
                  </a:rPr>
                  <a:t>s que expresan los caracteres heredados del genoma.</a:t>
                </a:r>
                <a:endParaRPr lang="ca-ES" sz="1500" dirty="0">
                  <a:solidFill>
                    <a:srgbClr val="0033CC"/>
                  </a:solidFill>
                </a:endParaRPr>
              </a:p>
            </p:txBody>
          </p:sp>
          <p:sp>
            <p:nvSpPr>
              <p:cNvPr id="3" name="CuadroTexto 2">
                <a:extLst>
                  <a:ext uri="{FF2B5EF4-FFF2-40B4-BE49-F238E27FC236}">
                    <a16:creationId xmlns:a16="http://schemas.microsoft.com/office/drawing/2014/main" id="{711F76D5-1E88-4D5C-BA0E-29792F02C9A8}"/>
                  </a:ext>
                </a:extLst>
              </p:cNvPr>
              <p:cNvSpPr txBox="1"/>
              <p:nvPr/>
            </p:nvSpPr>
            <p:spPr>
              <a:xfrm>
                <a:off x="5148080" y="4118350"/>
                <a:ext cx="3959951" cy="276999"/>
              </a:xfrm>
              <a:prstGeom prst="rect">
                <a:avLst/>
              </a:prstGeom>
              <a:noFill/>
            </p:spPr>
            <p:txBody>
              <a:bodyPr wrap="square" rtlCol="0">
                <a:spAutoFit/>
              </a:bodyPr>
              <a:lstStyle/>
              <a:p>
                <a:r>
                  <a:rPr lang="es-ES" sz="1200" dirty="0">
                    <a:highlight>
                      <a:srgbClr val="FFFF00"/>
                    </a:highlight>
                  </a:rPr>
                  <a:t>Expresión de la información genética (toda la vida)</a:t>
                </a:r>
              </a:p>
            </p:txBody>
          </p:sp>
        </p:grpSp>
        <p:sp>
          <p:nvSpPr>
            <p:cNvPr id="19" name="CuadroTexto 18">
              <a:extLst>
                <a:ext uri="{FF2B5EF4-FFF2-40B4-BE49-F238E27FC236}">
                  <a16:creationId xmlns:a16="http://schemas.microsoft.com/office/drawing/2014/main" id="{9C69223A-8A94-4331-A548-5644CF29DD7D}"/>
                </a:ext>
              </a:extLst>
            </p:cNvPr>
            <p:cNvSpPr txBox="1"/>
            <p:nvPr/>
          </p:nvSpPr>
          <p:spPr>
            <a:xfrm>
              <a:off x="3738079" y="5247980"/>
              <a:ext cx="3426281" cy="430887"/>
            </a:xfrm>
            <a:prstGeom prst="rect">
              <a:avLst/>
            </a:prstGeom>
            <a:noFill/>
          </p:spPr>
          <p:txBody>
            <a:bodyPr wrap="square" rtlCol="0">
              <a:spAutoFit/>
            </a:bodyPr>
            <a:lstStyle/>
            <a:p>
              <a:r>
                <a:rPr lang="es-ES" sz="1100" dirty="0"/>
                <a:t>Acido desoxirribonucleico (ADN) </a:t>
              </a:r>
            </a:p>
            <a:p>
              <a:r>
                <a:rPr lang="es-ES" sz="1100" dirty="0"/>
                <a:t>Acido ribonucleico mensajero (ARNm)</a:t>
              </a:r>
              <a:endParaRPr lang="ca-ES" sz="1100" dirty="0"/>
            </a:p>
          </p:txBody>
        </p:sp>
      </p:grpSp>
      <p:pic>
        <p:nvPicPr>
          <p:cNvPr id="17" name="Imagen 16">
            <a:extLst>
              <a:ext uri="{FF2B5EF4-FFF2-40B4-BE49-F238E27FC236}">
                <a16:creationId xmlns:a16="http://schemas.microsoft.com/office/drawing/2014/main" id="{954F7732-3379-48C8-A426-16FB7A34D516}"/>
              </a:ext>
            </a:extLst>
          </p:cNvPr>
          <p:cNvPicPr>
            <a:picLocks noChangeAspect="1"/>
          </p:cNvPicPr>
          <p:nvPr/>
        </p:nvPicPr>
        <p:blipFill rotWithShape="1">
          <a:blip r:embed="rId8"/>
          <a:srcRect l="15349" t="5199" r="16924" b="5199"/>
          <a:stretch/>
        </p:blipFill>
        <p:spPr>
          <a:xfrm>
            <a:off x="301416" y="576251"/>
            <a:ext cx="4085858" cy="3040639"/>
          </a:xfrm>
          <a:prstGeom prst="rect">
            <a:avLst/>
          </a:prstGeom>
        </p:spPr>
      </p:pic>
    </p:spTree>
    <p:extLst>
      <p:ext uri="{BB962C8B-B14F-4D97-AF65-F5344CB8AC3E}">
        <p14:creationId xmlns:p14="http://schemas.microsoft.com/office/powerpoint/2010/main" val="22422374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628A5BC-5E1C-4E00-ABF3-4281C1D5494B}"/>
              </a:ext>
            </a:extLst>
          </p:cNvPr>
          <p:cNvSpPr/>
          <p:nvPr/>
        </p:nvSpPr>
        <p:spPr>
          <a:xfrm>
            <a:off x="1306333" y="1165457"/>
            <a:ext cx="2544801" cy="563128"/>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ESTRUCTURA</a:t>
            </a:r>
          </a:p>
        </p:txBody>
      </p:sp>
      <p:pic>
        <p:nvPicPr>
          <p:cNvPr id="4" name="Picture 2" descr="Mostra la imatge original">
            <a:extLst>
              <a:ext uri="{FF2B5EF4-FFF2-40B4-BE49-F238E27FC236}">
                <a16:creationId xmlns:a16="http://schemas.microsoft.com/office/drawing/2014/main" id="{BE0CE61A-5E85-40ED-904A-FCE39833B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1" y="1026344"/>
            <a:ext cx="1334063" cy="22005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CC077C7-9B6E-4C6A-81E2-D403E2861E2E}"/>
              </a:ext>
            </a:extLst>
          </p:cNvPr>
          <p:cNvPicPr>
            <a:picLocks noChangeAspect="1"/>
          </p:cNvPicPr>
          <p:nvPr/>
        </p:nvPicPr>
        <p:blipFill rotWithShape="1">
          <a:blip r:embed="rId4"/>
          <a:srcRect l="26000" t="46888" r="55125" b="22440"/>
          <a:stretch/>
        </p:blipFill>
        <p:spPr>
          <a:xfrm>
            <a:off x="1266957" y="1635180"/>
            <a:ext cx="3344086" cy="3056647"/>
          </a:xfrm>
          <a:prstGeom prst="rect">
            <a:avLst/>
          </a:prstGeom>
          <a:ln>
            <a:noFill/>
          </a:ln>
          <a:effectLst>
            <a:outerShdw blurRad="190500" algn="tl" rotWithShape="0">
              <a:srgbClr val="000000">
                <a:alpha val="70000"/>
              </a:srgbClr>
            </a:outerShdw>
          </a:effectLst>
        </p:spPr>
      </p:pic>
      <p:sp>
        <p:nvSpPr>
          <p:cNvPr id="6" name="Rectángulo 5">
            <a:extLst>
              <a:ext uri="{FF2B5EF4-FFF2-40B4-BE49-F238E27FC236}">
                <a16:creationId xmlns:a16="http://schemas.microsoft.com/office/drawing/2014/main" id="{60BCCBE7-E5C0-4DD4-BF25-3A2C3C862FB1}"/>
              </a:ext>
            </a:extLst>
          </p:cNvPr>
          <p:cNvSpPr/>
          <p:nvPr/>
        </p:nvSpPr>
        <p:spPr>
          <a:xfrm>
            <a:off x="53498" y="661052"/>
            <a:ext cx="2664370" cy="504070"/>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DOBLE HÉLICE</a:t>
            </a:r>
          </a:p>
        </p:txBody>
      </p:sp>
      <p:pic>
        <p:nvPicPr>
          <p:cNvPr id="7" name="Imagen 6">
            <a:extLst>
              <a:ext uri="{FF2B5EF4-FFF2-40B4-BE49-F238E27FC236}">
                <a16:creationId xmlns:a16="http://schemas.microsoft.com/office/drawing/2014/main" id="{B9E87E84-E6E2-4424-BEF7-89E0BD509263}"/>
              </a:ext>
            </a:extLst>
          </p:cNvPr>
          <p:cNvPicPr>
            <a:picLocks noChangeAspect="1"/>
          </p:cNvPicPr>
          <p:nvPr/>
        </p:nvPicPr>
        <p:blipFill rotWithShape="1">
          <a:blip r:embed="rId5"/>
          <a:srcRect l="3857" t="51195" r="71786" b="15966"/>
          <a:stretch/>
        </p:blipFill>
        <p:spPr>
          <a:xfrm>
            <a:off x="4572000" y="57320"/>
            <a:ext cx="4485745" cy="3401715"/>
          </a:xfrm>
          <a:prstGeom prst="rect">
            <a:avLst/>
          </a:prstGeom>
          <a:ln>
            <a:noFill/>
          </a:ln>
          <a:effectLst>
            <a:outerShdw blurRad="190500" algn="tl" rotWithShape="0">
              <a:srgbClr val="000000">
                <a:alpha val="70000"/>
              </a:srgbClr>
            </a:outerShdw>
          </a:effectLst>
        </p:spPr>
      </p:pic>
      <p:pic>
        <p:nvPicPr>
          <p:cNvPr id="9" name="Picture 4" descr="Pin en Ciencia">
            <a:extLst>
              <a:ext uri="{FF2B5EF4-FFF2-40B4-BE49-F238E27FC236}">
                <a16:creationId xmlns:a16="http://schemas.microsoft.com/office/drawing/2014/main" id="{0D751CB9-1D29-4C1B-ADC7-8005D0E5CE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4292"/>
          <a:stretch/>
        </p:blipFill>
        <p:spPr bwMode="auto">
          <a:xfrm>
            <a:off x="86255" y="2898036"/>
            <a:ext cx="1172089" cy="17663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AA848128-C841-8949-DAC1-D84E1883D804}"/>
              </a:ext>
            </a:extLst>
          </p:cNvPr>
          <p:cNvSpPr txBox="1"/>
          <p:nvPr/>
        </p:nvSpPr>
        <p:spPr>
          <a:xfrm>
            <a:off x="223568" y="-36202"/>
            <a:ext cx="1490323" cy="769441"/>
          </a:xfrm>
          <a:prstGeom prst="rect">
            <a:avLst/>
          </a:prstGeom>
          <a:noFill/>
        </p:spPr>
        <p:txBody>
          <a:bodyPr wrap="square" rtlCol="0">
            <a:spAutoFit/>
          </a:bodyPr>
          <a:lstStyle/>
          <a:p>
            <a:r>
              <a:rPr lang="ca-ES" sz="4400" dirty="0"/>
              <a:t>ADN</a:t>
            </a:r>
            <a:endParaRPr lang="ca-ES" sz="1800" dirty="0"/>
          </a:p>
        </p:txBody>
      </p:sp>
      <p:grpSp>
        <p:nvGrpSpPr>
          <p:cNvPr id="26" name="Grupo 25">
            <a:extLst>
              <a:ext uri="{FF2B5EF4-FFF2-40B4-BE49-F238E27FC236}">
                <a16:creationId xmlns:a16="http://schemas.microsoft.com/office/drawing/2014/main" id="{AC78C51C-A7AA-A9AC-8A68-BC594920AD5F}"/>
              </a:ext>
            </a:extLst>
          </p:cNvPr>
          <p:cNvGrpSpPr/>
          <p:nvPr/>
        </p:nvGrpSpPr>
        <p:grpSpPr>
          <a:xfrm>
            <a:off x="251400" y="4764219"/>
            <a:ext cx="4249163" cy="1636376"/>
            <a:chOff x="204452" y="4911890"/>
            <a:chExt cx="4246851" cy="1636376"/>
          </a:xfrm>
        </p:grpSpPr>
        <p:sp>
          <p:nvSpPr>
            <p:cNvPr id="19" name="CuadroTexto 18">
              <a:extLst>
                <a:ext uri="{FF2B5EF4-FFF2-40B4-BE49-F238E27FC236}">
                  <a16:creationId xmlns:a16="http://schemas.microsoft.com/office/drawing/2014/main" id="{AD96ADA3-6279-EFE0-2360-0046D061810E}"/>
                </a:ext>
              </a:extLst>
            </p:cNvPr>
            <p:cNvSpPr txBox="1"/>
            <p:nvPr/>
          </p:nvSpPr>
          <p:spPr>
            <a:xfrm>
              <a:off x="1411704" y="4932886"/>
              <a:ext cx="1237563" cy="646331"/>
            </a:xfrm>
            <a:prstGeom prst="rect">
              <a:avLst/>
            </a:prstGeom>
            <a:noFill/>
          </p:spPr>
          <p:txBody>
            <a:bodyPr wrap="square" rtlCol="0">
              <a:spAutoFit/>
            </a:bodyPr>
            <a:lstStyle/>
            <a:p>
              <a:r>
                <a:rPr lang="ca-ES" sz="3600" dirty="0">
                  <a:solidFill>
                    <a:srgbClr val="C00000"/>
                  </a:solidFill>
                </a:rPr>
                <a:t>ARN</a:t>
              </a:r>
            </a:p>
          </p:txBody>
        </p:sp>
        <p:sp>
          <p:nvSpPr>
            <p:cNvPr id="22" name="CuadroTexto 21">
              <a:extLst>
                <a:ext uri="{FF2B5EF4-FFF2-40B4-BE49-F238E27FC236}">
                  <a16:creationId xmlns:a16="http://schemas.microsoft.com/office/drawing/2014/main" id="{CD187553-6EAC-4D93-A890-EF61C9757D07}"/>
                </a:ext>
              </a:extLst>
            </p:cNvPr>
            <p:cNvSpPr txBox="1"/>
            <p:nvPr/>
          </p:nvSpPr>
          <p:spPr>
            <a:xfrm>
              <a:off x="334600" y="5347937"/>
              <a:ext cx="4116703" cy="1200329"/>
            </a:xfrm>
            <a:prstGeom prst="rect">
              <a:avLst/>
            </a:prstGeom>
            <a:noFill/>
            <a:ln>
              <a:noFill/>
            </a:ln>
          </p:spPr>
          <p:txBody>
            <a:bodyPr wrap="square" rtlCol="0">
              <a:spAutoFit/>
            </a:bodyPr>
            <a:lstStyle/>
            <a:p>
              <a:r>
                <a:rPr lang="es-ES" sz="1800" i="0" dirty="0">
                  <a:solidFill>
                    <a:srgbClr val="C00000"/>
                  </a:solidFill>
                  <a:effectLst/>
                  <a:latin typeface="+mj-lt"/>
                </a:rPr>
                <a:t>el azúcar es una ribosa y las bases nitrogenadas son: adenina (A), citosina (C), guanina (G) y uracilo (U) que sustituye a la timina (T) del ADN. </a:t>
              </a:r>
              <a:endParaRPr lang="es-ES" sz="1800" dirty="0">
                <a:solidFill>
                  <a:srgbClr val="C00000"/>
                </a:solidFill>
                <a:latin typeface="+mj-lt"/>
              </a:endParaRPr>
            </a:p>
          </p:txBody>
        </p:sp>
        <p:sp>
          <p:nvSpPr>
            <p:cNvPr id="24" name="CuadroTexto 23">
              <a:extLst>
                <a:ext uri="{FF2B5EF4-FFF2-40B4-BE49-F238E27FC236}">
                  <a16:creationId xmlns:a16="http://schemas.microsoft.com/office/drawing/2014/main" id="{7F2F699A-97A5-A6CD-77F8-233BED66096B}"/>
                </a:ext>
              </a:extLst>
            </p:cNvPr>
            <p:cNvSpPr txBox="1"/>
            <p:nvPr/>
          </p:nvSpPr>
          <p:spPr>
            <a:xfrm>
              <a:off x="204452" y="4911890"/>
              <a:ext cx="4099626" cy="1580444"/>
            </a:xfrm>
            <a:prstGeom prst="rect">
              <a:avLst/>
            </a:prstGeom>
            <a:noFill/>
            <a:ln w="28575">
              <a:solidFill>
                <a:srgbClr val="C00000"/>
              </a:solidFill>
            </a:ln>
          </p:spPr>
          <p:txBody>
            <a:bodyPr wrap="square" rtlCol="0">
              <a:spAutoFit/>
            </a:bodyPr>
            <a:lstStyle/>
            <a:p>
              <a:endParaRPr lang="es-ES" dirty="0"/>
            </a:p>
          </p:txBody>
        </p:sp>
      </p:grpSp>
      <p:pic>
        <p:nvPicPr>
          <p:cNvPr id="256002" name="Picture 2" descr="Nucleótido">
            <a:extLst>
              <a:ext uri="{FF2B5EF4-FFF2-40B4-BE49-F238E27FC236}">
                <a16:creationId xmlns:a16="http://schemas.microsoft.com/office/drawing/2014/main" id="{681456FC-0EF0-B292-8745-D9056C0078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39" r="7654"/>
          <a:stretch/>
        </p:blipFill>
        <p:spPr bwMode="auto">
          <a:xfrm>
            <a:off x="3493843" y="3323157"/>
            <a:ext cx="970643" cy="1182402"/>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14F0E666-7EBF-DA49-A39A-93644F9F670F}"/>
              </a:ext>
            </a:extLst>
          </p:cNvPr>
          <p:cNvSpPr txBox="1"/>
          <p:nvPr/>
        </p:nvSpPr>
        <p:spPr>
          <a:xfrm>
            <a:off x="0" y="6381410"/>
            <a:ext cx="9144000" cy="430887"/>
          </a:xfrm>
          <a:prstGeom prst="rect">
            <a:avLst/>
          </a:prstGeom>
          <a:solidFill>
            <a:srgbClr val="FFFF00"/>
          </a:solidFill>
          <a:ln>
            <a:solidFill>
              <a:srgbClr val="FFFF00"/>
            </a:solidFill>
          </a:ln>
        </p:spPr>
        <p:txBody>
          <a:bodyPr wrap="square" rtlCol="0">
            <a:spAutoFit/>
          </a:bodyPr>
          <a:lstStyle/>
          <a:p>
            <a:r>
              <a:rPr lang="es-ES" sz="1100" i="0" dirty="0">
                <a:solidFill>
                  <a:srgbClr val="474747"/>
                </a:solidFill>
                <a:effectLst/>
                <a:cs typeface="Arial" panose="020B0604020202020204" pitchFamily="34" charset="0"/>
              </a:rPr>
              <a:t>No hay timina en el ARN porque </a:t>
            </a:r>
            <a:r>
              <a:rPr lang="es-ES" sz="1100" i="0" dirty="0">
                <a:solidFill>
                  <a:srgbClr val="040C28"/>
                </a:solidFill>
                <a:effectLst/>
                <a:cs typeface="Arial" panose="020B0604020202020204" pitchFamily="34" charset="0"/>
              </a:rPr>
              <a:t>su producción es más costosa energéticamente</a:t>
            </a:r>
            <a:r>
              <a:rPr lang="es-ES" sz="1100" i="0" dirty="0">
                <a:solidFill>
                  <a:srgbClr val="474747"/>
                </a:solidFill>
                <a:effectLst/>
                <a:cs typeface="Arial" panose="020B0604020202020204" pitchFamily="34" charset="0"/>
              </a:rPr>
              <a:t>. Esto se debe a que la timina, </a:t>
            </a:r>
            <a:r>
              <a:rPr lang="es-ES" sz="1100" dirty="0">
                <a:solidFill>
                  <a:srgbClr val="474747"/>
                </a:solidFill>
                <a:cs typeface="Arial" panose="020B0604020202020204" pitchFamily="34" charset="0"/>
              </a:rPr>
              <a:t>se oxida rápidamente, </a:t>
            </a:r>
            <a:r>
              <a:rPr lang="es-ES" sz="1100" i="0" dirty="0">
                <a:solidFill>
                  <a:srgbClr val="474747"/>
                </a:solidFill>
                <a:effectLst/>
                <a:cs typeface="Arial" panose="020B0604020202020204" pitchFamily="34" charset="0"/>
              </a:rPr>
              <a:t>es una versión metilada de la base que se encuentra en el ARN llamada uracilo y la adición de este grupo metilo consume energía</a:t>
            </a:r>
            <a:endParaRPr lang="es-ES" sz="1100" dirty="0">
              <a:cs typeface="Arial" panose="020B0604020202020204" pitchFamily="34" charset="0"/>
            </a:endParaRPr>
          </a:p>
        </p:txBody>
      </p:sp>
      <p:grpSp>
        <p:nvGrpSpPr>
          <p:cNvPr id="11" name="Grupo 10">
            <a:extLst>
              <a:ext uri="{FF2B5EF4-FFF2-40B4-BE49-F238E27FC236}">
                <a16:creationId xmlns:a16="http://schemas.microsoft.com/office/drawing/2014/main" id="{BD369B91-A5E1-4980-B40E-F7B0CBB9F92E}"/>
              </a:ext>
            </a:extLst>
          </p:cNvPr>
          <p:cNvGrpSpPr/>
          <p:nvPr/>
        </p:nvGrpSpPr>
        <p:grpSpPr>
          <a:xfrm>
            <a:off x="4630782" y="3667013"/>
            <a:ext cx="4446702" cy="2592961"/>
            <a:chOff x="4630782" y="3667013"/>
            <a:chExt cx="4446702" cy="2592961"/>
          </a:xfrm>
        </p:grpSpPr>
        <p:grpSp>
          <p:nvGrpSpPr>
            <p:cNvPr id="21" name="Grupo 20">
              <a:extLst>
                <a:ext uri="{FF2B5EF4-FFF2-40B4-BE49-F238E27FC236}">
                  <a16:creationId xmlns:a16="http://schemas.microsoft.com/office/drawing/2014/main" id="{499D82BA-F1A8-43E2-926B-DE668C6A0022}"/>
                </a:ext>
              </a:extLst>
            </p:cNvPr>
            <p:cNvGrpSpPr/>
            <p:nvPr/>
          </p:nvGrpSpPr>
          <p:grpSpPr>
            <a:xfrm>
              <a:off x="4630782" y="3895232"/>
              <a:ext cx="4446702" cy="2364742"/>
              <a:chOff x="4160403" y="204349"/>
              <a:chExt cx="4974512" cy="2433021"/>
            </a:xfrm>
          </p:grpSpPr>
          <p:pic>
            <p:nvPicPr>
              <p:cNvPr id="27" name="Imagen 26">
                <a:extLst>
                  <a:ext uri="{FF2B5EF4-FFF2-40B4-BE49-F238E27FC236}">
                    <a16:creationId xmlns:a16="http://schemas.microsoft.com/office/drawing/2014/main" id="{1C92F394-0420-44C6-AA16-AFAB2F80B5A5}"/>
                  </a:ext>
                </a:extLst>
              </p:cNvPr>
              <p:cNvPicPr>
                <a:picLocks noChangeAspect="1"/>
              </p:cNvPicPr>
              <p:nvPr/>
            </p:nvPicPr>
            <p:blipFill rotWithShape="1">
              <a:blip r:embed="rId8"/>
              <a:srcRect l="2682" t="19194" r="16205" b="16556"/>
              <a:stretch/>
            </p:blipFill>
            <p:spPr>
              <a:xfrm>
                <a:off x="4160403" y="204349"/>
                <a:ext cx="4905956" cy="2169746"/>
              </a:xfrm>
              <a:prstGeom prst="rect">
                <a:avLst/>
              </a:prstGeom>
            </p:spPr>
          </p:pic>
          <p:sp>
            <p:nvSpPr>
              <p:cNvPr id="28" name="CuadroTexto 27">
                <a:extLst>
                  <a:ext uri="{FF2B5EF4-FFF2-40B4-BE49-F238E27FC236}">
                    <a16:creationId xmlns:a16="http://schemas.microsoft.com/office/drawing/2014/main" id="{DE93B0C1-3297-40C3-A497-C63FA627FD7C}"/>
                  </a:ext>
                </a:extLst>
              </p:cNvPr>
              <p:cNvSpPr txBox="1"/>
              <p:nvPr/>
            </p:nvSpPr>
            <p:spPr>
              <a:xfrm>
                <a:off x="4174562" y="2352373"/>
                <a:ext cx="4960353" cy="284997"/>
              </a:xfrm>
              <a:prstGeom prst="rect">
                <a:avLst/>
              </a:prstGeom>
              <a:solidFill>
                <a:srgbClr val="00B0F0"/>
              </a:solidFill>
            </p:spPr>
            <p:txBody>
              <a:bodyPr wrap="square" rtlCol="0">
                <a:spAutoFit/>
              </a:bodyPr>
              <a:lstStyle/>
              <a:p>
                <a:r>
                  <a:rPr lang="es-ES" sz="1200" dirty="0">
                    <a:solidFill>
                      <a:schemeClr val="bg1"/>
                    </a:solidFill>
                    <a:effectLst>
                      <a:outerShdw blurRad="38100" dist="38100" dir="2700000" algn="tl">
                        <a:srgbClr val="000000">
                          <a:alpha val="43137"/>
                        </a:srgbClr>
                      </a:outerShdw>
                    </a:effectLst>
                  </a:rPr>
                  <a:t>Replicación = duplicación ADN (para la división celular)</a:t>
                </a:r>
              </a:p>
            </p:txBody>
          </p:sp>
          <p:sp>
            <p:nvSpPr>
              <p:cNvPr id="29" name="CuadroTexto 28">
                <a:extLst>
                  <a:ext uri="{FF2B5EF4-FFF2-40B4-BE49-F238E27FC236}">
                    <a16:creationId xmlns:a16="http://schemas.microsoft.com/office/drawing/2014/main" id="{0B702A5C-C42B-40EE-A759-CA93D54A80B6}"/>
                  </a:ext>
                </a:extLst>
              </p:cNvPr>
              <p:cNvSpPr txBox="1"/>
              <p:nvPr/>
            </p:nvSpPr>
            <p:spPr>
              <a:xfrm>
                <a:off x="5318390" y="1547064"/>
                <a:ext cx="1522248" cy="316664"/>
              </a:xfrm>
              <a:prstGeom prst="rect">
                <a:avLst/>
              </a:prstGeom>
              <a:solidFill>
                <a:srgbClr val="00B0F0"/>
              </a:solidFill>
            </p:spPr>
            <p:txBody>
              <a:bodyPr wrap="square" rtlCol="0">
                <a:spAutoFit/>
              </a:bodyPr>
              <a:lstStyle/>
              <a:p>
                <a:r>
                  <a:rPr lang="es-ES" sz="1400" dirty="0">
                    <a:solidFill>
                      <a:srgbClr val="FFFF00"/>
                    </a:solidFill>
                    <a:effectLst>
                      <a:outerShdw blurRad="38100" dist="38100" dir="2700000" algn="tl">
                        <a:srgbClr val="000000">
                          <a:alpha val="43137"/>
                        </a:srgbClr>
                      </a:outerShdw>
                    </a:effectLst>
                  </a:rPr>
                  <a:t>Transcripción</a:t>
                </a:r>
              </a:p>
            </p:txBody>
          </p:sp>
          <p:sp>
            <p:nvSpPr>
              <p:cNvPr id="30" name="CuadroTexto 29">
                <a:extLst>
                  <a:ext uri="{FF2B5EF4-FFF2-40B4-BE49-F238E27FC236}">
                    <a16:creationId xmlns:a16="http://schemas.microsoft.com/office/drawing/2014/main" id="{FB8D0947-DB09-4127-B532-DEBEB53A49C6}"/>
                  </a:ext>
                </a:extLst>
              </p:cNvPr>
              <p:cNvSpPr txBox="1"/>
              <p:nvPr/>
            </p:nvSpPr>
            <p:spPr>
              <a:xfrm>
                <a:off x="6783460" y="431054"/>
                <a:ext cx="1522249" cy="348329"/>
              </a:xfrm>
              <a:prstGeom prst="rect">
                <a:avLst/>
              </a:prstGeom>
              <a:solidFill>
                <a:srgbClr val="00B0F0"/>
              </a:solidFill>
            </p:spPr>
            <p:txBody>
              <a:bodyPr wrap="square" rtlCol="0">
                <a:spAutoFit/>
              </a:bodyPr>
              <a:lstStyle/>
              <a:p>
                <a:r>
                  <a:rPr lang="es-ES" sz="1600" dirty="0">
                    <a:solidFill>
                      <a:srgbClr val="FF0000"/>
                    </a:solidFill>
                    <a:effectLst>
                      <a:outerShdw blurRad="38100" dist="38100" dir="2700000" algn="tl">
                        <a:srgbClr val="000000">
                          <a:alpha val="43137"/>
                        </a:srgbClr>
                      </a:outerShdw>
                    </a:effectLst>
                  </a:rPr>
                  <a:t>Traducción</a:t>
                </a:r>
              </a:p>
            </p:txBody>
          </p:sp>
        </p:grpSp>
        <p:pic>
          <p:nvPicPr>
            <p:cNvPr id="31" name="Imagen 30">
              <a:extLst>
                <a:ext uri="{FF2B5EF4-FFF2-40B4-BE49-F238E27FC236}">
                  <a16:creationId xmlns:a16="http://schemas.microsoft.com/office/drawing/2014/main" id="{FFE147B7-6192-4E60-81A9-B9B0B2D3DCF5}"/>
                </a:ext>
              </a:extLst>
            </p:cNvPr>
            <p:cNvPicPr>
              <a:picLocks noChangeAspect="1"/>
            </p:cNvPicPr>
            <p:nvPr/>
          </p:nvPicPr>
          <p:blipFill rotWithShape="1">
            <a:blip r:embed="rId9"/>
            <a:srcRect l="23444" t="32029" r="52310" b="59071"/>
            <a:stretch/>
          </p:blipFill>
          <p:spPr>
            <a:xfrm>
              <a:off x="4975108" y="3667013"/>
              <a:ext cx="1757525" cy="360204"/>
            </a:xfrm>
            <a:prstGeom prst="rect">
              <a:avLst/>
            </a:prstGeom>
          </p:spPr>
        </p:pic>
      </p:grpSp>
    </p:spTree>
    <p:extLst>
      <p:ext uri="{BB962C8B-B14F-4D97-AF65-F5344CB8AC3E}">
        <p14:creationId xmlns:p14="http://schemas.microsoft.com/office/powerpoint/2010/main" val="119829768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stra la imatge original">
            <a:extLst>
              <a:ext uri="{FF2B5EF4-FFF2-40B4-BE49-F238E27FC236}">
                <a16:creationId xmlns:a16="http://schemas.microsoft.com/office/drawing/2014/main" id="{BE0CE61A-5E85-40ED-904A-FCE39833B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1" y="1026344"/>
            <a:ext cx="1334063" cy="22005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4" descr="Pin en Ciencia">
            <a:extLst>
              <a:ext uri="{FF2B5EF4-FFF2-40B4-BE49-F238E27FC236}">
                <a16:creationId xmlns:a16="http://schemas.microsoft.com/office/drawing/2014/main" id="{0D751CB9-1D29-4C1B-ADC7-8005D0E5CE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292"/>
          <a:stretch/>
        </p:blipFill>
        <p:spPr bwMode="auto">
          <a:xfrm>
            <a:off x="86255" y="2898036"/>
            <a:ext cx="1172089" cy="17663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AA848128-C841-8949-DAC1-D84E1883D804}"/>
              </a:ext>
            </a:extLst>
          </p:cNvPr>
          <p:cNvSpPr txBox="1"/>
          <p:nvPr/>
        </p:nvSpPr>
        <p:spPr>
          <a:xfrm>
            <a:off x="223568" y="-36202"/>
            <a:ext cx="1490323" cy="769441"/>
          </a:xfrm>
          <a:prstGeom prst="rect">
            <a:avLst/>
          </a:prstGeom>
          <a:noFill/>
        </p:spPr>
        <p:txBody>
          <a:bodyPr wrap="square" rtlCol="0">
            <a:spAutoFit/>
          </a:bodyPr>
          <a:lstStyle/>
          <a:p>
            <a:r>
              <a:rPr lang="ca-ES" sz="4400" dirty="0"/>
              <a:t>ADN</a:t>
            </a:r>
            <a:endParaRPr lang="ca-ES" sz="1800" dirty="0"/>
          </a:p>
        </p:txBody>
      </p:sp>
      <p:pic>
        <p:nvPicPr>
          <p:cNvPr id="256002" name="Picture 2" descr="Nucleótido">
            <a:extLst>
              <a:ext uri="{FF2B5EF4-FFF2-40B4-BE49-F238E27FC236}">
                <a16:creationId xmlns:a16="http://schemas.microsoft.com/office/drawing/2014/main" id="{681456FC-0EF0-B292-8745-D9056C0078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39" r="7654"/>
          <a:stretch/>
        </p:blipFill>
        <p:spPr bwMode="auto">
          <a:xfrm>
            <a:off x="1041047" y="972726"/>
            <a:ext cx="970643" cy="1182402"/>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a:extLst>
              <a:ext uri="{FF2B5EF4-FFF2-40B4-BE49-F238E27FC236}">
                <a16:creationId xmlns:a16="http://schemas.microsoft.com/office/drawing/2014/main" id="{1C92F394-0420-44C6-AA16-AFAB2F80B5A5}"/>
              </a:ext>
            </a:extLst>
          </p:cNvPr>
          <p:cNvPicPr>
            <a:picLocks noChangeAspect="1"/>
          </p:cNvPicPr>
          <p:nvPr/>
        </p:nvPicPr>
        <p:blipFill rotWithShape="1">
          <a:blip r:embed="rId6"/>
          <a:srcRect l="2682" t="19194" r="16205" b="16556"/>
          <a:stretch/>
        </p:blipFill>
        <p:spPr>
          <a:xfrm>
            <a:off x="2041863" y="1658704"/>
            <a:ext cx="5936874" cy="2283529"/>
          </a:xfrm>
          <a:prstGeom prst="rect">
            <a:avLst/>
          </a:prstGeom>
        </p:spPr>
      </p:pic>
      <p:sp>
        <p:nvSpPr>
          <p:cNvPr id="29" name="CuadroTexto 28">
            <a:extLst>
              <a:ext uri="{FF2B5EF4-FFF2-40B4-BE49-F238E27FC236}">
                <a16:creationId xmlns:a16="http://schemas.microsoft.com/office/drawing/2014/main" id="{0B702A5C-C42B-40EE-A759-CA93D54A80B6}"/>
              </a:ext>
            </a:extLst>
          </p:cNvPr>
          <p:cNvSpPr txBox="1"/>
          <p:nvPr/>
        </p:nvSpPr>
        <p:spPr>
          <a:xfrm>
            <a:off x="3414441" y="3180758"/>
            <a:ext cx="1997172" cy="400110"/>
          </a:xfrm>
          <a:prstGeom prst="rect">
            <a:avLst/>
          </a:prstGeom>
          <a:solidFill>
            <a:srgbClr val="00B0F0"/>
          </a:solidFill>
        </p:spPr>
        <p:txBody>
          <a:bodyPr wrap="square" rtlCol="0">
            <a:spAutoFit/>
          </a:bodyPr>
          <a:lstStyle/>
          <a:p>
            <a:r>
              <a:rPr lang="es-ES" sz="2000" dirty="0">
                <a:solidFill>
                  <a:srgbClr val="FFFF00"/>
                </a:solidFill>
                <a:effectLst>
                  <a:outerShdw blurRad="38100" dist="38100" dir="2700000" algn="tl">
                    <a:srgbClr val="000000">
                      <a:alpha val="43137"/>
                    </a:srgbClr>
                  </a:outerShdw>
                </a:effectLst>
              </a:rPr>
              <a:t>Transcripción</a:t>
            </a:r>
          </a:p>
        </p:txBody>
      </p:sp>
      <p:sp>
        <p:nvSpPr>
          <p:cNvPr id="30" name="CuadroTexto 29">
            <a:extLst>
              <a:ext uri="{FF2B5EF4-FFF2-40B4-BE49-F238E27FC236}">
                <a16:creationId xmlns:a16="http://schemas.microsoft.com/office/drawing/2014/main" id="{FB8D0947-DB09-4127-B532-DEBEB53A49C6}"/>
              </a:ext>
            </a:extLst>
          </p:cNvPr>
          <p:cNvSpPr txBox="1"/>
          <p:nvPr/>
        </p:nvSpPr>
        <p:spPr>
          <a:xfrm>
            <a:off x="6024026" y="3026308"/>
            <a:ext cx="2436518" cy="584775"/>
          </a:xfrm>
          <a:prstGeom prst="rect">
            <a:avLst/>
          </a:prstGeom>
          <a:solidFill>
            <a:srgbClr val="00B0F0"/>
          </a:solidFill>
        </p:spPr>
        <p:txBody>
          <a:bodyPr wrap="square" rtlCol="0">
            <a:spAutoFit/>
          </a:bodyPr>
          <a:lstStyle/>
          <a:p>
            <a:r>
              <a:rPr lang="es-ES" sz="3200" dirty="0">
                <a:solidFill>
                  <a:srgbClr val="FF0000"/>
                </a:solidFill>
                <a:effectLst>
                  <a:outerShdw blurRad="38100" dist="38100" dir="2700000" algn="tl">
                    <a:srgbClr val="000000">
                      <a:alpha val="43137"/>
                    </a:srgbClr>
                  </a:outerShdw>
                </a:effectLst>
              </a:rPr>
              <a:t>Traducción</a:t>
            </a:r>
          </a:p>
        </p:txBody>
      </p:sp>
      <p:sp>
        <p:nvSpPr>
          <p:cNvPr id="34" name="CuadroTexto 33">
            <a:extLst>
              <a:ext uri="{FF2B5EF4-FFF2-40B4-BE49-F238E27FC236}">
                <a16:creationId xmlns:a16="http://schemas.microsoft.com/office/drawing/2014/main" id="{86190AAC-5606-430A-80DD-DCAE5B4A923F}"/>
              </a:ext>
            </a:extLst>
          </p:cNvPr>
          <p:cNvSpPr txBox="1"/>
          <p:nvPr/>
        </p:nvSpPr>
        <p:spPr>
          <a:xfrm>
            <a:off x="2221750" y="3595616"/>
            <a:ext cx="3206878" cy="707886"/>
          </a:xfrm>
          <a:prstGeom prst="rect">
            <a:avLst/>
          </a:prstGeom>
          <a:solidFill>
            <a:srgbClr val="00B0F0"/>
          </a:solidFill>
        </p:spPr>
        <p:txBody>
          <a:bodyPr wrap="square" rtlCol="0">
            <a:spAutoFit/>
          </a:bodyPr>
          <a:lstStyle/>
          <a:p>
            <a:r>
              <a:rPr lang="es-ES" sz="2000" dirty="0">
                <a:solidFill>
                  <a:srgbClr val="FFFF00"/>
                </a:solidFill>
                <a:effectLst>
                  <a:outerShdw blurRad="38100" dist="38100" dir="2700000" algn="tl">
                    <a:srgbClr val="000000">
                      <a:alpha val="43137"/>
                    </a:srgbClr>
                  </a:outerShdw>
                </a:effectLst>
              </a:rPr>
              <a:t>Nucleótidos de ADN en nucleótidos de ARN</a:t>
            </a:r>
          </a:p>
        </p:txBody>
      </p:sp>
      <p:sp>
        <p:nvSpPr>
          <p:cNvPr id="35" name="CuadroTexto 34">
            <a:extLst>
              <a:ext uri="{FF2B5EF4-FFF2-40B4-BE49-F238E27FC236}">
                <a16:creationId xmlns:a16="http://schemas.microsoft.com/office/drawing/2014/main" id="{284D9A6A-F204-43AF-9788-3071B3A703EF}"/>
              </a:ext>
            </a:extLst>
          </p:cNvPr>
          <p:cNvSpPr txBox="1"/>
          <p:nvPr/>
        </p:nvSpPr>
        <p:spPr>
          <a:xfrm>
            <a:off x="5458801" y="3637507"/>
            <a:ext cx="3433800" cy="1015663"/>
          </a:xfrm>
          <a:prstGeom prst="rect">
            <a:avLst/>
          </a:prstGeom>
          <a:solidFill>
            <a:srgbClr val="FF0000"/>
          </a:solidFill>
        </p:spPr>
        <p:txBody>
          <a:bodyPr wrap="square" rtlCol="0">
            <a:spAutoFit/>
          </a:bodyPr>
          <a:lstStyle/>
          <a:p>
            <a:r>
              <a:rPr lang="es-ES" sz="2000" dirty="0"/>
              <a:t>Nucleótidos “cambian de idioma” de nucleótidos a aminoácidos (proteínas)</a:t>
            </a:r>
          </a:p>
        </p:txBody>
      </p:sp>
      <p:sp>
        <p:nvSpPr>
          <p:cNvPr id="8" name="Rectángulo 7">
            <a:extLst>
              <a:ext uri="{FF2B5EF4-FFF2-40B4-BE49-F238E27FC236}">
                <a16:creationId xmlns:a16="http://schemas.microsoft.com/office/drawing/2014/main" id="{65A07D61-50C9-479D-99AF-2B7A54C081B8}"/>
              </a:ext>
            </a:extLst>
          </p:cNvPr>
          <p:cNvSpPr/>
          <p:nvPr/>
        </p:nvSpPr>
        <p:spPr bwMode="auto">
          <a:xfrm>
            <a:off x="2975096" y="3274944"/>
            <a:ext cx="439345" cy="3045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774324455"/>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AC78C51C-A7AA-A9AC-8A68-BC594920AD5F}"/>
              </a:ext>
            </a:extLst>
          </p:cNvPr>
          <p:cNvGrpSpPr/>
          <p:nvPr/>
        </p:nvGrpSpPr>
        <p:grpSpPr>
          <a:xfrm>
            <a:off x="68459" y="4454686"/>
            <a:ext cx="4187238" cy="1693765"/>
            <a:chOff x="266343" y="4932886"/>
            <a:chExt cx="4184960" cy="1693765"/>
          </a:xfrm>
        </p:grpSpPr>
        <p:sp>
          <p:nvSpPr>
            <p:cNvPr id="19" name="CuadroTexto 18">
              <a:extLst>
                <a:ext uri="{FF2B5EF4-FFF2-40B4-BE49-F238E27FC236}">
                  <a16:creationId xmlns:a16="http://schemas.microsoft.com/office/drawing/2014/main" id="{AD96ADA3-6279-EFE0-2360-0046D061810E}"/>
                </a:ext>
              </a:extLst>
            </p:cNvPr>
            <p:cNvSpPr txBox="1"/>
            <p:nvPr/>
          </p:nvSpPr>
          <p:spPr>
            <a:xfrm>
              <a:off x="1411704" y="4932886"/>
              <a:ext cx="1237563" cy="646331"/>
            </a:xfrm>
            <a:prstGeom prst="rect">
              <a:avLst/>
            </a:prstGeom>
            <a:noFill/>
          </p:spPr>
          <p:txBody>
            <a:bodyPr wrap="square" rtlCol="0">
              <a:spAutoFit/>
            </a:bodyPr>
            <a:lstStyle/>
            <a:p>
              <a:r>
                <a:rPr lang="ca-ES" sz="3600" dirty="0">
                  <a:solidFill>
                    <a:srgbClr val="C00000"/>
                  </a:solidFill>
                </a:rPr>
                <a:t>ARN</a:t>
              </a:r>
            </a:p>
          </p:txBody>
        </p:sp>
        <p:sp>
          <p:nvSpPr>
            <p:cNvPr id="22" name="CuadroTexto 21">
              <a:extLst>
                <a:ext uri="{FF2B5EF4-FFF2-40B4-BE49-F238E27FC236}">
                  <a16:creationId xmlns:a16="http://schemas.microsoft.com/office/drawing/2014/main" id="{CD187553-6EAC-4D93-A890-EF61C9757D07}"/>
                </a:ext>
              </a:extLst>
            </p:cNvPr>
            <p:cNvSpPr txBox="1"/>
            <p:nvPr/>
          </p:nvSpPr>
          <p:spPr>
            <a:xfrm>
              <a:off x="334600" y="5347937"/>
              <a:ext cx="4116703" cy="1200329"/>
            </a:xfrm>
            <a:prstGeom prst="rect">
              <a:avLst/>
            </a:prstGeom>
            <a:noFill/>
            <a:ln>
              <a:noFill/>
            </a:ln>
          </p:spPr>
          <p:txBody>
            <a:bodyPr wrap="square" rtlCol="0">
              <a:spAutoFit/>
            </a:bodyPr>
            <a:lstStyle/>
            <a:p>
              <a:r>
                <a:rPr lang="es-ES" sz="1800" i="0" dirty="0">
                  <a:solidFill>
                    <a:srgbClr val="C00000"/>
                  </a:solidFill>
                  <a:effectLst/>
                  <a:latin typeface="+mj-lt"/>
                </a:rPr>
                <a:t>el azúcar es una ribosa y las bases nitrogenadas son: adenina (A), citosina (C), guanina (G) y uracilo (U) que sustituye a la timina (T) del ADN. </a:t>
              </a:r>
              <a:endParaRPr lang="es-ES" sz="1800" dirty="0">
                <a:solidFill>
                  <a:srgbClr val="C00000"/>
                </a:solidFill>
                <a:latin typeface="+mj-lt"/>
              </a:endParaRPr>
            </a:p>
          </p:txBody>
        </p:sp>
        <p:sp>
          <p:nvSpPr>
            <p:cNvPr id="24" name="CuadroTexto 23">
              <a:extLst>
                <a:ext uri="{FF2B5EF4-FFF2-40B4-BE49-F238E27FC236}">
                  <a16:creationId xmlns:a16="http://schemas.microsoft.com/office/drawing/2014/main" id="{7F2F699A-97A5-A6CD-77F8-233BED66096B}"/>
                </a:ext>
              </a:extLst>
            </p:cNvPr>
            <p:cNvSpPr txBox="1"/>
            <p:nvPr/>
          </p:nvSpPr>
          <p:spPr>
            <a:xfrm>
              <a:off x="266343" y="5046207"/>
              <a:ext cx="4099626" cy="1580444"/>
            </a:xfrm>
            <a:prstGeom prst="rect">
              <a:avLst/>
            </a:prstGeom>
            <a:noFill/>
            <a:ln w="28575">
              <a:solidFill>
                <a:srgbClr val="C00000"/>
              </a:solidFill>
            </a:ln>
          </p:spPr>
          <p:txBody>
            <a:bodyPr wrap="square" rtlCol="0">
              <a:spAutoFit/>
            </a:bodyPr>
            <a:lstStyle/>
            <a:p>
              <a:endParaRPr lang="es-ES" dirty="0"/>
            </a:p>
          </p:txBody>
        </p:sp>
      </p:grpSp>
      <p:sp>
        <p:nvSpPr>
          <p:cNvPr id="25" name="CuadroTexto 24">
            <a:extLst>
              <a:ext uri="{FF2B5EF4-FFF2-40B4-BE49-F238E27FC236}">
                <a16:creationId xmlns:a16="http://schemas.microsoft.com/office/drawing/2014/main" id="{14F0E666-7EBF-DA49-A39A-93644F9F670F}"/>
              </a:ext>
            </a:extLst>
          </p:cNvPr>
          <p:cNvSpPr txBox="1"/>
          <p:nvPr/>
        </p:nvSpPr>
        <p:spPr>
          <a:xfrm>
            <a:off x="28754" y="6234737"/>
            <a:ext cx="9144000" cy="430887"/>
          </a:xfrm>
          <a:prstGeom prst="rect">
            <a:avLst/>
          </a:prstGeom>
          <a:solidFill>
            <a:srgbClr val="FFFF00"/>
          </a:solidFill>
          <a:ln>
            <a:solidFill>
              <a:srgbClr val="FFFF00"/>
            </a:solidFill>
          </a:ln>
        </p:spPr>
        <p:txBody>
          <a:bodyPr wrap="square" rtlCol="0">
            <a:spAutoFit/>
          </a:bodyPr>
          <a:lstStyle/>
          <a:p>
            <a:r>
              <a:rPr lang="es-ES" sz="1100" i="0" dirty="0">
                <a:solidFill>
                  <a:srgbClr val="474747"/>
                </a:solidFill>
                <a:effectLst/>
                <a:cs typeface="Arial" panose="020B0604020202020204" pitchFamily="34" charset="0"/>
              </a:rPr>
              <a:t>No hay timina en el ARN porque </a:t>
            </a:r>
            <a:r>
              <a:rPr lang="es-ES" sz="1100" i="0" dirty="0">
                <a:solidFill>
                  <a:srgbClr val="040C28"/>
                </a:solidFill>
                <a:effectLst/>
                <a:cs typeface="Arial" panose="020B0604020202020204" pitchFamily="34" charset="0"/>
              </a:rPr>
              <a:t>su producción es más costosa energéticamente</a:t>
            </a:r>
            <a:r>
              <a:rPr lang="es-ES" sz="1100" i="0" dirty="0">
                <a:solidFill>
                  <a:srgbClr val="474747"/>
                </a:solidFill>
                <a:effectLst/>
                <a:cs typeface="Arial" panose="020B0604020202020204" pitchFamily="34" charset="0"/>
              </a:rPr>
              <a:t>. Esto se debe a que la timina, </a:t>
            </a:r>
            <a:r>
              <a:rPr lang="es-ES" sz="1100" dirty="0">
                <a:solidFill>
                  <a:srgbClr val="474747"/>
                </a:solidFill>
                <a:cs typeface="Arial" panose="020B0604020202020204" pitchFamily="34" charset="0"/>
              </a:rPr>
              <a:t>se oxida rápidamente, </a:t>
            </a:r>
            <a:r>
              <a:rPr lang="es-ES" sz="1100" i="0" dirty="0">
                <a:solidFill>
                  <a:srgbClr val="474747"/>
                </a:solidFill>
                <a:effectLst/>
                <a:cs typeface="Arial" panose="020B0604020202020204" pitchFamily="34" charset="0"/>
              </a:rPr>
              <a:t>es una versión metilada de la base que se encuentra en el ARN llamada uracilo y la adición de este grupo metilo consume energía</a:t>
            </a:r>
            <a:endParaRPr lang="es-ES" sz="1100" dirty="0">
              <a:cs typeface="Arial" panose="020B0604020202020204" pitchFamily="34" charset="0"/>
            </a:endParaRPr>
          </a:p>
        </p:txBody>
      </p:sp>
      <p:pic>
        <p:nvPicPr>
          <p:cNvPr id="33" name="Picture 2">
            <a:extLst>
              <a:ext uri="{FF2B5EF4-FFF2-40B4-BE49-F238E27FC236}">
                <a16:creationId xmlns:a16="http://schemas.microsoft.com/office/drawing/2014/main" id="{94A0E093-2BE5-4E70-AAAA-B02DEAF6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 t="36021" r="63799" b="7074"/>
          <a:stretch/>
        </p:blipFill>
        <p:spPr bwMode="auto">
          <a:xfrm>
            <a:off x="68459" y="193103"/>
            <a:ext cx="3326450" cy="40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CuadroTexto 33">
            <a:extLst>
              <a:ext uri="{FF2B5EF4-FFF2-40B4-BE49-F238E27FC236}">
                <a16:creationId xmlns:a16="http://schemas.microsoft.com/office/drawing/2014/main" id="{86190AAC-5606-430A-80DD-DCAE5B4A923F}"/>
              </a:ext>
            </a:extLst>
          </p:cNvPr>
          <p:cNvSpPr txBox="1"/>
          <p:nvPr/>
        </p:nvSpPr>
        <p:spPr>
          <a:xfrm>
            <a:off x="3888311" y="527986"/>
            <a:ext cx="4850244" cy="1015663"/>
          </a:xfrm>
          <a:prstGeom prst="rect">
            <a:avLst/>
          </a:prstGeom>
          <a:solidFill>
            <a:srgbClr val="00B0F0"/>
          </a:solidFill>
        </p:spPr>
        <p:txBody>
          <a:bodyPr wrap="square" rtlCol="0">
            <a:spAutoFit/>
          </a:bodyPr>
          <a:lstStyle/>
          <a:p>
            <a:r>
              <a:rPr lang="es-ES" sz="2000" dirty="0">
                <a:solidFill>
                  <a:srgbClr val="FFFF00"/>
                </a:solidFill>
                <a:effectLst>
                  <a:outerShdw blurRad="38100" dist="38100" dir="2700000" algn="tl">
                    <a:srgbClr val="000000">
                      <a:alpha val="43137"/>
                    </a:srgbClr>
                  </a:outerShdw>
                </a:effectLst>
              </a:rPr>
              <a:t>Transcripción: adapta el mismo                     “idioma” de nucleótidos de ADN a los nucleótidos de ARN</a:t>
            </a:r>
          </a:p>
        </p:txBody>
      </p:sp>
      <p:pic>
        <p:nvPicPr>
          <p:cNvPr id="2" name="Imagen 1">
            <a:extLst>
              <a:ext uri="{FF2B5EF4-FFF2-40B4-BE49-F238E27FC236}">
                <a16:creationId xmlns:a16="http://schemas.microsoft.com/office/drawing/2014/main" id="{5365E446-13B0-4E09-9C72-7C1507C268EF}"/>
              </a:ext>
            </a:extLst>
          </p:cNvPr>
          <p:cNvPicPr>
            <a:picLocks noChangeAspect="1"/>
          </p:cNvPicPr>
          <p:nvPr/>
        </p:nvPicPr>
        <p:blipFill rotWithShape="1">
          <a:blip r:embed="rId4"/>
          <a:srcRect l="21219" t="21999" r="14670" b="9291"/>
          <a:stretch/>
        </p:blipFill>
        <p:spPr>
          <a:xfrm>
            <a:off x="3394910" y="1586718"/>
            <a:ext cx="5506042" cy="3308978"/>
          </a:xfrm>
          <a:prstGeom prst="rect">
            <a:avLst/>
          </a:prstGeom>
          <a:ln w="28575">
            <a:solidFill>
              <a:srgbClr val="FF0000"/>
            </a:solidFill>
          </a:ln>
        </p:spPr>
      </p:pic>
      <p:sp>
        <p:nvSpPr>
          <p:cNvPr id="3" name="CuadroTexto 2">
            <a:extLst>
              <a:ext uri="{FF2B5EF4-FFF2-40B4-BE49-F238E27FC236}">
                <a16:creationId xmlns:a16="http://schemas.microsoft.com/office/drawing/2014/main" id="{27949ECC-65D1-45CC-A8BD-71845A87DE00}"/>
              </a:ext>
            </a:extLst>
          </p:cNvPr>
          <p:cNvSpPr txBox="1"/>
          <p:nvPr/>
        </p:nvSpPr>
        <p:spPr>
          <a:xfrm>
            <a:off x="395420" y="0"/>
            <a:ext cx="7201000" cy="461665"/>
          </a:xfrm>
          <a:prstGeom prst="rect">
            <a:avLst/>
          </a:prstGeom>
          <a:noFill/>
        </p:spPr>
        <p:txBody>
          <a:bodyPr wrap="square" rtlCol="0">
            <a:spAutoFit/>
          </a:bodyPr>
          <a:lstStyle/>
          <a:p>
            <a:r>
              <a:rPr lang="ca-ES" dirty="0"/>
              <a:t>TRANSCRIPCIÓN (</a:t>
            </a:r>
            <a:r>
              <a:rPr lang="ca-ES" dirty="0" err="1"/>
              <a:t>dentro</a:t>
            </a:r>
            <a:r>
              <a:rPr lang="ca-ES" dirty="0"/>
              <a:t> del </a:t>
            </a:r>
            <a:r>
              <a:rPr lang="ca-ES" dirty="0" err="1"/>
              <a:t>núcleo</a:t>
            </a:r>
            <a:r>
              <a:rPr lang="ca-ES" dirty="0"/>
              <a:t>) : ADN </a:t>
            </a:r>
          </a:p>
        </p:txBody>
      </p:sp>
      <p:sp>
        <p:nvSpPr>
          <p:cNvPr id="5" name="Flecha: a la derecha 4">
            <a:extLst>
              <a:ext uri="{FF2B5EF4-FFF2-40B4-BE49-F238E27FC236}">
                <a16:creationId xmlns:a16="http://schemas.microsoft.com/office/drawing/2014/main" id="{9818A354-4474-4904-9DD6-1791D5A80B0C}"/>
              </a:ext>
            </a:extLst>
          </p:cNvPr>
          <p:cNvSpPr/>
          <p:nvPr/>
        </p:nvSpPr>
        <p:spPr bwMode="auto">
          <a:xfrm>
            <a:off x="6858794" y="68622"/>
            <a:ext cx="576080" cy="37928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
        <p:nvSpPr>
          <p:cNvPr id="6" name="CuadroTexto 5">
            <a:extLst>
              <a:ext uri="{FF2B5EF4-FFF2-40B4-BE49-F238E27FC236}">
                <a16:creationId xmlns:a16="http://schemas.microsoft.com/office/drawing/2014/main" id="{EBECFEAD-CDB5-4F5B-AEA0-050A897CDF81}"/>
              </a:ext>
            </a:extLst>
          </p:cNvPr>
          <p:cNvSpPr txBox="1"/>
          <p:nvPr/>
        </p:nvSpPr>
        <p:spPr>
          <a:xfrm>
            <a:off x="7434874" y="27430"/>
            <a:ext cx="1409630" cy="461665"/>
          </a:xfrm>
          <a:prstGeom prst="rect">
            <a:avLst/>
          </a:prstGeom>
          <a:noFill/>
        </p:spPr>
        <p:txBody>
          <a:bodyPr wrap="square" rtlCol="0">
            <a:spAutoFit/>
          </a:bodyPr>
          <a:lstStyle/>
          <a:p>
            <a:r>
              <a:rPr lang="ca-ES" dirty="0"/>
              <a:t>ARNm</a:t>
            </a:r>
          </a:p>
        </p:txBody>
      </p:sp>
      <p:cxnSp>
        <p:nvCxnSpPr>
          <p:cNvPr id="10" name="Conector recto de flecha 9">
            <a:extLst>
              <a:ext uri="{FF2B5EF4-FFF2-40B4-BE49-F238E27FC236}">
                <a16:creationId xmlns:a16="http://schemas.microsoft.com/office/drawing/2014/main" id="{C082E181-4E11-433A-A287-FF63CDFB3886}"/>
              </a:ext>
            </a:extLst>
          </p:cNvPr>
          <p:cNvCxnSpPr/>
          <p:nvPr/>
        </p:nvCxnSpPr>
        <p:spPr bwMode="auto">
          <a:xfrm flipH="1">
            <a:off x="1268989" y="447905"/>
            <a:ext cx="2592360" cy="140043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Conector recto de flecha 11">
            <a:extLst>
              <a:ext uri="{FF2B5EF4-FFF2-40B4-BE49-F238E27FC236}">
                <a16:creationId xmlns:a16="http://schemas.microsoft.com/office/drawing/2014/main" id="{67B85AE5-6152-41E4-A5FD-7387E84E6681}"/>
              </a:ext>
            </a:extLst>
          </p:cNvPr>
          <p:cNvCxnSpPr>
            <a:cxnSpLocks/>
          </p:cNvCxnSpPr>
          <p:nvPr/>
        </p:nvCxnSpPr>
        <p:spPr bwMode="auto">
          <a:xfrm flipH="1">
            <a:off x="1475570" y="499841"/>
            <a:ext cx="2352914" cy="182210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4" name="CuadroTexto 13">
            <a:extLst>
              <a:ext uri="{FF2B5EF4-FFF2-40B4-BE49-F238E27FC236}">
                <a16:creationId xmlns:a16="http://schemas.microsoft.com/office/drawing/2014/main" id="{993C2018-0E05-4C46-B42D-7F8AAD3F65E7}"/>
              </a:ext>
            </a:extLst>
          </p:cNvPr>
          <p:cNvSpPr txBox="1"/>
          <p:nvPr/>
        </p:nvSpPr>
        <p:spPr>
          <a:xfrm>
            <a:off x="4419457" y="4991265"/>
            <a:ext cx="4317734" cy="1200329"/>
          </a:xfrm>
          <a:prstGeom prst="rect">
            <a:avLst/>
          </a:prstGeom>
          <a:noFill/>
        </p:spPr>
        <p:txBody>
          <a:bodyPr wrap="square" rtlCol="0">
            <a:spAutoFit/>
          </a:bodyPr>
          <a:lstStyle/>
          <a:p>
            <a:pPr algn="ctr"/>
            <a:r>
              <a:rPr lang="es-ES" dirty="0">
                <a:highlight>
                  <a:srgbClr val="FFFF00"/>
                </a:highlight>
              </a:rPr>
              <a:t>El proceso es sostenible al ser mas eficiente energéticamente (U vs T)</a:t>
            </a:r>
          </a:p>
        </p:txBody>
      </p:sp>
      <p:sp>
        <p:nvSpPr>
          <p:cNvPr id="15" name="CuadroTexto 14">
            <a:extLst>
              <a:ext uri="{FF2B5EF4-FFF2-40B4-BE49-F238E27FC236}">
                <a16:creationId xmlns:a16="http://schemas.microsoft.com/office/drawing/2014/main" id="{239F6CEC-8420-4D89-8878-9136E1CC2CD6}"/>
              </a:ext>
            </a:extLst>
          </p:cNvPr>
          <p:cNvSpPr txBox="1"/>
          <p:nvPr/>
        </p:nvSpPr>
        <p:spPr>
          <a:xfrm>
            <a:off x="5912577" y="3778020"/>
            <a:ext cx="3736738" cy="400110"/>
          </a:xfrm>
          <a:prstGeom prst="rect">
            <a:avLst/>
          </a:prstGeom>
          <a:noFill/>
        </p:spPr>
        <p:txBody>
          <a:bodyPr wrap="square" rtlCol="0">
            <a:spAutoFit/>
          </a:bodyPr>
          <a:lstStyle/>
          <a:p>
            <a:r>
              <a:rPr lang="es-ES" sz="2000" dirty="0"/>
              <a:t>ARNm = 1 sola cadena</a:t>
            </a:r>
          </a:p>
        </p:txBody>
      </p:sp>
      <p:cxnSp>
        <p:nvCxnSpPr>
          <p:cNvPr id="17" name="Conector recto de flecha 16">
            <a:extLst>
              <a:ext uri="{FF2B5EF4-FFF2-40B4-BE49-F238E27FC236}">
                <a16:creationId xmlns:a16="http://schemas.microsoft.com/office/drawing/2014/main" id="{8C6CCCA5-64A5-494D-816E-39EBB92EEBAE}"/>
              </a:ext>
            </a:extLst>
          </p:cNvPr>
          <p:cNvCxnSpPr/>
          <p:nvPr/>
        </p:nvCxnSpPr>
        <p:spPr bwMode="auto">
          <a:xfrm flipH="1">
            <a:off x="5456227" y="3214489"/>
            <a:ext cx="456542" cy="42902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0" name="Rectángulo 19">
            <a:extLst>
              <a:ext uri="{FF2B5EF4-FFF2-40B4-BE49-F238E27FC236}">
                <a16:creationId xmlns:a16="http://schemas.microsoft.com/office/drawing/2014/main" id="{5D263FC8-9439-4DF9-B509-E3E970ADF74B}"/>
              </a:ext>
            </a:extLst>
          </p:cNvPr>
          <p:cNvSpPr/>
          <p:nvPr/>
        </p:nvSpPr>
        <p:spPr bwMode="auto">
          <a:xfrm>
            <a:off x="5004060" y="3429000"/>
            <a:ext cx="648090" cy="150976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314404530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94A0E093-2BE5-4E70-AAAA-B02DEAF6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 t="36021" r="63799" b="7074"/>
          <a:stretch/>
        </p:blipFill>
        <p:spPr bwMode="auto">
          <a:xfrm>
            <a:off x="136047" y="316060"/>
            <a:ext cx="3182017" cy="383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adroTexto 2">
            <a:extLst>
              <a:ext uri="{FF2B5EF4-FFF2-40B4-BE49-F238E27FC236}">
                <a16:creationId xmlns:a16="http://schemas.microsoft.com/office/drawing/2014/main" id="{27949ECC-65D1-45CC-A8BD-71845A87DE00}"/>
              </a:ext>
            </a:extLst>
          </p:cNvPr>
          <p:cNvSpPr txBox="1"/>
          <p:nvPr/>
        </p:nvSpPr>
        <p:spPr>
          <a:xfrm>
            <a:off x="395420" y="0"/>
            <a:ext cx="7201000" cy="461665"/>
          </a:xfrm>
          <a:prstGeom prst="rect">
            <a:avLst/>
          </a:prstGeom>
          <a:noFill/>
        </p:spPr>
        <p:txBody>
          <a:bodyPr wrap="square" rtlCol="0">
            <a:spAutoFit/>
          </a:bodyPr>
          <a:lstStyle/>
          <a:p>
            <a:r>
              <a:rPr lang="ca-ES" dirty="0"/>
              <a:t>TRADUCCIÓN (en el citoplasma) :</a:t>
            </a:r>
          </a:p>
        </p:txBody>
      </p:sp>
      <p:cxnSp>
        <p:nvCxnSpPr>
          <p:cNvPr id="10" name="Conector recto de flecha 9">
            <a:extLst>
              <a:ext uri="{FF2B5EF4-FFF2-40B4-BE49-F238E27FC236}">
                <a16:creationId xmlns:a16="http://schemas.microsoft.com/office/drawing/2014/main" id="{C082E181-4E11-433A-A287-FF63CDFB3886}"/>
              </a:ext>
            </a:extLst>
          </p:cNvPr>
          <p:cNvCxnSpPr>
            <a:cxnSpLocks/>
          </p:cNvCxnSpPr>
          <p:nvPr/>
        </p:nvCxnSpPr>
        <p:spPr bwMode="auto">
          <a:xfrm flipH="1">
            <a:off x="2148698" y="1085851"/>
            <a:ext cx="1631192" cy="207240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Conector recto de flecha 11">
            <a:extLst>
              <a:ext uri="{FF2B5EF4-FFF2-40B4-BE49-F238E27FC236}">
                <a16:creationId xmlns:a16="http://schemas.microsoft.com/office/drawing/2014/main" id="{67B85AE5-6152-41E4-A5FD-7387E84E6681}"/>
              </a:ext>
            </a:extLst>
          </p:cNvPr>
          <p:cNvCxnSpPr>
            <a:cxnSpLocks/>
          </p:cNvCxnSpPr>
          <p:nvPr/>
        </p:nvCxnSpPr>
        <p:spPr bwMode="auto">
          <a:xfrm flipH="1">
            <a:off x="1777165" y="568856"/>
            <a:ext cx="1358025" cy="223981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4" name="CuadroTexto 3">
            <a:extLst>
              <a:ext uri="{FF2B5EF4-FFF2-40B4-BE49-F238E27FC236}">
                <a16:creationId xmlns:a16="http://schemas.microsoft.com/office/drawing/2014/main" id="{075076A3-9FBD-4638-8A0D-0445E68401BF}"/>
              </a:ext>
            </a:extLst>
          </p:cNvPr>
          <p:cNvSpPr txBox="1"/>
          <p:nvPr/>
        </p:nvSpPr>
        <p:spPr>
          <a:xfrm>
            <a:off x="136048" y="5922564"/>
            <a:ext cx="8817394" cy="923330"/>
          </a:xfrm>
          <a:prstGeom prst="rect">
            <a:avLst/>
          </a:prstGeom>
          <a:noFill/>
        </p:spPr>
        <p:txBody>
          <a:bodyPr wrap="square" rtlCol="0">
            <a:spAutoFit/>
          </a:bodyPr>
          <a:lstStyle/>
          <a:p>
            <a:r>
              <a:rPr lang="es-ES" sz="1800" dirty="0"/>
              <a:t>Convierte nucleótidos de ARN mensajero (ARNm), con ayuda del ARN de transferencia (ARNt) en amino ácidos que constituyen las proteínas con ayuda de los ribosomas del Retículo Endoplasmático Rugoso (RER)</a:t>
            </a:r>
          </a:p>
        </p:txBody>
      </p:sp>
      <p:pic>
        <p:nvPicPr>
          <p:cNvPr id="21" name="Imagen 20">
            <a:extLst>
              <a:ext uri="{FF2B5EF4-FFF2-40B4-BE49-F238E27FC236}">
                <a16:creationId xmlns:a16="http://schemas.microsoft.com/office/drawing/2014/main" id="{71140163-4D0B-40A1-8076-CD9D75F61B69}"/>
              </a:ext>
            </a:extLst>
          </p:cNvPr>
          <p:cNvPicPr>
            <a:picLocks noChangeAspect="1"/>
          </p:cNvPicPr>
          <p:nvPr/>
        </p:nvPicPr>
        <p:blipFill rotWithShape="1">
          <a:blip r:embed="rId4"/>
          <a:srcRect l="36670" t="31890" r="16205" b="37701"/>
          <a:stretch/>
        </p:blipFill>
        <p:spPr>
          <a:xfrm>
            <a:off x="5436120" y="-46816"/>
            <a:ext cx="3449169" cy="1073897"/>
          </a:xfrm>
          <a:prstGeom prst="rect">
            <a:avLst/>
          </a:prstGeom>
        </p:spPr>
      </p:pic>
      <p:sp>
        <p:nvSpPr>
          <p:cNvPr id="23" name="CuadroTexto 22">
            <a:extLst>
              <a:ext uri="{FF2B5EF4-FFF2-40B4-BE49-F238E27FC236}">
                <a16:creationId xmlns:a16="http://schemas.microsoft.com/office/drawing/2014/main" id="{D4AB2497-9546-4850-BF86-BDFC14B1A3A2}"/>
              </a:ext>
            </a:extLst>
          </p:cNvPr>
          <p:cNvSpPr txBox="1"/>
          <p:nvPr/>
        </p:nvSpPr>
        <p:spPr>
          <a:xfrm>
            <a:off x="4009321" y="920541"/>
            <a:ext cx="5134679" cy="584775"/>
          </a:xfrm>
          <a:prstGeom prst="rect">
            <a:avLst/>
          </a:prstGeom>
          <a:solidFill>
            <a:srgbClr val="FF0000"/>
          </a:solidFill>
        </p:spPr>
        <p:txBody>
          <a:bodyPr wrap="square" rtlCol="0">
            <a:spAutoFit/>
          </a:bodyPr>
          <a:lstStyle/>
          <a:p>
            <a:pPr algn="ctr"/>
            <a:r>
              <a:rPr lang="es-ES" sz="1600" dirty="0"/>
              <a:t>Traducción  de los nucleótidos “cambia el idioma” de nucleótidos a aminoácidos (proteínas)</a:t>
            </a:r>
          </a:p>
        </p:txBody>
      </p:sp>
      <p:pic>
        <p:nvPicPr>
          <p:cNvPr id="13" name="Imagen 12">
            <a:extLst>
              <a:ext uri="{FF2B5EF4-FFF2-40B4-BE49-F238E27FC236}">
                <a16:creationId xmlns:a16="http://schemas.microsoft.com/office/drawing/2014/main" id="{FE3B0CC4-C78D-4985-A807-FC08DC9B8B79}"/>
              </a:ext>
            </a:extLst>
          </p:cNvPr>
          <p:cNvPicPr>
            <a:picLocks noChangeAspect="1"/>
          </p:cNvPicPr>
          <p:nvPr/>
        </p:nvPicPr>
        <p:blipFill rotWithShape="1">
          <a:blip r:embed="rId5"/>
          <a:srcRect l="20862" t="12199" r="22438" b="9872"/>
          <a:stretch/>
        </p:blipFill>
        <p:spPr>
          <a:xfrm>
            <a:off x="3606771" y="1572108"/>
            <a:ext cx="5432804" cy="4200041"/>
          </a:xfrm>
          <a:prstGeom prst="rect">
            <a:avLst/>
          </a:prstGeom>
        </p:spPr>
      </p:pic>
      <p:pic>
        <p:nvPicPr>
          <p:cNvPr id="18" name="Imagen 17">
            <a:extLst>
              <a:ext uri="{FF2B5EF4-FFF2-40B4-BE49-F238E27FC236}">
                <a16:creationId xmlns:a16="http://schemas.microsoft.com/office/drawing/2014/main" id="{397B2744-CAB7-4C65-BBA5-6BCAF1CA6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32" y="3482858"/>
            <a:ext cx="1395830" cy="1368190"/>
          </a:xfrm>
          <a:prstGeom prst="rect">
            <a:avLst/>
          </a:prstGeom>
          <a:ln w="38100">
            <a:solidFill>
              <a:srgbClr val="FF0000"/>
            </a:solidFill>
          </a:ln>
        </p:spPr>
      </p:pic>
      <p:cxnSp>
        <p:nvCxnSpPr>
          <p:cNvPr id="28" name="Conector recto de flecha 27">
            <a:extLst>
              <a:ext uri="{FF2B5EF4-FFF2-40B4-BE49-F238E27FC236}">
                <a16:creationId xmlns:a16="http://schemas.microsoft.com/office/drawing/2014/main" id="{23818050-9490-48F7-88BD-128D0522E624}"/>
              </a:ext>
            </a:extLst>
          </p:cNvPr>
          <p:cNvCxnSpPr/>
          <p:nvPr/>
        </p:nvCxnSpPr>
        <p:spPr bwMode="auto">
          <a:xfrm flipV="1">
            <a:off x="1115520" y="3429000"/>
            <a:ext cx="432060" cy="100814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30" name="Conector recto de flecha 29">
            <a:extLst>
              <a:ext uri="{FF2B5EF4-FFF2-40B4-BE49-F238E27FC236}">
                <a16:creationId xmlns:a16="http://schemas.microsoft.com/office/drawing/2014/main" id="{F5835222-40AE-4E6A-BE3D-EF532DA32261}"/>
              </a:ext>
            </a:extLst>
          </p:cNvPr>
          <p:cNvCxnSpPr/>
          <p:nvPr/>
        </p:nvCxnSpPr>
        <p:spPr bwMode="auto">
          <a:xfrm flipH="1" flipV="1">
            <a:off x="864973" y="4633784"/>
            <a:ext cx="34517" cy="19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43" name="Imagen 42">
            <a:extLst>
              <a:ext uri="{FF2B5EF4-FFF2-40B4-BE49-F238E27FC236}">
                <a16:creationId xmlns:a16="http://schemas.microsoft.com/office/drawing/2014/main" id="{18983620-D763-446F-B47A-C2C5A8769C4B}"/>
              </a:ext>
            </a:extLst>
          </p:cNvPr>
          <p:cNvPicPr>
            <a:picLocks noChangeAspect="1"/>
          </p:cNvPicPr>
          <p:nvPr/>
        </p:nvPicPr>
        <p:blipFill rotWithShape="1">
          <a:blip r:embed="rId7">
            <a:extLst>
              <a:ext uri="{28A0092B-C50C-407E-A947-70E740481C1C}">
                <a14:useLocalDpi xmlns:a14="http://schemas.microsoft.com/office/drawing/2010/main" val="0"/>
              </a:ext>
            </a:extLst>
          </a:blip>
          <a:srcRect t="51568"/>
          <a:stretch/>
        </p:blipFill>
        <p:spPr>
          <a:xfrm>
            <a:off x="2404613" y="4655102"/>
            <a:ext cx="2239812" cy="1084779"/>
          </a:xfrm>
          <a:prstGeom prst="rect">
            <a:avLst/>
          </a:prstGeom>
        </p:spPr>
      </p:pic>
      <p:cxnSp>
        <p:nvCxnSpPr>
          <p:cNvPr id="45" name="Conector recto de flecha 44">
            <a:extLst>
              <a:ext uri="{FF2B5EF4-FFF2-40B4-BE49-F238E27FC236}">
                <a16:creationId xmlns:a16="http://schemas.microsoft.com/office/drawing/2014/main" id="{83BAE0B1-E7C3-49F4-A79D-02A99AB41354}"/>
              </a:ext>
            </a:extLst>
          </p:cNvPr>
          <p:cNvCxnSpPr>
            <a:cxnSpLocks/>
          </p:cNvCxnSpPr>
          <p:nvPr/>
        </p:nvCxnSpPr>
        <p:spPr bwMode="auto">
          <a:xfrm flipV="1">
            <a:off x="1534867" y="5245395"/>
            <a:ext cx="999430" cy="28656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9" name="Conector recto de flecha 48">
            <a:extLst>
              <a:ext uri="{FF2B5EF4-FFF2-40B4-BE49-F238E27FC236}">
                <a16:creationId xmlns:a16="http://schemas.microsoft.com/office/drawing/2014/main" id="{A929514B-6510-4F35-867D-3AEE2B2C90F6}"/>
              </a:ext>
            </a:extLst>
          </p:cNvPr>
          <p:cNvCxnSpPr>
            <a:cxnSpLocks/>
          </p:cNvCxnSpPr>
          <p:nvPr/>
        </p:nvCxnSpPr>
        <p:spPr bwMode="auto">
          <a:xfrm flipV="1">
            <a:off x="1331550" y="5221670"/>
            <a:ext cx="2696840" cy="56731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50" name="Rectángulo 49">
            <a:extLst>
              <a:ext uri="{FF2B5EF4-FFF2-40B4-BE49-F238E27FC236}">
                <a16:creationId xmlns:a16="http://schemas.microsoft.com/office/drawing/2014/main" id="{B1E1493B-B0B7-4C4A-BDD1-453C3247BFF8}"/>
              </a:ext>
            </a:extLst>
          </p:cNvPr>
          <p:cNvSpPr/>
          <p:nvPr/>
        </p:nvSpPr>
        <p:spPr bwMode="auto">
          <a:xfrm>
            <a:off x="3986626" y="5048255"/>
            <a:ext cx="517470" cy="28656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pic>
        <p:nvPicPr>
          <p:cNvPr id="51" name="Picture 8" descr="Nucli i RE">
            <a:extLst>
              <a:ext uri="{FF2B5EF4-FFF2-40B4-BE49-F238E27FC236}">
                <a16:creationId xmlns:a16="http://schemas.microsoft.com/office/drawing/2014/main" id="{4A889EA0-9533-4097-8EF0-F7EA71485C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7674" y="2490333"/>
            <a:ext cx="1544999" cy="176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Conector recto de flecha 52">
            <a:extLst>
              <a:ext uri="{FF2B5EF4-FFF2-40B4-BE49-F238E27FC236}">
                <a16:creationId xmlns:a16="http://schemas.microsoft.com/office/drawing/2014/main" id="{528FDDDC-0E6A-4B03-8932-AC10B60FB8A6}"/>
              </a:ext>
            </a:extLst>
          </p:cNvPr>
          <p:cNvCxnSpPr>
            <a:cxnSpLocks/>
          </p:cNvCxnSpPr>
          <p:nvPr/>
        </p:nvCxnSpPr>
        <p:spPr bwMode="auto">
          <a:xfrm flipV="1">
            <a:off x="1216629" y="2860887"/>
            <a:ext cx="2936965" cy="252779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54" name="CuadroTexto 53">
            <a:extLst>
              <a:ext uri="{FF2B5EF4-FFF2-40B4-BE49-F238E27FC236}">
                <a16:creationId xmlns:a16="http://schemas.microsoft.com/office/drawing/2014/main" id="{F3C99DA3-2153-4A83-B9F9-1FAAA717370B}"/>
              </a:ext>
            </a:extLst>
          </p:cNvPr>
          <p:cNvSpPr txBox="1"/>
          <p:nvPr/>
        </p:nvSpPr>
        <p:spPr>
          <a:xfrm>
            <a:off x="3066373" y="4107259"/>
            <a:ext cx="1924035" cy="553998"/>
          </a:xfrm>
          <a:prstGeom prst="rect">
            <a:avLst/>
          </a:prstGeom>
          <a:solidFill>
            <a:schemeClr val="bg1"/>
          </a:solidFill>
        </p:spPr>
        <p:txBody>
          <a:bodyPr wrap="square" rtlCol="0">
            <a:spAutoFit/>
          </a:bodyPr>
          <a:lstStyle/>
          <a:p>
            <a:r>
              <a:rPr lang="es-ES" sz="1000" dirty="0"/>
              <a:t>El núcleo tiene unos poros en la envoltura que periten el paso del ARN</a:t>
            </a:r>
          </a:p>
        </p:txBody>
      </p:sp>
      <p:cxnSp>
        <p:nvCxnSpPr>
          <p:cNvPr id="35" name="Conector recto de flecha 34">
            <a:extLst>
              <a:ext uri="{FF2B5EF4-FFF2-40B4-BE49-F238E27FC236}">
                <a16:creationId xmlns:a16="http://schemas.microsoft.com/office/drawing/2014/main" id="{7231E2A7-ADC8-4AC0-B9F0-D2B936F0ACFD}"/>
              </a:ext>
            </a:extLst>
          </p:cNvPr>
          <p:cNvCxnSpPr/>
          <p:nvPr/>
        </p:nvCxnSpPr>
        <p:spPr bwMode="auto">
          <a:xfrm>
            <a:off x="1022354" y="4594016"/>
            <a:ext cx="5631866" cy="326693"/>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41" name="CuadroTexto 40">
            <a:extLst>
              <a:ext uri="{FF2B5EF4-FFF2-40B4-BE49-F238E27FC236}">
                <a16:creationId xmlns:a16="http://schemas.microsoft.com/office/drawing/2014/main" id="{F0352CED-FCEB-4F1C-8362-1E7389115BA2}"/>
              </a:ext>
            </a:extLst>
          </p:cNvPr>
          <p:cNvSpPr txBox="1"/>
          <p:nvPr/>
        </p:nvSpPr>
        <p:spPr>
          <a:xfrm>
            <a:off x="190559" y="5115491"/>
            <a:ext cx="1784659" cy="830997"/>
          </a:xfrm>
          <a:prstGeom prst="rect">
            <a:avLst/>
          </a:prstGeom>
          <a:solidFill>
            <a:schemeClr val="bg1"/>
          </a:solidFill>
        </p:spPr>
        <p:txBody>
          <a:bodyPr wrap="square" rtlCol="0">
            <a:spAutoFit/>
          </a:bodyPr>
          <a:lstStyle/>
          <a:p>
            <a:pPr algn="ctr"/>
            <a:r>
              <a:rPr lang="es-ES" sz="1600" dirty="0">
                <a:solidFill>
                  <a:srgbClr val="FF0000"/>
                </a:solidFill>
              </a:rPr>
              <a:t>Retículo endoplasmático rugoso (RER)</a:t>
            </a:r>
          </a:p>
        </p:txBody>
      </p:sp>
    </p:spTree>
    <p:extLst>
      <p:ext uri="{BB962C8B-B14F-4D97-AF65-F5344CB8AC3E}">
        <p14:creationId xmlns:p14="http://schemas.microsoft.com/office/powerpoint/2010/main" val="3019488591"/>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95C12E6B-E01F-4E7D-9114-A32286EF9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465" r="42610" b="7074"/>
          <a:stretch>
            <a:fillRect/>
          </a:stretch>
        </p:blipFill>
        <p:spPr bwMode="auto">
          <a:xfrm>
            <a:off x="827088" y="584200"/>
            <a:ext cx="6624637"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507" name="Text Box 3">
            <a:extLst>
              <a:ext uri="{FF2B5EF4-FFF2-40B4-BE49-F238E27FC236}">
                <a16:creationId xmlns:a16="http://schemas.microsoft.com/office/drawing/2014/main" id="{B81B6CB9-1920-4942-BB99-C80535BB73EC}"/>
              </a:ext>
            </a:extLst>
          </p:cNvPr>
          <p:cNvSpPr txBox="1">
            <a:spLocks noChangeArrowheads="1"/>
          </p:cNvSpPr>
          <p:nvPr/>
        </p:nvSpPr>
        <p:spPr bwMode="auto">
          <a:xfrm>
            <a:off x="252413" y="0"/>
            <a:ext cx="8567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ca-ES" altLang="es-ES" sz="2400">
                <a:latin typeface="Arial" panose="020B0604020202020204" pitchFamily="34" charset="0"/>
              </a:rPr>
              <a:t>EL material genètic s'expressa en forma de proteïnes </a:t>
            </a:r>
          </a:p>
        </p:txBody>
      </p:sp>
    </p:spTree>
    <p:extLst>
      <p:ext uri="{BB962C8B-B14F-4D97-AF65-F5344CB8AC3E}">
        <p14:creationId xmlns:p14="http://schemas.microsoft.com/office/powerpoint/2010/main" val="215749270"/>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7" name="Text Box 25"/>
          <p:cNvSpPr txBox="1">
            <a:spLocks noChangeArrowheads="1"/>
          </p:cNvSpPr>
          <p:nvPr/>
        </p:nvSpPr>
        <p:spPr bwMode="auto">
          <a:xfrm>
            <a:off x="0" y="106151"/>
            <a:ext cx="6557872" cy="10772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ca-ES" altLang="es-ES" dirty="0">
                <a:latin typeface="Verdana" panose="020B0604030504040204" pitchFamily="34" charset="0"/>
              </a:rPr>
              <a:t>ADN AL  NUCLI DE LA CELULAI </a:t>
            </a:r>
          </a:p>
        </p:txBody>
      </p:sp>
      <p:pic>
        <p:nvPicPr>
          <p:cNvPr id="18448" name="Picture 26" descr="cell_nucleu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28" y="1718328"/>
            <a:ext cx="3078956"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Text Box 27"/>
          <p:cNvSpPr txBox="1">
            <a:spLocks noChangeArrowheads="1"/>
          </p:cNvSpPr>
          <p:nvPr/>
        </p:nvSpPr>
        <p:spPr bwMode="auto">
          <a:xfrm>
            <a:off x="1351737" y="3202442"/>
            <a:ext cx="2483644" cy="300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ca-ES" altLang="es-ES" sz="1350" dirty="0">
                <a:latin typeface="Verdana" panose="020B0604030504040204" pitchFamily="34" charset="0"/>
              </a:rPr>
              <a:t>DIVISIÓ CEL·LULAR</a:t>
            </a:r>
          </a:p>
        </p:txBody>
      </p:sp>
      <p:sp>
        <p:nvSpPr>
          <p:cNvPr id="18450" name="Rectangle 28"/>
          <p:cNvSpPr>
            <a:spLocks noChangeArrowheads="1"/>
          </p:cNvSpPr>
          <p:nvPr/>
        </p:nvSpPr>
        <p:spPr bwMode="auto">
          <a:xfrm>
            <a:off x="1826399" y="2814001"/>
            <a:ext cx="1807369" cy="3464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a-ES" altLang="es-ES" sz="1650">
                <a:latin typeface="Arial" panose="020B0604020202020204" pitchFamily="34" charset="0"/>
              </a:rPr>
              <a:t>CROMOSOMES</a:t>
            </a:r>
            <a:endParaRPr lang="es-ES" altLang="es-ES" sz="1650">
              <a:latin typeface="Arial" panose="020B0604020202020204" pitchFamily="34" charset="0"/>
            </a:endParaRPr>
          </a:p>
        </p:txBody>
      </p:sp>
      <p:sp>
        <p:nvSpPr>
          <p:cNvPr id="18451" name="Rectangle 29"/>
          <p:cNvSpPr>
            <a:spLocks noChangeArrowheads="1"/>
          </p:cNvSpPr>
          <p:nvPr/>
        </p:nvSpPr>
        <p:spPr bwMode="auto">
          <a:xfrm>
            <a:off x="342880" y="1634389"/>
            <a:ext cx="1483519" cy="3464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ca-ES" altLang="es-ES" sz="1650" dirty="0">
                <a:solidFill>
                  <a:srgbClr val="FF0000"/>
                </a:solidFill>
                <a:latin typeface="Arial" panose="020B0604020202020204" pitchFamily="34" charset="0"/>
              </a:rPr>
              <a:t>CROMATINA</a:t>
            </a:r>
            <a:endParaRPr lang="es-ES" altLang="es-ES" sz="1650" dirty="0">
              <a:solidFill>
                <a:srgbClr val="FF0000"/>
              </a:solidFill>
              <a:latin typeface="Arial" panose="020B0604020202020204" pitchFamily="34" charset="0"/>
            </a:endParaRPr>
          </a:p>
        </p:txBody>
      </p:sp>
      <p:grpSp>
        <p:nvGrpSpPr>
          <p:cNvPr id="3" name="Group 47"/>
          <p:cNvGrpSpPr>
            <a:grpSpLocks/>
          </p:cNvGrpSpPr>
          <p:nvPr/>
        </p:nvGrpSpPr>
        <p:grpSpPr bwMode="auto">
          <a:xfrm>
            <a:off x="2829585" y="4640613"/>
            <a:ext cx="6314415" cy="1503760"/>
            <a:chOff x="154" y="3766"/>
            <a:chExt cx="3942" cy="1263"/>
          </a:xfrm>
        </p:grpSpPr>
        <p:sp>
          <p:nvSpPr>
            <p:cNvPr id="18440" name="Rectangle 45"/>
            <p:cNvSpPr>
              <a:spLocks noChangeArrowheads="1"/>
            </p:cNvSpPr>
            <p:nvPr/>
          </p:nvSpPr>
          <p:spPr bwMode="auto">
            <a:xfrm>
              <a:off x="154" y="3766"/>
              <a:ext cx="3882" cy="1043"/>
            </a:xfrm>
            <a:prstGeom prst="rect">
              <a:avLst/>
            </a:prstGeom>
            <a:solidFill>
              <a:srgbClr val="B7DBFF"/>
            </a:solidFill>
            <a:ln w="38100" cmpd="dbl">
              <a:solidFill>
                <a:srgbClr val="777777"/>
              </a:solidFill>
              <a:miter lim="800000"/>
              <a:headEnd/>
              <a:tailEnd/>
            </a:ln>
            <a:effectLst>
              <a:outerShdw dist="53882" dir="2700000" algn="ctr" rotWithShape="0">
                <a:srgbClr val="777777"/>
              </a:outerShdw>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ca-ES" altLang="es-ES" sz="1800"/>
            </a:p>
          </p:txBody>
        </p:sp>
        <p:grpSp>
          <p:nvGrpSpPr>
            <p:cNvPr id="18441" name="Group 46"/>
            <p:cNvGrpSpPr>
              <a:grpSpLocks/>
            </p:cNvGrpSpPr>
            <p:nvPr/>
          </p:nvGrpSpPr>
          <p:grpSpPr bwMode="auto">
            <a:xfrm>
              <a:off x="995" y="3921"/>
              <a:ext cx="2163" cy="717"/>
              <a:chOff x="995" y="3921"/>
              <a:chExt cx="2163" cy="717"/>
            </a:xfrm>
          </p:grpSpPr>
          <p:sp>
            <p:nvSpPr>
              <p:cNvPr id="18445" name="Rectangle 40"/>
              <p:cNvSpPr>
                <a:spLocks noChangeArrowheads="1"/>
              </p:cNvSpPr>
              <p:nvPr/>
            </p:nvSpPr>
            <p:spPr bwMode="auto">
              <a:xfrm>
                <a:off x="995" y="3921"/>
                <a:ext cx="2163"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2425700" algn="l"/>
                  </a:tabLst>
                  <a:defRPr sz="3200">
                    <a:solidFill>
                      <a:schemeClr val="tx1"/>
                    </a:solidFill>
                    <a:latin typeface="Times New Roman" panose="02020603050405020304" pitchFamily="18" charset="0"/>
                  </a:defRPr>
                </a:lvl1pPr>
                <a:lvl2pPr marL="742950" indent="-285750">
                  <a:spcBef>
                    <a:spcPct val="20000"/>
                  </a:spcBef>
                  <a:buChar char="–"/>
                  <a:tabLst>
                    <a:tab pos="2425700" algn="l"/>
                  </a:tabLst>
                  <a:defRPr sz="2800">
                    <a:solidFill>
                      <a:schemeClr val="tx1"/>
                    </a:solidFill>
                    <a:latin typeface="Times New Roman" panose="02020603050405020304" pitchFamily="18" charset="0"/>
                  </a:defRPr>
                </a:lvl2pPr>
                <a:lvl3pPr marL="1143000" indent="-228600">
                  <a:spcBef>
                    <a:spcPct val="20000"/>
                  </a:spcBef>
                  <a:buChar char="•"/>
                  <a:tabLst>
                    <a:tab pos="2425700" algn="l"/>
                  </a:tabLst>
                  <a:defRPr sz="2400">
                    <a:solidFill>
                      <a:schemeClr val="tx1"/>
                    </a:solidFill>
                    <a:latin typeface="Times New Roman" panose="02020603050405020304" pitchFamily="18" charset="0"/>
                  </a:defRPr>
                </a:lvl3pPr>
                <a:lvl4pPr marL="1600200" indent="-228600">
                  <a:spcBef>
                    <a:spcPct val="20000"/>
                  </a:spcBef>
                  <a:buChar char="–"/>
                  <a:tabLst>
                    <a:tab pos="2425700" algn="l"/>
                  </a:tabLst>
                  <a:defRPr sz="2000">
                    <a:solidFill>
                      <a:schemeClr val="tx1"/>
                    </a:solidFill>
                    <a:latin typeface="Times New Roman" panose="02020603050405020304" pitchFamily="18" charset="0"/>
                  </a:defRPr>
                </a:lvl4pPr>
                <a:lvl5pPr marL="2057400" indent="-228600">
                  <a:spcBef>
                    <a:spcPct val="20000"/>
                  </a:spcBef>
                  <a:buChar char="»"/>
                  <a:tabLst>
                    <a:tab pos="24257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24257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24257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24257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2425700" algn="l"/>
                  </a:tabLst>
                  <a:defRPr sz="2000">
                    <a:solidFill>
                      <a:schemeClr val="tx1"/>
                    </a:solidFill>
                    <a:latin typeface="Times New Roman" panose="02020603050405020304" pitchFamily="18" charset="0"/>
                  </a:defRPr>
                </a:lvl9pPr>
              </a:lstStyle>
              <a:p>
                <a:pPr eaLnBrk="1" hangingPunct="1">
                  <a:spcBef>
                    <a:spcPct val="0"/>
                  </a:spcBef>
                  <a:buFontTx/>
                  <a:buNone/>
                </a:pPr>
                <a:r>
                  <a:rPr lang="ca-ES" altLang="es-ES" sz="1650">
                    <a:latin typeface="Arial" panose="020B0604020202020204" pitchFamily="34" charset="0"/>
                  </a:rPr>
                  <a:t>GENOMA	GENS</a:t>
                </a:r>
                <a:endParaRPr lang="es-ES" altLang="es-ES" sz="1650">
                  <a:latin typeface="Arial" panose="020B0604020202020204" pitchFamily="34" charset="0"/>
                </a:endParaRPr>
              </a:p>
            </p:txBody>
          </p:sp>
          <p:sp>
            <p:nvSpPr>
              <p:cNvPr id="18446" name="Line 41"/>
              <p:cNvSpPr>
                <a:spLocks noChangeShapeType="1"/>
              </p:cNvSpPr>
              <p:nvPr/>
            </p:nvSpPr>
            <p:spPr bwMode="auto">
              <a:xfrm>
                <a:off x="1914" y="4057"/>
                <a:ext cx="609" cy="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s-ES" sz="1800"/>
              </a:p>
            </p:txBody>
          </p:sp>
        </p:grpSp>
        <p:grpSp>
          <p:nvGrpSpPr>
            <p:cNvPr id="18442" name="Group 42"/>
            <p:cNvGrpSpPr>
              <a:grpSpLocks/>
            </p:cNvGrpSpPr>
            <p:nvPr/>
          </p:nvGrpSpPr>
          <p:grpSpPr bwMode="auto">
            <a:xfrm>
              <a:off x="195" y="4331"/>
              <a:ext cx="3901" cy="698"/>
              <a:chOff x="-33" y="1654"/>
              <a:chExt cx="3901" cy="698"/>
            </a:xfrm>
          </p:grpSpPr>
          <p:sp>
            <p:nvSpPr>
              <p:cNvPr id="18443" name="Text Box 43">
                <a:extLst>
                  <a:ext uri="{FF2B5EF4-FFF2-40B4-BE49-F238E27FC236}">
                    <a16:creationId xmlns:a16="http://schemas.microsoft.com/office/drawing/2014/main" id="{0D3143C7-8509-45C3-88F2-53408ADC2BF4}"/>
                  </a:ext>
                </a:extLst>
              </p:cNvPr>
              <p:cNvSpPr txBox="1">
                <a:spLocks noChangeArrowheads="1"/>
              </p:cNvSpPr>
              <p:nvPr/>
            </p:nvSpPr>
            <p:spPr bwMode="auto">
              <a:xfrm>
                <a:off x="-33" y="1654"/>
                <a:ext cx="3901"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3949700" algn="l"/>
                  </a:tabLst>
                  <a:defRPr sz="3200">
                    <a:solidFill>
                      <a:schemeClr val="tx1"/>
                    </a:solidFill>
                    <a:latin typeface="Times New Roman" panose="02020603050405020304" pitchFamily="18" charset="0"/>
                  </a:defRPr>
                </a:lvl1pPr>
                <a:lvl2pPr marL="742950" indent="-285750">
                  <a:spcBef>
                    <a:spcPct val="20000"/>
                  </a:spcBef>
                  <a:buChar char="–"/>
                  <a:tabLst>
                    <a:tab pos="3949700" algn="l"/>
                  </a:tabLst>
                  <a:defRPr sz="2800">
                    <a:solidFill>
                      <a:schemeClr val="tx1"/>
                    </a:solidFill>
                    <a:latin typeface="Times New Roman" panose="02020603050405020304" pitchFamily="18" charset="0"/>
                  </a:defRPr>
                </a:lvl2pPr>
                <a:lvl3pPr marL="1143000" indent="-228600">
                  <a:spcBef>
                    <a:spcPct val="20000"/>
                  </a:spcBef>
                  <a:buChar char="•"/>
                  <a:tabLst>
                    <a:tab pos="3949700" algn="l"/>
                  </a:tabLst>
                  <a:defRPr sz="2400">
                    <a:solidFill>
                      <a:schemeClr val="tx1"/>
                    </a:solidFill>
                    <a:latin typeface="Times New Roman" panose="02020603050405020304" pitchFamily="18" charset="0"/>
                  </a:defRPr>
                </a:lvl3pPr>
                <a:lvl4pPr marL="1600200" indent="-228600">
                  <a:spcBef>
                    <a:spcPct val="20000"/>
                  </a:spcBef>
                  <a:buChar char="–"/>
                  <a:tabLst>
                    <a:tab pos="3949700" algn="l"/>
                  </a:tabLst>
                  <a:defRPr sz="2000">
                    <a:solidFill>
                      <a:schemeClr val="tx1"/>
                    </a:solidFill>
                    <a:latin typeface="Times New Roman" panose="02020603050405020304" pitchFamily="18" charset="0"/>
                  </a:defRPr>
                </a:lvl4pPr>
                <a:lvl5pPr marL="2057400" indent="-228600">
                  <a:spcBef>
                    <a:spcPct val="20000"/>
                  </a:spcBef>
                  <a:buChar char="»"/>
                  <a:tabLst>
                    <a:tab pos="39497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39497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39497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39497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3949700" algn="l"/>
                  </a:tabLst>
                  <a:defRPr sz="2000">
                    <a:solidFill>
                      <a:schemeClr val="tx1"/>
                    </a:solidFill>
                    <a:latin typeface="Times New Roman" panose="02020603050405020304" pitchFamily="18" charset="0"/>
                  </a:defRPr>
                </a:lvl9pPr>
              </a:lstStyle>
              <a:p>
                <a:pPr eaLnBrk="1" hangingPunct="1">
                  <a:spcBef>
                    <a:spcPct val="50000"/>
                  </a:spcBef>
                  <a:buFontTx/>
                  <a:buNone/>
                  <a:defRPr/>
                </a:pPr>
                <a:r>
                  <a:rPr lang="ca-ES" altLang="es-ES" sz="1350" dirty="0">
                    <a:latin typeface="Arial" panose="020B0604020202020204" pitchFamily="34" charset="0"/>
                  </a:rPr>
                  <a:t>genoma humà</a:t>
                </a:r>
                <a:r>
                  <a:rPr lang="ca-ES" altLang="es-ES" sz="1350" dirty="0">
                    <a:solidFill>
                      <a:schemeClr val="accent2"/>
                    </a:solidFill>
                    <a:latin typeface="Arial" panose="020B0604020202020204" pitchFamily="34" charset="0"/>
                  </a:rPr>
                  <a:t> = 3.2 x 10</a:t>
                </a:r>
                <a:r>
                  <a:rPr lang="ca-ES" altLang="es-ES" sz="1350" baseline="30000" dirty="0">
                    <a:solidFill>
                      <a:schemeClr val="accent2"/>
                    </a:solidFill>
                    <a:latin typeface="Arial" panose="020B0604020202020204" pitchFamily="34" charset="0"/>
                  </a:rPr>
                  <a:t>9</a:t>
                </a:r>
                <a:r>
                  <a:rPr lang="ca-ES" altLang="es-ES" sz="1350" dirty="0">
                    <a:solidFill>
                      <a:schemeClr val="accent2"/>
                    </a:solidFill>
                    <a:latin typeface="Arial" panose="020B0604020202020204" pitchFamily="34" charset="0"/>
                  </a:rPr>
                  <a:t>pb	 </a:t>
                </a:r>
                <a:r>
                  <a:rPr lang="ca-ES" altLang="es-ES" sz="1350" dirty="0">
                    <a:solidFill>
                      <a:schemeClr val="accent2"/>
                    </a:solidFill>
                    <a:latin typeface="Arial" panose="020B0604020202020204" pitchFamily="34" charset="0"/>
                    <a:sym typeface="Symbol" panose="05050102010706020507" pitchFamily="18" charset="2"/>
                  </a:rPr>
                  <a:t> 20-25.000 </a:t>
                </a:r>
                <a:r>
                  <a:rPr lang="ca-ES" altLang="es-ES" sz="1350" dirty="0">
                    <a:latin typeface="Arial" panose="020B0604020202020204" pitchFamily="34" charset="0"/>
                    <a:sym typeface="Symbol" panose="05050102010706020507" pitchFamily="18" charset="2"/>
                  </a:rPr>
                  <a:t>gens</a:t>
                </a:r>
              </a:p>
              <a:p>
                <a:pPr eaLnBrk="1" hangingPunct="1">
                  <a:spcBef>
                    <a:spcPts val="0"/>
                  </a:spcBef>
                  <a:buNone/>
                  <a:defRPr/>
                </a:pPr>
                <a:r>
                  <a:rPr lang="ca-ES" altLang="es-ES" sz="1050" dirty="0">
                    <a:solidFill>
                      <a:schemeClr val="bg1">
                        <a:lumMod val="50000"/>
                      </a:schemeClr>
                    </a:solidFill>
                    <a:latin typeface="Arial" panose="020B0604020202020204" pitchFamily="34" charset="0"/>
                    <a:sym typeface="Symbol" panose="05050102010706020507" pitchFamily="18" charset="2"/>
                  </a:rPr>
                  <a:t>                                  (3.272.116.955 pb)              (20.440 gens </a:t>
                </a:r>
                <a:r>
                  <a:rPr lang="ca-ES" altLang="es-ES" sz="1050" dirty="0" err="1">
                    <a:solidFill>
                      <a:schemeClr val="bg1">
                        <a:lumMod val="50000"/>
                      </a:schemeClr>
                    </a:solidFill>
                    <a:latin typeface="Arial" panose="020B0604020202020204" pitchFamily="34" charset="0"/>
                    <a:sym typeface="Symbol" panose="05050102010706020507" pitchFamily="18" charset="2"/>
                  </a:rPr>
                  <a:t>codificants</a:t>
                </a:r>
                <a:r>
                  <a:rPr lang="ca-ES" altLang="es-ES" sz="1050" dirty="0">
                    <a:solidFill>
                      <a:schemeClr val="bg1">
                        <a:lumMod val="50000"/>
                      </a:schemeClr>
                    </a:solidFill>
                    <a:latin typeface="Arial" panose="020B0604020202020204" pitchFamily="34" charset="0"/>
                    <a:sym typeface="Symbol" panose="05050102010706020507" pitchFamily="18" charset="2"/>
                  </a:rPr>
                  <a:t>)	</a:t>
                </a:r>
              </a:p>
            </p:txBody>
          </p:sp>
          <p:sp>
            <p:nvSpPr>
              <p:cNvPr id="18444" name="Line 44"/>
              <p:cNvSpPr>
                <a:spLocks noChangeShapeType="1"/>
              </p:cNvSpPr>
              <p:nvPr/>
            </p:nvSpPr>
            <p:spPr bwMode="auto">
              <a:xfrm>
                <a:off x="1945" y="1784"/>
                <a:ext cx="609" cy="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s-ES" sz="1800"/>
              </a:p>
            </p:txBody>
          </p:sp>
        </p:grpSp>
      </p:grpSp>
      <p:sp>
        <p:nvSpPr>
          <p:cNvPr id="18" name="17 Rectángulo"/>
          <p:cNvSpPr>
            <a:spLocks noChangeArrowheads="1"/>
          </p:cNvSpPr>
          <p:nvPr/>
        </p:nvSpPr>
        <p:spPr bwMode="auto">
          <a:xfrm>
            <a:off x="2772436" y="6050312"/>
            <a:ext cx="6010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n-US" sz="1800" dirty="0"/>
              <a:t>30 % </a:t>
            </a:r>
            <a:r>
              <a:rPr lang="ca-ES" altLang="en-US" sz="1800" dirty="0"/>
              <a:t>inclou les seqüències relacionades amb gens</a:t>
            </a:r>
          </a:p>
        </p:txBody>
      </p:sp>
      <p:sp>
        <p:nvSpPr>
          <p:cNvPr id="19" name="18 Rectángulo">
            <a:extLst>
              <a:ext uri="{FF2B5EF4-FFF2-40B4-BE49-F238E27FC236}">
                <a16:creationId xmlns:a16="http://schemas.microsoft.com/office/drawing/2014/main" id="{27FF6760-4531-4EBE-B8EA-D014DE4809AA}"/>
              </a:ext>
            </a:extLst>
          </p:cNvPr>
          <p:cNvSpPr>
            <a:spLocks noChangeArrowheads="1"/>
          </p:cNvSpPr>
          <p:nvPr/>
        </p:nvSpPr>
        <p:spPr bwMode="auto">
          <a:xfrm>
            <a:off x="-43746" y="970909"/>
            <a:ext cx="3888540" cy="646331"/>
          </a:xfrm>
          <a:prstGeom prst="rect">
            <a:avLst/>
          </a:prstGeom>
          <a:noFill/>
          <a:ln w="9525">
            <a:noFill/>
            <a:miter lim="800000"/>
            <a:headEnd/>
            <a:tailEnd/>
          </a:ln>
        </p:spPr>
        <p:txBody>
          <a:bodyPr wrap="square">
            <a:spAutoFit/>
          </a:bodyPr>
          <a:lstStyle/>
          <a:p>
            <a:pPr algn="ctr" eaLnBrk="1" hangingPunct="1">
              <a:defRPr/>
            </a:pPr>
            <a:r>
              <a:rPr lang="es-ES" altLang="en-US" sz="1800" dirty="0">
                <a:latin typeface="+mn-lt"/>
              </a:rPr>
              <a:t>Dos </a:t>
            </a:r>
            <a:r>
              <a:rPr lang="es-ES" altLang="en-US" sz="1800" dirty="0" err="1">
                <a:latin typeface="+mn-lt"/>
              </a:rPr>
              <a:t>estats</a:t>
            </a:r>
            <a:r>
              <a:rPr lang="es-ES" altLang="en-US" sz="1800" dirty="0">
                <a:latin typeface="+mn-lt"/>
              </a:rPr>
              <a:t> </a:t>
            </a:r>
            <a:r>
              <a:rPr lang="es-ES" altLang="en-US" sz="1800" dirty="0" err="1">
                <a:latin typeface="+mn-lt"/>
              </a:rPr>
              <a:t>morfològics</a:t>
            </a:r>
            <a:r>
              <a:rPr lang="es-ES" altLang="en-US" sz="1800" dirty="0">
                <a:latin typeface="+mn-lt"/>
              </a:rPr>
              <a:t> </a:t>
            </a:r>
            <a:r>
              <a:rPr lang="es-ES" altLang="en-US" sz="1800" dirty="0" err="1">
                <a:latin typeface="+mn-lt"/>
              </a:rPr>
              <a:t>diferents</a:t>
            </a:r>
            <a:r>
              <a:rPr lang="es-ES" altLang="en-US" sz="1800" dirty="0">
                <a:latin typeface="+mn-lt"/>
              </a:rPr>
              <a:t> del ADN- material </a:t>
            </a:r>
            <a:r>
              <a:rPr lang="es-ES" altLang="en-US" sz="1800" dirty="0" err="1">
                <a:latin typeface="+mn-lt"/>
              </a:rPr>
              <a:t>genètic</a:t>
            </a:r>
            <a:endParaRPr lang="ca-ES" altLang="en-US" sz="1800" dirty="0">
              <a:latin typeface="+mn-lt"/>
            </a:endParaRPr>
          </a:p>
        </p:txBody>
      </p:sp>
      <p:grpSp>
        <p:nvGrpSpPr>
          <p:cNvPr id="20" name="Group 3">
            <a:extLst>
              <a:ext uri="{FF2B5EF4-FFF2-40B4-BE49-F238E27FC236}">
                <a16:creationId xmlns:a16="http://schemas.microsoft.com/office/drawing/2014/main" id="{F0CB530A-9A71-4011-A1EF-66E2C92A33BD}"/>
              </a:ext>
            </a:extLst>
          </p:cNvPr>
          <p:cNvGrpSpPr>
            <a:grpSpLocks/>
          </p:cNvGrpSpPr>
          <p:nvPr/>
        </p:nvGrpSpPr>
        <p:grpSpPr bwMode="auto">
          <a:xfrm>
            <a:off x="5668162" y="586772"/>
            <a:ext cx="3428405" cy="2484835"/>
            <a:chOff x="816" y="816"/>
            <a:chExt cx="3013" cy="2467"/>
          </a:xfrm>
        </p:grpSpPr>
        <p:pic>
          <p:nvPicPr>
            <p:cNvPr id="21" name="Picture 4" descr="foto nucli">
              <a:extLst>
                <a:ext uri="{FF2B5EF4-FFF2-40B4-BE49-F238E27FC236}">
                  <a16:creationId xmlns:a16="http://schemas.microsoft.com/office/drawing/2014/main" id="{AD8EC177-B6A6-4326-B1A3-78F1CF0AF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816"/>
              <a:ext cx="3013" cy="24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 name="Line 5">
              <a:extLst>
                <a:ext uri="{FF2B5EF4-FFF2-40B4-BE49-F238E27FC236}">
                  <a16:creationId xmlns:a16="http://schemas.microsoft.com/office/drawing/2014/main" id="{C3BBF4D9-2BA4-4114-AA2F-800D4D78D6A1}"/>
                </a:ext>
              </a:extLst>
            </p:cNvPr>
            <p:cNvSpPr>
              <a:spLocks noChangeShapeType="1"/>
            </p:cNvSpPr>
            <p:nvPr/>
          </p:nvSpPr>
          <p:spPr bwMode="auto">
            <a:xfrm>
              <a:off x="3408" y="3168"/>
              <a:ext cx="384"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s-ES" sz="1800"/>
            </a:p>
          </p:txBody>
        </p:sp>
        <p:sp>
          <p:nvSpPr>
            <p:cNvPr id="23" name="Rectangle 6">
              <a:extLst>
                <a:ext uri="{FF2B5EF4-FFF2-40B4-BE49-F238E27FC236}">
                  <a16:creationId xmlns:a16="http://schemas.microsoft.com/office/drawing/2014/main" id="{F5948DB5-8186-4E63-8DA7-06D197BDBFC5}"/>
                </a:ext>
              </a:extLst>
            </p:cNvPr>
            <p:cNvSpPr>
              <a:spLocks noChangeArrowheads="1"/>
            </p:cNvSpPr>
            <p:nvPr/>
          </p:nvSpPr>
          <p:spPr bwMode="auto">
            <a:xfrm>
              <a:off x="3401" y="3032"/>
              <a:ext cx="39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750">
                  <a:solidFill>
                    <a:schemeClr val="bg1"/>
                  </a:solidFill>
                  <a:latin typeface="Arial" panose="020B0604020202020204" pitchFamily="34" charset="0"/>
                  <a:sym typeface="Symbol" panose="05050102010706020507" pitchFamily="18" charset="2"/>
                </a:rPr>
                <a:t>0.5 m</a:t>
              </a:r>
              <a:endParaRPr lang="es-ES" altLang="es-ES" sz="750">
                <a:solidFill>
                  <a:schemeClr val="bg1"/>
                </a:solidFill>
                <a:latin typeface="Arial" panose="020B0604020202020204" pitchFamily="34" charset="0"/>
                <a:sym typeface="Symbol" panose="05050102010706020507" pitchFamily="18" charset="2"/>
              </a:endParaRPr>
            </a:p>
          </p:txBody>
        </p:sp>
      </p:grpSp>
      <p:pic>
        <p:nvPicPr>
          <p:cNvPr id="24" name="Picture 8" descr="Nucli i RE">
            <a:extLst>
              <a:ext uri="{FF2B5EF4-FFF2-40B4-BE49-F238E27FC236}">
                <a16:creationId xmlns:a16="http://schemas.microsoft.com/office/drawing/2014/main" id="{2FB53D6E-74B7-41F3-9037-15D1FE1B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096" y="1479879"/>
            <a:ext cx="2172890" cy="248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n 24">
            <a:extLst>
              <a:ext uri="{FF2B5EF4-FFF2-40B4-BE49-F238E27FC236}">
                <a16:creationId xmlns:a16="http://schemas.microsoft.com/office/drawing/2014/main" id="{1F334D55-9796-4EE8-82B9-D37C9FBFA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143" y="3993613"/>
            <a:ext cx="2239812" cy="2239812"/>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par>
                          <p:cTn id="15" fill="hold" nodeType="afterGroup">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C31A24-BCFB-4D35-BDED-92361327DF36}"/>
              </a:ext>
            </a:extLst>
          </p:cNvPr>
          <p:cNvPicPr>
            <a:picLocks noChangeAspect="1"/>
          </p:cNvPicPr>
          <p:nvPr/>
        </p:nvPicPr>
        <p:blipFill rotWithShape="1">
          <a:blip r:embed="rId3"/>
          <a:srcRect l="9837" t="9399" r="18500" b="6600"/>
          <a:stretch/>
        </p:blipFill>
        <p:spPr>
          <a:xfrm>
            <a:off x="-8830" y="42764"/>
            <a:ext cx="5309864" cy="3501009"/>
          </a:xfrm>
          <a:prstGeom prst="rect">
            <a:avLst/>
          </a:prstGeom>
        </p:spPr>
      </p:pic>
      <p:pic>
        <p:nvPicPr>
          <p:cNvPr id="4" name="Imagen 3">
            <a:extLst>
              <a:ext uri="{FF2B5EF4-FFF2-40B4-BE49-F238E27FC236}">
                <a16:creationId xmlns:a16="http://schemas.microsoft.com/office/drawing/2014/main" id="{E87ED476-98C5-4ADE-9A02-A321B765EE41}"/>
              </a:ext>
            </a:extLst>
          </p:cNvPr>
          <p:cNvPicPr>
            <a:picLocks noChangeAspect="1"/>
          </p:cNvPicPr>
          <p:nvPr/>
        </p:nvPicPr>
        <p:blipFill rotWithShape="1">
          <a:blip r:embed="rId4"/>
          <a:srcRect l="9686" t="10799" r="18398" b="7731"/>
          <a:stretch/>
        </p:blipFill>
        <p:spPr>
          <a:xfrm>
            <a:off x="-18821" y="3474107"/>
            <a:ext cx="5295828" cy="3374661"/>
          </a:xfrm>
          <a:prstGeom prst="rect">
            <a:avLst/>
          </a:prstGeom>
        </p:spPr>
      </p:pic>
      <p:sp>
        <p:nvSpPr>
          <p:cNvPr id="5" name="CuadroTexto 4">
            <a:extLst>
              <a:ext uri="{FF2B5EF4-FFF2-40B4-BE49-F238E27FC236}">
                <a16:creationId xmlns:a16="http://schemas.microsoft.com/office/drawing/2014/main" id="{A2A29329-5450-4826-8887-E6B8DBC2A925}"/>
              </a:ext>
            </a:extLst>
          </p:cNvPr>
          <p:cNvSpPr txBox="1"/>
          <p:nvPr/>
        </p:nvSpPr>
        <p:spPr>
          <a:xfrm>
            <a:off x="5472760" y="14570"/>
            <a:ext cx="3563860" cy="830997"/>
          </a:xfrm>
          <a:prstGeom prst="rect">
            <a:avLst/>
          </a:prstGeom>
          <a:noFill/>
        </p:spPr>
        <p:txBody>
          <a:bodyPr wrap="square" rtlCol="0">
            <a:spAutoFit/>
          </a:bodyPr>
          <a:lstStyle/>
          <a:p>
            <a:r>
              <a:rPr lang="es-ES" sz="1200" dirty="0">
                <a:solidFill>
                  <a:srgbClr val="0033CC"/>
                </a:solidFill>
                <a:hlinkClick r:id="rId5">
                  <a:extLst>
                    <a:ext uri="{A12FA001-AC4F-418D-AE19-62706E023703}">
                      <ahyp:hlinkClr xmlns:ahyp="http://schemas.microsoft.com/office/drawing/2018/hyperlinkcolor" val="tx"/>
                    </a:ext>
                  </a:extLst>
                </a:hlinkClick>
              </a:rPr>
              <a:t>María Claudia Segovia 🇪🇨 a X: "#</a:t>
            </a:r>
            <a:r>
              <a:rPr lang="es-ES" sz="1200" dirty="0" err="1">
                <a:solidFill>
                  <a:srgbClr val="0033CC"/>
                </a:solidFill>
                <a:hlinkClick r:id="rId5">
                  <a:extLst>
                    <a:ext uri="{A12FA001-AC4F-418D-AE19-62706E023703}">
                      <ahyp:hlinkClr xmlns:ahyp="http://schemas.microsoft.com/office/drawing/2018/hyperlinkcolor" val="tx"/>
                    </a:ext>
                  </a:extLst>
                </a:hlinkClick>
              </a:rPr>
              <a:t>DiadelADN</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DnaESPE</a:t>
            </a:r>
            <a:r>
              <a:rPr lang="es-ES" sz="1200" dirty="0">
                <a:solidFill>
                  <a:srgbClr val="0033CC"/>
                </a:solidFill>
                <a:hlinkClick r:id="rId5">
                  <a:extLst>
                    <a:ext uri="{A12FA001-AC4F-418D-AE19-62706E023703}">
                      <ahyp:hlinkClr xmlns:ahyp="http://schemas.microsoft.com/office/drawing/2018/hyperlinkcolor" val="tx"/>
                    </a:ext>
                  </a:extLst>
                </a:hlinkClick>
              </a:rPr>
              <a:t> Historia del ADN #</a:t>
            </a:r>
            <a:r>
              <a:rPr lang="es-ES" sz="1200" dirty="0" err="1">
                <a:solidFill>
                  <a:srgbClr val="0033CC"/>
                </a:solidFill>
                <a:hlinkClick r:id="rId5">
                  <a:extLst>
                    <a:ext uri="{A12FA001-AC4F-418D-AE19-62706E023703}">
                      <ahyp:hlinkClr xmlns:ahyp="http://schemas.microsoft.com/office/drawing/2018/hyperlinkcolor" val="tx"/>
                    </a:ext>
                  </a:extLst>
                </a:hlinkClick>
              </a:rPr>
              <a:t>Biotecnologi</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DcdvaE</a:t>
            </a:r>
            <a:r>
              <a:rPr lang="es-ES" sz="1200" dirty="0">
                <a:solidFill>
                  <a:srgbClr val="0033CC"/>
                </a:solidFill>
                <a:hlinkClick r:id="rId5">
                  <a:extLst>
                    <a:ext uri="{A12FA001-AC4F-418D-AE19-62706E023703}">
                      <ahyp:hlinkClr xmlns:ahyp="http://schemas.microsoft.com/office/drawing/2018/hyperlinkcolor" val="tx"/>
                    </a:ext>
                  </a:extLst>
                </a:hlinkClick>
              </a:rPr>
              <a:t> @ESPEU @</a:t>
            </a:r>
            <a:r>
              <a:rPr lang="es-ES" sz="1200" dirty="0" err="1">
                <a:solidFill>
                  <a:srgbClr val="0033CC"/>
                </a:solidFill>
                <a:hlinkClick r:id="rId5">
                  <a:extLst>
                    <a:ext uri="{A12FA001-AC4F-418D-AE19-62706E023703}">
                      <ahyp:hlinkClr xmlns:ahyp="http://schemas.microsoft.com/office/drawing/2018/hyperlinkcolor" val="tx"/>
                    </a:ext>
                  </a:extLst>
                </a:hlinkClick>
              </a:rPr>
              <a:t>CientificasEC</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Ecienciaespe</a:t>
            </a:r>
            <a:r>
              <a:rPr lang="es-ES" sz="1200" dirty="0">
                <a:solidFill>
                  <a:srgbClr val="0033CC"/>
                </a:solidFill>
                <a:hlinkClick r:id="rId5">
                  <a:extLst>
                    <a:ext uri="{A12FA001-AC4F-418D-AE19-62706E023703}">
                      <ahyp:hlinkClr xmlns:ahyp="http://schemas.microsoft.com/office/drawing/2018/hyperlinkcolor" val="tx"/>
                    </a:ext>
                  </a:extLst>
                </a:hlinkClick>
              </a:rPr>
              <a:t> https://t.co/NSY9KIseS0" / X</a:t>
            </a:r>
            <a:endParaRPr lang="ca-ES" sz="1200" dirty="0">
              <a:solidFill>
                <a:srgbClr val="0033CC"/>
              </a:solidFill>
            </a:endParaRPr>
          </a:p>
        </p:txBody>
      </p:sp>
      <p:sp>
        <p:nvSpPr>
          <p:cNvPr id="8" name="Rectángulo 7">
            <a:extLst>
              <a:ext uri="{FF2B5EF4-FFF2-40B4-BE49-F238E27FC236}">
                <a16:creationId xmlns:a16="http://schemas.microsoft.com/office/drawing/2014/main" id="{2BF2879B-F9AA-E6D4-D26D-19ACBC0C5BDE}"/>
              </a:ext>
            </a:extLst>
          </p:cNvPr>
          <p:cNvSpPr/>
          <p:nvPr/>
        </p:nvSpPr>
        <p:spPr bwMode="auto">
          <a:xfrm>
            <a:off x="60338" y="3543773"/>
            <a:ext cx="2044908" cy="611817"/>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3909445091"/>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2CB37F8-D7C6-47B9-9F62-F76BBF936B80}"/>
              </a:ext>
            </a:extLst>
          </p:cNvPr>
          <p:cNvSpPr txBox="1"/>
          <p:nvPr/>
        </p:nvSpPr>
        <p:spPr>
          <a:xfrm>
            <a:off x="100681" y="0"/>
            <a:ext cx="3862874" cy="553998"/>
          </a:xfrm>
          <a:prstGeom prst="rect">
            <a:avLst/>
          </a:prstGeom>
          <a:noFill/>
        </p:spPr>
        <p:txBody>
          <a:bodyPr wrap="square" rtlCol="0">
            <a:spAutoFit/>
          </a:bodyPr>
          <a:lstStyle/>
          <a:p>
            <a:r>
              <a:rPr lang="es-ES" sz="3000" dirty="0">
                <a:solidFill>
                  <a:schemeClr val="tx1">
                    <a:lumMod val="85000"/>
                    <a:lumOff val="15000"/>
                  </a:schemeClr>
                </a:solidFill>
              </a:rPr>
              <a:t>Genómica</a:t>
            </a:r>
          </a:p>
        </p:txBody>
      </p:sp>
      <p:pic>
        <p:nvPicPr>
          <p:cNvPr id="8" name="Imagen 7">
            <a:extLst>
              <a:ext uri="{FF2B5EF4-FFF2-40B4-BE49-F238E27FC236}">
                <a16:creationId xmlns:a16="http://schemas.microsoft.com/office/drawing/2014/main" id="{8B1F2239-FF18-4D98-82B3-5FEFD547F0D5}"/>
              </a:ext>
            </a:extLst>
          </p:cNvPr>
          <p:cNvPicPr>
            <a:picLocks noChangeAspect="1"/>
          </p:cNvPicPr>
          <p:nvPr/>
        </p:nvPicPr>
        <p:blipFill rotWithShape="1">
          <a:blip r:embed="rId3"/>
          <a:srcRect l="56797" t="42500" r="24921" b="25278"/>
          <a:stretch/>
        </p:blipFill>
        <p:spPr>
          <a:xfrm>
            <a:off x="0" y="1961405"/>
            <a:ext cx="4471319" cy="4433103"/>
          </a:xfrm>
          <a:prstGeom prst="rect">
            <a:avLst/>
          </a:prstGeom>
          <a:ln>
            <a:noFill/>
          </a:ln>
          <a:effectLst>
            <a:outerShdw blurRad="292100" dist="139700" dir="2700000" algn="tl" rotWithShape="0">
              <a:srgbClr val="333333">
                <a:alpha val="65000"/>
              </a:srgbClr>
            </a:outerShdw>
          </a:effectLst>
        </p:spPr>
      </p:pic>
      <p:sp>
        <p:nvSpPr>
          <p:cNvPr id="10" name="CuadroTexto 9">
            <a:extLst>
              <a:ext uri="{FF2B5EF4-FFF2-40B4-BE49-F238E27FC236}">
                <a16:creationId xmlns:a16="http://schemas.microsoft.com/office/drawing/2014/main" id="{690BFABE-B756-47EC-ACC4-D31EBE253B98}"/>
              </a:ext>
            </a:extLst>
          </p:cNvPr>
          <p:cNvSpPr txBox="1"/>
          <p:nvPr/>
        </p:nvSpPr>
        <p:spPr>
          <a:xfrm>
            <a:off x="1602619" y="1131764"/>
            <a:ext cx="2739973" cy="370892"/>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68580" tIns="34290" rIns="68580" bIns="34290" rtlCol="0" anchor="ctr">
            <a:normAutofit fontScale="92500"/>
          </a:bodyPr>
          <a:lstStyle/>
          <a:p>
            <a:pPr algn="ctr"/>
            <a:r>
              <a:rPr lang="es-ES" sz="1500" b="1" dirty="0">
                <a:solidFill>
                  <a:schemeClr val="bg1"/>
                </a:solidFill>
                <a:latin typeface="Arial" panose="020B0604020202020204" pitchFamily="34" charset="0"/>
                <a:ea typeface="+mj-ea"/>
                <a:cs typeface="+mj-cs"/>
              </a:rPr>
              <a:t>SANGER: TÉCNICA CLÁSICA</a:t>
            </a:r>
            <a:endParaRPr lang="en-US" sz="1500" b="1" dirty="0">
              <a:solidFill>
                <a:schemeClr val="bg1"/>
              </a:solidFill>
              <a:latin typeface="+mj-lt"/>
              <a:ea typeface="+mj-ea"/>
              <a:cs typeface="+mj-cs"/>
            </a:endParaRPr>
          </a:p>
        </p:txBody>
      </p:sp>
      <p:pic>
        <p:nvPicPr>
          <p:cNvPr id="12" name="Imagen 11">
            <a:extLst>
              <a:ext uri="{FF2B5EF4-FFF2-40B4-BE49-F238E27FC236}">
                <a16:creationId xmlns:a16="http://schemas.microsoft.com/office/drawing/2014/main" id="{70399981-6DB3-410B-9EA0-96908E033EF5}"/>
              </a:ext>
            </a:extLst>
          </p:cNvPr>
          <p:cNvPicPr>
            <a:picLocks noChangeAspect="1"/>
          </p:cNvPicPr>
          <p:nvPr/>
        </p:nvPicPr>
        <p:blipFill rotWithShape="1">
          <a:blip r:embed="rId4"/>
          <a:srcRect l="55391" t="31111" r="10067" b="25576"/>
          <a:stretch/>
        </p:blipFill>
        <p:spPr>
          <a:xfrm>
            <a:off x="4572000" y="2789487"/>
            <a:ext cx="4471319" cy="315367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D532B096-9637-4B7B-9AE9-6D501ED13BA3}"/>
              </a:ext>
            </a:extLst>
          </p:cNvPr>
          <p:cNvPicPr>
            <a:picLocks noChangeAspect="1"/>
          </p:cNvPicPr>
          <p:nvPr/>
        </p:nvPicPr>
        <p:blipFill rotWithShape="1">
          <a:blip r:embed="rId4"/>
          <a:srcRect l="56951" t="34653" r="26268" b="48613"/>
          <a:stretch/>
        </p:blipFill>
        <p:spPr>
          <a:xfrm>
            <a:off x="4775107" y="276999"/>
            <a:ext cx="4065103" cy="2280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5152949"/>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a:extLst>
              <a:ext uri="{FF2B5EF4-FFF2-40B4-BE49-F238E27FC236}">
                <a16:creationId xmlns:a16="http://schemas.microsoft.com/office/drawing/2014/main" id="{3D0D136D-36DE-B115-3023-EA1A7C2E88BA}"/>
              </a:ext>
            </a:extLst>
          </p:cNvPr>
          <p:cNvSpPr>
            <a:spLocks noChangeArrowheads="1"/>
          </p:cNvSpPr>
          <p:nvPr/>
        </p:nvSpPr>
        <p:spPr bwMode="auto">
          <a:xfrm>
            <a:off x="33337" y="727038"/>
            <a:ext cx="5200650" cy="461664"/>
          </a:xfrm>
          <a:prstGeom prst="rect">
            <a:avLst/>
          </a:prstGeom>
          <a:noFill/>
          <a:ln w="9525">
            <a:noFill/>
            <a:miter lim="800000"/>
            <a:headEnd/>
            <a:tailEnd/>
          </a:ln>
        </p:spPr>
        <p:txBody>
          <a:bodyPr/>
          <a:lstStyle/>
          <a:p>
            <a:pPr marL="342900" indent="-342900" eaLnBrk="1" hangingPunct="1">
              <a:lnSpc>
                <a:spcPct val="130000"/>
              </a:lnSpc>
              <a:spcBef>
                <a:spcPct val="20000"/>
              </a:spcBef>
              <a:defRPr/>
            </a:pPr>
            <a:r>
              <a:rPr lang="es-ES" dirty="0">
                <a:effectLst>
                  <a:outerShdw blurRad="38100" dist="38100" dir="2700000" algn="tl">
                    <a:srgbClr val="000000">
                      <a:alpha val="43137"/>
                    </a:srgbClr>
                  </a:outerShdw>
                </a:effectLst>
              </a:rPr>
              <a:t>1635-1703, Robert Hooke  (UK) “célula”</a:t>
            </a: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p:txBody>
      </p:sp>
      <p:sp>
        <p:nvSpPr>
          <p:cNvPr id="233483" name="Text Box 11">
            <a:extLst>
              <a:ext uri="{FF2B5EF4-FFF2-40B4-BE49-F238E27FC236}">
                <a16:creationId xmlns:a16="http://schemas.microsoft.com/office/drawing/2014/main" id="{0A09B110-1876-D23A-D429-435DDE4769A3}"/>
              </a:ext>
            </a:extLst>
          </p:cNvPr>
          <p:cNvSpPr txBox="1">
            <a:spLocks noChangeArrowheads="1"/>
          </p:cNvSpPr>
          <p:nvPr/>
        </p:nvSpPr>
        <p:spPr bwMode="auto">
          <a:xfrm>
            <a:off x="609996" y="177478"/>
            <a:ext cx="7924007" cy="461665"/>
          </a:xfrm>
          <a:prstGeom prst="rect">
            <a:avLst/>
          </a:prstGeom>
          <a:solidFill>
            <a:srgbClr val="3399FF"/>
          </a:solidFill>
          <a:ln w="9525">
            <a:noFill/>
            <a:miter lim="800000"/>
            <a:headEnd/>
            <a:tailEnd/>
          </a:ln>
          <a:effectLst/>
        </p:spPr>
        <p:txBody>
          <a:bodyPr wrap="square">
            <a:spAutoFit/>
          </a:bodyPr>
          <a:lstStyle/>
          <a:p>
            <a:pPr algn="ctr" eaLnBrk="1" hangingPunct="1">
              <a:spcBef>
                <a:spcPct val="50000"/>
              </a:spcBef>
              <a:defRPr/>
            </a:pPr>
            <a:r>
              <a:rPr lang="ca-ES" dirty="0">
                <a:solidFill>
                  <a:srgbClr val="FFFF00"/>
                </a:solidFill>
                <a:effectLst>
                  <a:outerShdw blurRad="38100" dist="38100" dir="2700000" algn="tl">
                    <a:srgbClr val="000000"/>
                  </a:outerShdw>
                </a:effectLst>
              </a:rPr>
              <a:t>DESCUBRIMIENTO DE LAS CÉLULA - </a:t>
            </a:r>
            <a:r>
              <a:rPr lang="es-ES" dirty="0">
                <a:solidFill>
                  <a:srgbClr val="FFFF00"/>
                </a:solidFill>
                <a:effectLst>
                  <a:outerShdw blurRad="38100" dist="38100" dir="2700000" algn="tl">
                    <a:srgbClr val="000000">
                      <a:alpha val="43137"/>
                    </a:srgbClr>
                  </a:outerShdw>
                </a:effectLst>
              </a:rPr>
              <a:t>s</a:t>
            </a:r>
            <a:r>
              <a:rPr lang="es-ES" altLang="es-ES_tradnl" dirty="0">
                <a:solidFill>
                  <a:srgbClr val="FFFF00"/>
                </a:solidFill>
                <a:effectLst>
                  <a:outerShdw blurRad="38100" dist="38100" dir="2700000" algn="tl">
                    <a:srgbClr val="000000">
                      <a:alpha val="43137"/>
                    </a:srgbClr>
                  </a:outerShdw>
                </a:effectLst>
              </a:rPr>
              <a:t>iglo XVII </a:t>
            </a:r>
            <a:r>
              <a:rPr lang="ca-ES" dirty="0">
                <a:solidFill>
                  <a:srgbClr val="FFFF00"/>
                </a:solidFill>
                <a:effectLst>
                  <a:outerShdw blurRad="38100" dist="38100" dir="2700000" algn="tl">
                    <a:srgbClr val="000000">
                      <a:alpha val="43137"/>
                    </a:srgbClr>
                  </a:outerShdw>
                </a:effectLst>
              </a:rPr>
              <a:t>                                                          </a:t>
            </a:r>
            <a:endParaRPr lang="es-ES" dirty="0">
              <a:solidFill>
                <a:srgbClr val="FFFF00"/>
              </a:solidFill>
              <a:effectLst>
                <a:outerShdw blurRad="38100" dist="38100" dir="2700000" algn="tl">
                  <a:srgbClr val="000000">
                    <a:alpha val="43137"/>
                  </a:srgbClr>
                </a:outerShdw>
              </a:effectLst>
            </a:endParaRPr>
          </a:p>
        </p:txBody>
      </p:sp>
      <p:pic>
        <p:nvPicPr>
          <p:cNvPr id="6150" name="Picture 4">
            <a:extLst>
              <a:ext uri="{FF2B5EF4-FFF2-40B4-BE49-F238E27FC236}">
                <a16:creationId xmlns:a16="http://schemas.microsoft.com/office/drawing/2014/main" id="{A47E6ECE-C2DC-CEDE-A9D6-E3B8D2284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756" y="1267810"/>
            <a:ext cx="2268721" cy="230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5" descr="Diapositiva8">
            <a:extLst>
              <a:ext uri="{FF2B5EF4-FFF2-40B4-BE49-F238E27FC236}">
                <a16:creationId xmlns:a16="http://schemas.microsoft.com/office/drawing/2014/main" id="{10FA159C-FDE5-6703-D17E-7785B28FE0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325"/>
          <a:stretch/>
        </p:blipFill>
        <p:spPr bwMode="auto">
          <a:xfrm>
            <a:off x="1622471" y="4843343"/>
            <a:ext cx="1972644" cy="18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2F1B2FC7-E94C-49E5-87DD-425B9EC39AF9}"/>
              </a:ext>
            </a:extLst>
          </p:cNvPr>
          <p:cNvSpPr txBox="1"/>
          <p:nvPr/>
        </p:nvSpPr>
        <p:spPr>
          <a:xfrm>
            <a:off x="219936" y="3974910"/>
            <a:ext cx="6050792" cy="830997"/>
          </a:xfrm>
          <a:prstGeom prst="rect">
            <a:avLst/>
          </a:prstGeom>
          <a:noFill/>
        </p:spPr>
        <p:txBody>
          <a:bodyPr wrap="square" rtlCol="0">
            <a:spAutoFit/>
          </a:bodyPr>
          <a:lstStyle/>
          <a:p>
            <a:r>
              <a:rPr lang="es-ES" dirty="0"/>
              <a:t>1632-1723, </a:t>
            </a:r>
            <a:r>
              <a:rPr lang="ca-ES" dirty="0"/>
              <a:t>Anton van </a:t>
            </a:r>
            <a:r>
              <a:rPr lang="ca-ES" dirty="0" err="1"/>
              <a:t>Leeuwenhoek</a:t>
            </a:r>
            <a:r>
              <a:rPr lang="ca-ES" dirty="0"/>
              <a:t> (NL)  “</a:t>
            </a:r>
            <a:r>
              <a:rPr lang="ca-ES" dirty="0" err="1"/>
              <a:t>animáculos</a:t>
            </a:r>
            <a:r>
              <a:rPr lang="ca-ES" dirty="0"/>
              <a:t>” = </a:t>
            </a:r>
            <a:r>
              <a:rPr lang="ca-ES" dirty="0" err="1"/>
              <a:t>bacterias</a:t>
            </a:r>
            <a:r>
              <a:rPr lang="ca-ES" dirty="0"/>
              <a:t>”</a:t>
            </a:r>
            <a:endParaRPr lang="en-GB" dirty="0"/>
          </a:p>
        </p:txBody>
      </p:sp>
      <p:sp>
        <p:nvSpPr>
          <p:cNvPr id="3" name="CuadroTexto 2">
            <a:extLst>
              <a:ext uri="{FF2B5EF4-FFF2-40B4-BE49-F238E27FC236}">
                <a16:creationId xmlns:a16="http://schemas.microsoft.com/office/drawing/2014/main" id="{17FED21F-A2A9-4820-988D-7427F08C8CE5}"/>
              </a:ext>
            </a:extLst>
          </p:cNvPr>
          <p:cNvSpPr txBox="1"/>
          <p:nvPr/>
        </p:nvSpPr>
        <p:spPr>
          <a:xfrm>
            <a:off x="6045432" y="3214798"/>
            <a:ext cx="3816530" cy="400110"/>
          </a:xfrm>
          <a:prstGeom prst="rect">
            <a:avLst/>
          </a:prstGeom>
          <a:noFill/>
        </p:spPr>
        <p:txBody>
          <a:bodyPr wrap="square" rtlCol="0">
            <a:spAutoFit/>
          </a:bodyPr>
          <a:lstStyle/>
          <a:p>
            <a:r>
              <a:rPr lang="en-GB" sz="2000" dirty="0"/>
              <a:t>2 </a:t>
            </a:r>
            <a:r>
              <a:rPr lang="en-GB" sz="2000" dirty="0" err="1"/>
              <a:t>sistemas</a:t>
            </a:r>
            <a:r>
              <a:rPr lang="en-GB" sz="2000" dirty="0"/>
              <a:t> de </a:t>
            </a:r>
            <a:r>
              <a:rPr lang="en-GB" sz="2000" dirty="0" err="1"/>
              <a:t>lentes</a:t>
            </a:r>
            <a:endParaRPr lang="en-GB" sz="2000" dirty="0"/>
          </a:p>
        </p:txBody>
      </p:sp>
      <p:pic>
        <p:nvPicPr>
          <p:cNvPr id="13" name="Imagen 12">
            <a:extLst>
              <a:ext uri="{FF2B5EF4-FFF2-40B4-BE49-F238E27FC236}">
                <a16:creationId xmlns:a16="http://schemas.microsoft.com/office/drawing/2014/main" id="{60412237-E08F-493B-84FD-F527DD4F5A92}"/>
              </a:ext>
            </a:extLst>
          </p:cNvPr>
          <p:cNvPicPr>
            <a:picLocks noChangeAspect="1"/>
          </p:cNvPicPr>
          <p:nvPr/>
        </p:nvPicPr>
        <p:blipFill rotWithShape="1">
          <a:blip r:embed="rId5">
            <a:extLst>
              <a:ext uri="{28A0092B-C50C-407E-A947-70E740481C1C}">
                <a14:useLocalDpi xmlns:a14="http://schemas.microsoft.com/office/drawing/2010/main" val="0"/>
              </a:ext>
            </a:extLst>
          </a:blip>
          <a:srcRect l="28196" t="6949" r="7154"/>
          <a:stretch/>
        </p:blipFill>
        <p:spPr>
          <a:xfrm>
            <a:off x="5289684" y="4332405"/>
            <a:ext cx="1134040" cy="2420860"/>
          </a:xfrm>
          <a:prstGeom prst="rect">
            <a:avLst/>
          </a:prstGeom>
        </p:spPr>
      </p:pic>
      <p:pic>
        <p:nvPicPr>
          <p:cNvPr id="16" name="Imagen 15">
            <a:extLst>
              <a:ext uri="{FF2B5EF4-FFF2-40B4-BE49-F238E27FC236}">
                <a16:creationId xmlns:a16="http://schemas.microsoft.com/office/drawing/2014/main" id="{7C4C9019-696C-44CA-AEDD-CDB6B2B50363}"/>
              </a:ext>
            </a:extLst>
          </p:cNvPr>
          <p:cNvPicPr>
            <a:picLocks noChangeAspect="1"/>
          </p:cNvPicPr>
          <p:nvPr/>
        </p:nvPicPr>
        <p:blipFill rotWithShape="1">
          <a:blip r:embed="rId6"/>
          <a:srcRect l="28737" t="19200" r="47639" b="37400"/>
          <a:stretch/>
        </p:blipFill>
        <p:spPr>
          <a:xfrm>
            <a:off x="3600608" y="4808097"/>
            <a:ext cx="1654349" cy="1709597"/>
          </a:xfrm>
          <a:prstGeom prst="rect">
            <a:avLst/>
          </a:prstGeom>
        </p:spPr>
      </p:pic>
      <p:pic>
        <p:nvPicPr>
          <p:cNvPr id="17" name="Imagen 16">
            <a:extLst>
              <a:ext uri="{FF2B5EF4-FFF2-40B4-BE49-F238E27FC236}">
                <a16:creationId xmlns:a16="http://schemas.microsoft.com/office/drawing/2014/main" id="{2D20367E-DC91-4C50-8975-1327B0B20B0F}"/>
              </a:ext>
            </a:extLst>
          </p:cNvPr>
          <p:cNvPicPr>
            <a:picLocks noChangeAspect="1"/>
          </p:cNvPicPr>
          <p:nvPr/>
        </p:nvPicPr>
        <p:blipFill rotWithShape="1">
          <a:blip r:embed="rId7"/>
          <a:srcRect l="25588" t="41600" r="28333" b="16400"/>
          <a:stretch/>
        </p:blipFill>
        <p:spPr>
          <a:xfrm>
            <a:off x="6966021" y="5693841"/>
            <a:ext cx="2195670" cy="1125738"/>
          </a:xfrm>
          <a:prstGeom prst="rect">
            <a:avLst/>
          </a:prstGeom>
        </p:spPr>
      </p:pic>
      <p:sp>
        <p:nvSpPr>
          <p:cNvPr id="11" name="CuadroTexto 10">
            <a:extLst>
              <a:ext uri="{FF2B5EF4-FFF2-40B4-BE49-F238E27FC236}">
                <a16:creationId xmlns:a16="http://schemas.microsoft.com/office/drawing/2014/main" id="{2F7C1F13-036E-475C-939F-079CF3F855C5}"/>
              </a:ext>
            </a:extLst>
          </p:cNvPr>
          <p:cNvSpPr txBox="1"/>
          <p:nvPr/>
        </p:nvSpPr>
        <p:spPr>
          <a:xfrm>
            <a:off x="5368458" y="6353024"/>
            <a:ext cx="1579872" cy="400110"/>
          </a:xfrm>
          <a:prstGeom prst="rect">
            <a:avLst/>
          </a:prstGeom>
          <a:solidFill>
            <a:schemeClr val="bg1"/>
          </a:solidFill>
        </p:spPr>
        <p:txBody>
          <a:bodyPr wrap="square" rtlCol="0">
            <a:spAutoFit/>
          </a:bodyPr>
          <a:lstStyle/>
          <a:p>
            <a:r>
              <a:rPr lang="en-GB" sz="2000" dirty="0"/>
              <a:t>1 sola </a:t>
            </a:r>
            <a:r>
              <a:rPr lang="en-GB" sz="2000" dirty="0" err="1"/>
              <a:t>lente</a:t>
            </a:r>
            <a:endParaRPr lang="en-GB" sz="2000" dirty="0"/>
          </a:p>
        </p:txBody>
      </p:sp>
      <p:pic>
        <p:nvPicPr>
          <p:cNvPr id="9" name="Imagen 8">
            <a:extLst>
              <a:ext uri="{FF2B5EF4-FFF2-40B4-BE49-F238E27FC236}">
                <a16:creationId xmlns:a16="http://schemas.microsoft.com/office/drawing/2014/main" id="{BFE7228D-18B2-4338-BDCB-69B21C27419D}"/>
              </a:ext>
            </a:extLst>
          </p:cNvPr>
          <p:cNvPicPr>
            <a:picLocks noChangeAspect="1"/>
          </p:cNvPicPr>
          <p:nvPr/>
        </p:nvPicPr>
        <p:blipFill rotWithShape="1">
          <a:blip r:embed="rId8">
            <a:extLst>
              <a:ext uri="{28A0092B-C50C-407E-A947-70E740481C1C}">
                <a14:useLocalDpi xmlns:a14="http://schemas.microsoft.com/office/drawing/2010/main" val="0"/>
              </a:ext>
            </a:extLst>
          </a:blip>
          <a:srcRect l="41337" r="14562"/>
          <a:stretch/>
        </p:blipFill>
        <p:spPr>
          <a:xfrm>
            <a:off x="484947" y="1728744"/>
            <a:ext cx="1674642" cy="2135993"/>
          </a:xfrm>
          <a:prstGeom prst="rect">
            <a:avLst/>
          </a:prstGeom>
        </p:spPr>
      </p:pic>
      <p:pic>
        <p:nvPicPr>
          <p:cNvPr id="6" name="Imagen 5">
            <a:extLst>
              <a:ext uri="{FF2B5EF4-FFF2-40B4-BE49-F238E27FC236}">
                <a16:creationId xmlns:a16="http://schemas.microsoft.com/office/drawing/2014/main" id="{E6585EC1-8D80-4DC6-94B7-022483787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369" y="4806167"/>
            <a:ext cx="1360643" cy="2012786"/>
          </a:xfrm>
          <a:prstGeom prst="rect">
            <a:avLst/>
          </a:prstGeom>
        </p:spPr>
      </p:pic>
      <p:pic>
        <p:nvPicPr>
          <p:cNvPr id="20" name="Imagen 19">
            <a:extLst>
              <a:ext uri="{FF2B5EF4-FFF2-40B4-BE49-F238E27FC236}">
                <a16:creationId xmlns:a16="http://schemas.microsoft.com/office/drawing/2014/main" id="{9CE9F86D-4DD9-4D38-BFF9-07FAA2C132D9}"/>
              </a:ext>
            </a:extLst>
          </p:cNvPr>
          <p:cNvPicPr>
            <a:picLocks noChangeAspect="1"/>
          </p:cNvPicPr>
          <p:nvPr/>
        </p:nvPicPr>
        <p:blipFill rotWithShape="1">
          <a:blip r:embed="rId10">
            <a:extLst>
              <a:ext uri="{28A0092B-C50C-407E-A947-70E740481C1C}">
                <a14:useLocalDpi xmlns:a14="http://schemas.microsoft.com/office/drawing/2010/main" val="0"/>
              </a:ext>
            </a:extLst>
          </a:blip>
          <a:srcRect l="38151" t="665" r="3106" b="-665"/>
          <a:stretch/>
        </p:blipFill>
        <p:spPr>
          <a:xfrm>
            <a:off x="5773884" y="686020"/>
            <a:ext cx="3355404" cy="2606105"/>
          </a:xfrm>
          <a:prstGeom prst="rect">
            <a:avLst/>
          </a:prstGeom>
        </p:spPr>
      </p:pic>
      <p:pic>
        <p:nvPicPr>
          <p:cNvPr id="21" name="Imagen 20">
            <a:extLst>
              <a:ext uri="{FF2B5EF4-FFF2-40B4-BE49-F238E27FC236}">
                <a16:creationId xmlns:a16="http://schemas.microsoft.com/office/drawing/2014/main" id="{925CF429-B49C-4624-93C8-80BE90224278}"/>
              </a:ext>
            </a:extLst>
          </p:cNvPr>
          <p:cNvPicPr>
            <a:picLocks noChangeAspect="1"/>
          </p:cNvPicPr>
          <p:nvPr/>
        </p:nvPicPr>
        <p:blipFill rotWithShape="1">
          <a:blip r:embed="rId10">
            <a:extLst>
              <a:ext uri="{28A0092B-C50C-407E-A947-70E740481C1C}">
                <a14:useLocalDpi xmlns:a14="http://schemas.microsoft.com/office/drawing/2010/main" val="0"/>
              </a:ext>
            </a:extLst>
          </a:blip>
          <a:srcRect r="66023"/>
          <a:stretch/>
        </p:blipFill>
        <p:spPr>
          <a:xfrm>
            <a:off x="4480477" y="1332139"/>
            <a:ext cx="1293407" cy="1736811"/>
          </a:xfrm>
          <a:prstGeom prst="rect">
            <a:avLst/>
          </a:prstGeom>
        </p:spPr>
      </p:pic>
      <p:pic>
        <p:nvPicPr>
          <p:cNvPr id="22" name="Imagen 21">
            <a:extLst>
              <a:ext uri="{FF2B5EF4-FFF2-40B4-BE49-F238E27FC236}">
                <a16:creationId xmlns:a16="http://schemas.microsoft.com/office/drawing/2014/main" id="{CECC7AC0-1DC7-4107-8F34-D3EA002C30AB}"/>
              </a:ext>
            </a:extLst>
          </p:cNvPr>
          <p:cNvPicPr>
            <a:picLocks noChangeAspect="1"/>
          </p:cNvPicPr>
          <p:nvPr/>
        </p:nvPicPr>
        <p:blipFill rotWithShape="1">
          <a:blip r:embed="rId11">
            <a:extLst>
              <a:ext uri="{28A0092B-C50C-407E-A947-70E740481C1C}">
                <a14:useLocalDpi xmlns:a14="http://schemas.microsoft.com/office/drawing/2010/main" val="0"/>
              </a:ext>
            </a:extLst>
          </a:blip>
          <a:srcRect l="60326" t="4344" r="1812" b="13115"/>
          <a:stretch/>
        </p:blipFill>
        <p:spPr>
          <a:xfrm>
            <a:off x="6483746" y="4185066"/>
            <a:ext cx="964550" cy="1508775"/>
          </a:xfrm>
          <a:prstGeom prst="rect">
            <a:avLst/>
          </a:prstGeom>
        </p:spPr>
      </p:pic>
      <p:pic>
        <p:nvPicPr>
          <p:cNvPr id="23" name="Imagen 22">
            <a:extLst>
              <a:ext uri="{FF2B5EF4-FFF2-40B4-BE49-F238E27FC236}">
                <a16:creationId xmlns:a16="http://schemas.microsoft.com/office/drawing/2014/main" id="{F9A7AA1D-5054-4CA4-B712-05C4BA4AD0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1791" y="4101720"/>
            <a:ext cx="1741222" cy="1343559"/>
          </a:xfrm>
          <a:prstGeom prst="rect">
            <a:avLst/>
          </a:prstGeom>
        </p:spPr>
      </p:pic>
      <p:sp>
        <p:nvSpPr>
          <p:cNvPr id="24" name="CuadroTexto 23">
            <a:extLst>
              <a:ext uri="{FF2B5EF4-FFF2-40B4-BE49-F238E27FC236}">
                <a16:creationId xmlns:a16="http://schemas.microsoft.com/office/drawing/2014/main" id="{9A41FDD9-792E-47B1-B9BF-3A88B34D8FF6}"/>
              </a:ext>
            </a:extLst>
          </p:cNvPr>
          <p:cNvSpPr txBox="1"/>
          <p:nvPr/>
        </p:nvSpPr>
        <p:spPr>
          <a:xfrm>
            <a:off x="2159589" y="3446800"/>
            <a:ext cx="4500701" cy="369332"/>
          </a:xfrm>
          <a:prstGeom prst="rect">
            <a:avLst/>
          </a:prstGeom>
          <a:noFill/>
        </p:spPr>
        <p:txBody>
          <a:bodyPr wrap="square" rtlCol="0">
            <a:spAutoFit/>
          </a:bodyPr>
          <a:lstStyle/>
          <a:p>
            <a:r>
              <a:rPr lang="en-GB" sz="1800" dirty="0" err="1"/>
              <a:t>Células</a:t>
            </a:r>
            <a:r>
              <a:rPr lang="en-GB" sz="1800" dirty="0"/>
              <a:t> del </a:t>
            </a:r>
            <a:r>
              <a:rPr lang="en-GB" sz="1800" dirty="0" err="1"/>
              <a:t>corcho</a:t>
            </a:r>
            <a:r>
              <a:rPr lang="en-GB" sz="1800" dirty="0"/>
              <a:t> </a:t>
            </a:r>
            <a:r>
              <a:rPr lang="en-GB" sz="1800" dirty="0" err="1"/>
              <a:t>muertas</a:t>
            </a:r>
            <a:endParaRPr lang="en-GB" sz="1800" dirty="0"/>
          </a:p>
        </p:txBody>
      </p:sp>
    </p:spTree>
    <p:extLst>
      <p:ext uri="{BB962C8B-B14F-4D97-AF65-F5344CB8AC3E}">
        <p14:creationId xmlns:p14="http://schemas.microsoft.com/office/powerpoint/2010/main" val="1550406819"/>
      </p:ext>
    </p:extLst>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C31A24-BCFB-4D35-BDED-92361327DF36}"/>
              </a:ext>
            </a:extLst>
          </p:cNvPr>
          <p:cNvPicPr>
            <a:picLocks noChangeAspect="1"/>
          </p:cNvPicPr>
          <p:nvPr/>
        </p:nvPicPr>
        <p:blipFill rotWithShape="1">
          <a:blip r:embed="rId3"/>
          <a:srcRect l="9837" t="9399" r="18500" b="6600"/>
          <a:stretch/>
        </p:blipFill>
        <p:spPr>
          <a:xfrm>
            <a:off x="-8830" y="42764"/>
            <a:ext cx="5309864" cy="3501009"/>
          </a:xfrm>
          <a:prstGeom prst="rect">
            <a:avLst/>
          </a:prstGeom>
        </p:spPr>
      </p:pic>
      <p:pic>
        <p:nvPicPr>
          <p:cNvPr id="4" name="Imagen 3">
            <a:extLst>
              <a:ext uri="{FF2B5EF4-FFF2-40B4-BE49-F238E27FC236}">
                <a16:creationId xmlns:a16="http://schemas.microsoft.com/office/drawing/2014/main" id="{E87ED476-98C5-4ADE-9A02-A321B765EE41}"/>
              </a:ext>
            </a:extLst>
          </p:cNvPr>
          <p:cNvPicPr>
            <a:picLocks noChangeAspect="1"/>
          </p:cNvPicPr>
          <p:nvPr/>
        </p:nvPicPr>
        <p:blipFill rotWithShape="1">
          <a:blip r:embed="rId4"/>
          <a:srcRect l="9686" t="10799" r="18398" b="7731"/>
          <a:stretch/>
        </p:blipFill>
        <p:spPr>
          <a:xfrm>
            <a:off x="-18821" y="3474107"/>
            <a:ext cx="5295828" cy="3374661"/>
          </a:xfrm>
          <a:prstGeom prst="rect">
            <a:avLst/>
          </a:prstGeom>
        </p:spPr>
      </p:pic>
      <p:sp>
        <p:nvSpPr>
          <p:cNvPr id="9" name="Rectángulo 8">
            <a:extLst>
              <a:ext uri="{FF2B5EF4-FFF2-40B4-BE49-F238E27FC236}">
                <a16:creationId xmlns:a16="http://schemas.microsoft.com/office/drawing/2014/main" id="{DC135A5B-F963-86E8-E539-DCE5240F9230}"/>
              </a:ext>
            </a:extLst>
          </p:cNvPr>
          <p:cNvSpPr/>
          <p:nvPr/>
        </p:nvSpPr>
        <p:spPr bwMode="auto">
          <a:xfrm>
            <a:off x="3203809" y="3717040"/>
            <a:ext cx="2044908" cy="720100"/>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pic>
        <p:nvPicPr>
          <p:cNvPr id="19" name="Imagen 18">
            <a:extLst>
              <a:ext uri="{FF2B5EF4-FFF2-40B4-BE49-F238E27FC236}">
                <a16:creationId xmlns:a16="http://schemas.microsoft.com/office/drawing/2014/main" id="{943EDDEF-FB27-4A2D-950D-CC41324A4E51}"/>
              </a:ext>
            </a:extLst>
          </p:cNvPr>
          <p:cNvPicPr>
            <a:picLocks noChangeAspect="1"/>
          </p:cNvPicPr>
          <p:nvPr/>
        </p:nvPicPr>
        <p:blipFill rotWithShape="1">
          <a:blip r:embed="rId5"/>
          <a:srcRect l="14562" t="10799" r="15350" b="2400"/>
          <a:stretch/>
        </p:blipFill>
        <p:spPr>
          <a:xfrm>
            <a:off x="5868180" y="4925041"/>
            <a:ext cx="2736380" cy="1906242"/>
          </a:xfrm>
          <a:prstGeom prst="rect">
            <a:avLst/>
          </a:prstGeom>
        </p:spPr>
      </p:pic>
      <p:pic>
        <p:nvPicPr>
          <p:cNvPr id="12" name="Imagen 11">
            <a:extLst>
              <a:ext uri="{FF2B5EF4-FFF2-40B4-BE49-F238E27FC236}">
                <a16:creationId xmlns:a16="http://schemas.microsoft.com/office/drawing/2014/main" id="{7816BC43-51CA-4981-B3C5-7006992660F0}"/>
              </a:ext>
            </a:extLst>
          </p:cNvPr>
          <p:cNvPicPr>
            <a:picLocks noChangeAspect="1"/>
          </p:cNvPicPr>
          <p:nvPr/>
        </p:nvPicPr>
        <p:blipFill rotWithShape="1">
          <a:blip r:embed="rId6"/>
          <a:srcRect l="28160" t="-5600" r="31188" b="5600"/>
          <a:stretch/>
        </p:blipFill>
        <p:spPr>
          <a:xfrm>
            <a:off x="5316358" y="-315520"/>
            <a:ext cx="3720262" cy="5147685"/>
          </a:xfrm>
          <a:prstGeom prst="rect">
            <a:avLst/>
          </a:prstGeom>
        </p:spPr>
      </p:pic>
    </p:spTree>
    <p:extLst>
      <p:ext uri="{BB962C8B-B14F-4D97-AF65-F5344CB8AC3E}">
        <p14:creationId xmlns:p14="http://schemas.microsoft.com/office/powerpoint/2010/main" val="28866021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C31A24-BCFB-4D35-BDED-92361327DF36}"/>
              </a:ext>
            </a:extLst>
          </p:cNvPr>
          <p:cNvPicPr>
            <a:picLocks noChangeAspect="1"/>
          </p:cNvPicPr>
          <p:nvPr/>
        </p:nvPicPr>
        <p:blipFill rotWithShape="1">
          <a:blip r:embed="rId3"/>
          <a:srcRect l="9837" t="9399" r="18500" b="6600"/>
          <a:stretch/>
        </p:blipFill>
        <p:spPr>
          <a:xfrm>
            <a:off x="-8830" y="42764"/>
            <a:ext cx="5309864" cy="3501009"/>
          </a:xfrm>
          <a:prstGeom prst="rect">
            <a:avLst/>
          </a:prstGeom>
        </p:spPr>
      </p:pic>
      <p:pic>
        <p:nvPicPr>
          <p:cNvPr id="4" name="Imagen 3">
            <a:extLst>
              <a:ext uri="{FF2B5EF4-FFF2-40B4-BE49-F238E27FC236}">
                <a16:creationId xmlns:a16="http://schemas.microsoft.com/office/drawing/2014/main" id="{E87ED476-98C5-4ADE-9A02-A321B765EE41}"/>
              </a:ext>
            </a:extLst>
          </p:cNvPr>
          <p:cNvPicPr>
            <a:picLocks noChangeAspect="1"/>
          </p:cNvPicPr>
          <p:nvPr/>
        </p:nvPicPr>
        <p:blipFill rotWithShape="1">
          <a:blip r:embed="rId4"/>
          <a:srcRect l="9686" t="10799" r="18398" b="7731"/>
          <a:stretch/>
        </p:blipFill>
        <p:spPr>
          <a:xfrm>
            <a:off x="-18821" y="3474107"/>
            <a:ext cx="5295828" cy="3374661"/>
          </a:xfrm>
          <a:prstGeom prst="rect">
            <a:avLst/>
          </a:prstGeom>
        </p:spPr>
      </p:pic>
      <p:sp>
        <p:nvSpPr>
          <p:cNvPr id="5" name="CuadroTexto 4">
            <a:extLst>
              <a:ext uri="{FF2B5EF4-FFF2-40B4-BE49-F238E27FC236}">
                <a16:creationId xmlns:a16="http://schemas.microsoft.com/office/drawing/2014/main" id="{A2A29329-5450-4826-8887-E6B8DBC2A925}"/>
              </a:ext>
            </a:extLst>
          </p:cNvPr>
          <p:cNvSpPr txBox="1"/>
          <p:nvPr/>
        </p:nvSpPr>
        <p:spPr>
          <a:xfrm>
            <a:off x="5472760" y="14570"/>
            <a:ext cx="3563860" cy="830997"/>
          </a:xfrm>
          <a:prstGeom prst="rect">
            <a:avLst/>
          </a:prstGeom>
          <a:noFill/>
        </p:spPr>
        <p:txBody>
          <a:bodyPr wrap="square" rtlCol="0">
            <a:spAutoFit/>
          </a:bodyPr>
          <a:lstStyle/>
          <a:p>
            <a:r>
              <a:rPr lang="es-ES" sz="1200" dirty="0">
                <a:solidFill>
                  <a:srgbClr val="0033CC"/>
                </a:solidFill>
                <a:hlinkClick r:id="rId5">
                  <a:extLst>
                    <a:ext uri="{A12FA001-AC4F-418D-AE19-62706E023703}">
                      <ahyp:hlinkClr xmlns:ahyp="http://schemas.microsoft.com/office/drawing/2018/hyperlinkcolor" val="tx"/>
                    </a:ext>
                  </a:extLst>
                </a:hlinkClick>
              </a:rPr>
              <a:t>María Claudia Segovia 🇪🇨 a X: "#</a:t>
            </a:r>
            <a:r>
              <a:rPr lang="es-ES" sz="1200" dirty="0" err="1">
                <a:solidFill>
                  <a:srgbClr val="0033CC"/>
                </a:solidFill>
                <a:hlinkClick r:id="rId5">
                  <a:extLst>
                    <a:ext uri="{A12FA001-AC4F-418D-AE19-62706E023703}">
                      <ahyp:hlinkClr xmlns:ahyp="http://schemas.microsoft.com/office/drawing/2018/hyperlinkcolor" val="tx"/>
                    </a:ext>
                  </a:extLst>
                </a:hlinkClick>
              </a:rPr>
              <a:t>DiadelADN</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DnaESPE</a:t>
            </a:r>
            <a:r>
              <a:rPr lang="es-ES" sz="1200" dirty="0">
                <a:solidFill>
                  <a:srgbClr val="0033CC"/>
                </a:solidFill>
                <a:hlinkClick r:id="rId5">
                  <a:extLst>
                    <a:ext uri="{A12FA001-AC4F-418D-AE19-62706E023703}">
                      <ahyp:hlinkClr xmlns:ahyp="http://schemas.microsoft.com/office/drawing/2018/hyperlinkcolor" val="tx"/>
                    </a:ext>
                  </a:extLst>
                </a:hlinkClick>
              </a:rPr>
              <a:t> Historia del ADN #</a:t>
            </a:r>
            <a:r>
              <a:rPr lang="es-ES" sz="1200" dirty="0" err="1">
                <a:solidFill>
                  <a:srgbClr val="0033CC"/>
                </a:solidFill>
                <a:hlinkClick r:id="rId5">
                  <a:extLst>
                    <a:ext uri="{A12FA001-AC4F-418D-AE19-62706E023703}">
                      <ahyp:hlinkClr xmlns:ahyp="http://schemas.microsoft.com/office/drawing/2018/hyperlinkcolor" val="tx"/>
                    </a:ext>
                  </a:extLst>
                </a:hlinkClick>
              </a:rPr>
              <a:t>Biotecnologi</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DcdvaE</a:t>
            </a:r>
            <a:r>
              <a:rPr lang="es-ES" sz="1200" dirty="0">
                <a:solidFill>
                  <a:srgbClr val="0033CC"/>
                </a:solidFill>
                <a:hlinkClick r:id="rId5">
                  <a:extLst>
                    <a:ext uri="{A12FA001-AC4F-418D-AE19-62706E023703}">
                      <ahyp:hlinkClr xmlns:ahyp="http://schemas.microsoft.com/office/drawing/2018/hyperlinkcolor" val="tx"/>
                    </a:ext>
                  </a:extLst>
                </a:hlinkClick>
              </a:rPr>
              <a:t> @ESPEU @</a:t>
            </a:r>
            <a:r>
              <a:rPr lang="es-ES" sz="1200" dirty="0" err="1">
                <a:solidFill>
                  <a:srgbClr val="0033CC"/>
                </a:solidFill>
                <a:hlinkClick r:id="rId5">
                  <a:extLst>
                    <a:ext uri="{A12FA001-AC4F-418D-AE19-62706E023703}">
                      <ahyp:hlinkClr xmlns:ahyp="http://schemas.microsoft.com/office/drawing/2018/hyperlinkcolor" val="tx"/>
                    </a:ext>
                  </a:extLst>
                </a:hlinkClick>
              </a:rPr>
              <a:t>CientificasEC</a:t>
            </a:r>
            <a:r>
              <a:rPr lang="es-ES" sz="1200" dirty="0">
                <a:solidFill>
                  <a:srgbClr val="0033CC"/>
                </a:solidFill>
                <a:hlinkClick r:id="rId5">
                  <a:extLst>
                    <a:ext uri="{A12FA001-AC4F-418D-AE19-62706E023703}">
                      <ahyp:hlinkClr xmlns:ahyp="http://schemas.microsoft.com/office/drawing/2018/hyperlinkcolor" val="tx"/>
                    </a:ext>
                  </a:extLst>
                </a:hlinkClick>
              </a:rPr>
              <a:t> @</a:t>
            </a:r>
            <a:r>
              <a:rPr lang="es-ES" sz="1200" dirty="0" err="1">
                <a:solidFill>
                  <a:srgbClr val="0033CC"/>
                </a:solidFill>
                <a:hlinkClick r:id="rId5">
                  <a:extLst>
                    <a:ext uri="{A12FA001-AC4F-418D-AE19-62706E023703}">
                      <ahyp:hlinkClr xmlns:ahyp="http://schemas.microsoft.com/office/drawing/2018/hyperlinkcolor" val="tx"/>
                    </a:ext>
                  </a:extLst>
                </a:hlinkClick>
              </a:rPr>
              <a:t>Ecienciaespe</a:t>
            </a:r>
            <a:r>
              <a:rPr lang="es-ES" sz="1200" dirty="0">
                <a:solidFill>
                  <a:srgbClr val="0033CC"/>
                </a:solidFill>
                <a:hlinkClick r:id="rId5">
                  <a:extLst>
                    <a:ext uri="{A12FA001-AC4F-418D-AE19-62706E023703}">
                      <ahyp:hlinkClr xmlns:ahyp="http://schemas.microsoft.com/office/drawing/2018/hyperlinkcolor" val="tx"/>
                    </a:ext>
                  </a:extLst>
                </a:hlinkClick>
              </a:rPr>
              <a:t> https://t.co/NSY9KIseS0" / X</a:t>
            </a:r>
            <a:endParaRPr lang="ca-ES" sz="1200" dirty="0">
              <a:solidFill>
                <a:srgbClr val="0033CC"/>
              </a:solidFill>
            </a:endParaRPr>
          </a:p>
        </p:txBody>
      </p:sp>
      <p:sp>
        <p:nvSpPr>
          <p:cNvPr id="10" name="Rectángulo 9">
            <a:extLst>
              <a:ext uri="{FF2B5EF4-FFF2-40B4-BE49-F238E27FC236}">
                <a16:creationId xmlns:a16="http://schemas.microsoft.com/office/drawing/2014/main" id="{2006A28B-0925-5D6B-6D9A-297B53309993}"/>
              </a:ext>
            </a:extLst>
          </p:cNvPr>
          <p:cNvSpPr/>
          <p:nvPr/>
        </p:nvSpPr>
        <p:spPr bwMode="auto">
          <a:xfrm>
            <a:off x="3241407" y="4569829"/>
            <a:ext cx="1969711" cy="488498"/>
          </a:xfrm>
          <a:prstGeom prst="rect">
            <a:avLst/>
          </a:prstGeom>
          <a:noFill/>
          <a:ln w="5715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38508909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2CB37F8-D7C6-47B9-9F62-F76BBF936B80}"/>
              </a:ext>
            </a:extLst>
          </p:cNvPr>
          <p:cNvSpPr txBox="1"/>
          <p:nvPr/>
        </p:nvSpPr>
        <p:spPr>
          <a:xfrm>
            <a:off x="261776" y="88296"/>
            <a:ext cx="3862874" cy="553998"/>
          </a:xfrm>
          <a:prstGeom prst="rect">
            <a:avLst/>
          </a:prstGeom>
          <a:noFill/>
        </p:spPr>
        <p:txBody>
          <a:bodyPr wrap="square" rtlCol="0">
            <a:spAutoFit/>
          </a:bodyPr>
          <a:lstStyle/>
          <a:p>
            <a:r>
              <a:rPr lang="es-ES" sz="3000" dirty="0">
                <a:solidFill>
                  <a:schemeClr val="tx1">
                    <a:lumMod val="85000"/>
                    <a:lumOff val="15000"/>
                  </a:schemeClr>
                </a:solidFill>
              </a:rPr>
              <a:t>Genómica</a:t>
            </a:r>
          </a:p>
        </p:txBody>
      </p:sp>
      <p:pic>
        <p:nvPicPr>
          <p:cNvPr id="6" name="Imagen 5">
            <a:extLst>
              <a:ext uri="{FF2B5EF4-FFF2-40B4-BE49-F238E27FC236}">
                <a16:creationId xmlns:a16="http://schemas.microsoft.com/office/drawing/2014/main" id="{3345C233-172A-4172-A29F-36A2804B928A}"/>
              </a:ext>
            </a:extLst>
          </p:cNvPr>
          <p:cNvPicPr>
            <a:picLocks noChangeAspect="1"/>
          </p:cNvPicPr>
          <p:nvPr/>
        </p:nvPicPr>
        <p:blipFill rotWithShape="1">
          <a:blip r:embed="rId3"/>
          <a:srcRect l="55234" t="32361" r="25235" b="25000"/>
          <a:stretch/>
        </p:blipFill>
        <p:spPr>
          <a:xfrm>
            <a:off x="4473620" y="696940"/>
            <a:ext cx="4635962" cy="5692959"/>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432D59FF-97F5-46F3-840F-EA09F23BB958}"/>
              </a:ext>
            </a:extLst>
          </p:cNvPr>
          <p:cNvSpPr txBox="1"/>
          <p:nvPr/>
        </p:nvSpPr>
        <p:spPr>
          <a:xfrm>
            <a:off x="144129" y="2514126"/>
            <a:ext cx="3862874" cy="1711310"/>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68580" tIns="34290" rIns="68580" bIns="34290" rtlCol="0" anchor="ctr">
            <a:noAutofit/>
          </a:bodyPr>
          <a:lstStyle/>
          <a:p>
            <a:pPr algn="ctr"/>
            <a:r>
              <a:rPr lang="es-ES" sz="1800" b="1" i="1" dirty="0">
                <a:solidFill>
                  <a:schemeClr val="bg1"/>
                </a:solidFill>
                <a:latin typeface="Arial" panose="020B0604020202020204" pitchFamily="34" charset="0"/>
                <a:cs typeface="Arial" panose="020B0604020202020204" pitchFamily="34" charset="0"/>
              </a:rPr>
              <a:t>Las diferencias entre humanos y</a:t>
            </a:r>
          </a:p>
          <a:p>
            <a:pPr algn="ctr"/>
            <a:r>
              <a:rPr lang="es-ES" sz="1800" b="1" i="1" dirty="0">
                <a:solidFill>
                  <a:schemeClr val="bg1"/>
                </a:solidFill>
                <a:latin typeface="Arial" panose="020B0604020202020204" pitchFamily="34" charset="0"/>
                <a:cs typeface="Arial" panose="020B0604020202020204" pitchFamily="34" charset="0"/>
              </a:rPr>
              <a:t>chimpancés es 10 veces menor que entre ratones y las ratas.</a:t>
            </a:r>
          </a:p>
          <a:p>
            <a:pPr algn="ctr"/>
            <a:r>
              <a:rPr lang="es-ES" sz="1800" b="1" dirty="0">
                <a:solidFill>
                  <a:schemeClr val="bg1"/>
                </a:solidFill>
                <a:latin typeface="Arial" panose="020B0604020202020204" pitchFamily="34" charset="0"/>
                <a:cs typeface="Arial" panose="020B0604020202020204" pitchFamily="34" charset="0"/>
              </a:rPr>
              <a:t> </a:t>
            </a:r>
          </a:p>
          <a:p>
            <a:pPr algn="ctr"/>
            <a:r>
              <a:rPr lang="es-ES" sz="1800" b="1" i="1" dirty="0">
                <a:solidFill>
                  <a:schemeClr val="bg1"/>
                </a:solidFill>
                <a:latin typeface="Arial" panose="020B0604020202020204" pitchFamily="34" charset="0"/>
                <a:cs typeface="Arial" panose="020B0604020202020204" pitchFamily="34" charset="0"/>
              </a:rPr>
              <a:t>Sólo es 10 veces mayor que entre dos personas cualesquiera</a:t>
            </a:r>
            <a:endParaRPr lang="en-US" sz="1800" b="1" dirty="0">
              <a:solidFill>
                <a:schemeClr val="bg1"/>
              </a:solidFill>
              <a:latin typeface="Arial" panose="020B0604020202020204" pitchFamily="34" charset="0"/>
              <a:ea typeface="+mj-ea"/>
              <a:cs typeface="Arial" panose="020B0604020202020204" pitchFamily="34" charset="0"/>
            </a:endParaRPr>
          </a:p>
        </p:txBody>
      </p:sp>
      <p:pic>
        <p:nvPicPr>
          <p:cNvPr id="9" name="Imagen 8">
            <a:extLst>
              <a:ext uri="{FF2B5EF4-FFF2-40B4-BE49-F238E27FC236}">
                <a16:creationId xmlns:a16="http://schemas.microsoft.com/office/drawing/2014/main" id="{4BB53D93-886F-42ED-BA78-41FB9FF90484}"/>
              </a:ext>
            </a:extLst>
          </p:cNvPr>
          <p:cNvPicPr>
            <a:picLocks noChangeAspect="1"/>
          </p:cNvPicPr>
          <p:nvPr/>
        </p:nvPicPr>
        <p:blipFill rotWithShape="1">
          <a:blip r:embed="rId4"/>
          <a:srcRect l="74082" t="32517" r="9755" b="43265"/>
          <a:stretch/>
        </p:blipFill>
        <p:spPr>
          <a:xfrm>
            <a:off x="132482" y="4312410"/>
            <a:ext cx="2684002" cy="2262026"/>
          </a:xfrm>
          <a:prstGeom prst="rect">
            <a:avLst/>
          </a:prstGeom>
          <a:ln>
            <a:noFill/>
          </a:ln>
          <a:effectLst>
            <a:outerShdw blurRad="292100" dist="139700" dir="2700000" algn="tl" rotWithShape="0">
              <a:srgbClr val="333333">
                <a:alpha val="65000"/>
              </a:srgbClr>
            </a:outerShdw>
          </a:effectLst>
        </p:spPr>
      </p:pic>
      <p:pic>
        <p:nvPicPr>
          <p:cNvPr id="8" name="Picture 2" descr="Mostra la imatge original">
            <a:extLst>
              <a:ext uri="{FF2B5EF4-FFF2-40B4-BE49-F238E27FC236}">
                <a16:creationId xmlns:a16="http://schemas.microsoft.com/office/drawing/2014/main" id="{9C05B1B9-6BA4-48CD-A317-B9EEAF69987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54" r="9216"/>
          <a:stretch/>
        </p:blipFill>
        <p:spPr bwMode="auto">
          <a:xfrm>
            <a:off x="2266222" y="136298"/>
            <a:ext cx="2495878" cy="1660131"/>
          </a:xfrm>
          <a:prstGeom prst="rect">
            <a:avLst/>
          </a:prstGeom>
          <a:ln w="57150">
            <a:solidFill>
              <a:srgbClr val="FFFF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4" descr="Mostra la imatge original">
            <a:extLst>
              <a:ext uri="{FF2B5EF4-FFF2-40B4-BE49-F238E27FC236}">
                <a16:creationId xmlns:a16="http://schemas.microsoft.com/office/drawing/2014/main" id="{5A6142EC-843A-4156-A8CB-2445869BC2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803" r="27222"/>
          <a:stretch/>
        </p:blipFill>
        <p:spPr bwMode="auto">
          <a:xfrm>
            <a:off x="144129" y="553998"/>
            <a:ext cx="1758616" cy="1898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383DA00-6B96-4C02-6F97-EBBD41E9841D}"/>
              </a:ext>
            </a:extLst>
          </p:cNvPr>
          <p:cNvSpPr txBox="1"/>
          <p:nvPr/>
        </p:nvSpPr>
        <p:spPr>
          <a:xfrm>
            <a:off x="4670998" y="100769"/>
            <a:ext cx="4480627" cy="738664"/>
          </a:xfrm>
          <a:prstGeom prst="rect">
            <a:avLst/>
          </a:prstGeom>
          <a:noFill/>
        </p:spPr>
        <p:txBody>
          <a:bodyPr wrap="square" rtlCol="0">
            <a:spAutoFit/>
          </a:bodyPr>
          <a:lstStyle/>
          <a:p>
            <a:pPr algn="ctr"/>
            <a:r>
              <a:rPr lang="es-ES" sz="1400" i="0" dirty="0">
                <a:solidFill>
                  <a:srgbClr val="0033CC"/>
                </a:solidFill>
                <a:effectLst/>
                <a:highlight>
                  <a:srgbClr val="FFFF00"/>
                </a:highlight>
                <a:cs typeface="Arial" panose="020B0604020202020204" pitchFamily="34" charset="0"/>
              </a:rPr>
              <a:t>1% del ADN está formado por genes que codifican proteínas el otro 99% no codifica  para proteínas   </a:t>
            </a:r>
            <a:r>
              <a:rPr lang="es-ES" sz="1400" i="0" dirty="0">
                <a:solidFill>
                  <a:srgbClr val="FF0000"/>
                </a:solidFill>
                <a:effectLst/>
                <a:highlight>
                  <a:srgbClr val="FFFF00"/>
                </a:highlight>
                <a:cs typeface="Arial" panose="020B0604020202020204" pitchFamily="34" charset="0"/>
              </a:rPr>
              <a:t>= Función de control</a:t>
            </a:r>
            <a:endParaRPr lang="es-ES" sz="1400" dirty="0">
              <a:solidFill>
                <a:srgbClr val="FF0000"/>
              </a:solidFill>
              <a:highlight>
                <a:srgbClr val="FFFF00"/>
              </a:highlight>
              <a:cs typeface="Arial" panose="020B0604020202020204" pitchFamily="34" charset="0"/>
            </a:endParaRPr>
          </a:p>
        </p:txBody>
      </p:sp>
      <p:sp>
        <p:nvSpPr>
          <p:cNvPr id="5" name="CuadroTexto 4">
            <a:extLst>
              <a:ext uri="{FF2B5EF4-FFF2-40B4-BE49-F238E27FC236}">
                <a16:creationId xmlns:a16="http://schemas.microsoft.com/office/drawing/2014/main" id="{A2F758F8-0E39-2C46-ACFE-77B84CC6383D}"/>
              </a:ext>
            </a:extLst>
          </p:cNvPr>
          <p:cNvSpPr txBox="1"/>
          <p:nvPr/>
        </p:nvSpPr>
        <p:spPr>
          <a:xfrm>
            <a:off x="3150684" y="6485275"/>
            <a:ext cx="7007195" cy="338554"/>
          </a:xfrm>
          <a:prstGeom prst="rect">
            <a:avLst/>
          </a:prstGeom>
          <a:noFill/>
        </p:spPr>
        <p:txBody>
          <a:bodyPr wrap="square">
            <a:spAutoFit/>
          </a:bodyPr>
          <a:lstStyle/>
          <a:p>
            <a:r>
              <a:rPr lang="es-ES" sz="1600" b="0" i="0" u="none" strike="noStrike" dirty="0">
                <a:effectLst/>
                <a:latin typeface="Arial" panose="020B0604020202020204" pitchFamily="34" charset="0"/>
                <a:hlinkClick r:id="rId7">
                  <a:extLst>
                    <a:ext uri="{A12FA001-AC4F-418D-AE19-62706E023703}">
                      <ahyp:hlinkClr xmlns:ahyp="http://schemas.microsoft.com/office/drawing/2018/hyperlinkcolor" val="tx"/>
                    </a:ext>
                  </a:extLst>
                </a:hlinkClick>
              </a:rPr>
              <a:t>http://genome.cshlp.org/content/15/12/1746.full</a:t>
            </a:r>
            <a:endParaRPr lang="es-ES" sz="1600" dirty="0"/>
          </a:p>
        </p:txBody>
      </p:sp>
      <p:sp>
        <p:nvSpPr>
          <p:cNvPr id="11" name="CuadroTexto 10">
            <a:extLst>
              <a:ext uri="{FF2B5EF4-FFF2-40B4-BE49-F238E27FC236}">
                <a16:creationId xmlns:a16="http://schemas.microsoft.com/office/drawing/2014/main" id="{41C5A780-FC2A-E9FA-4702-9FE9E22CB8D8}"/>
              </a:ext>
            </a:extLst>
          </p:cNvPr>
          <p:cNvSpPr txBox="1"/>
          <p:nvPr/>
        </p:nvSpPr>
        <p:spPr>
          <a:xfrm>
            <a:off x="4133931" y="3941598"/>
            <a:ext cx="4877587" cy="646331"/>
          </a:xfrm>
          <a:prstGeom prst="rect">
            <a:avLst/>
          </a:prstGeom>
          <a:solidFill>
            <a:schemeClr val="bg1"/>
          </a:solidFill>
          <a:ln w="38100">
            <a:solidFill>
              <a:srgbClr val="FF0000"/>
            </a:solidFill>
          </a:ln>
        </p:spPr>
        <p:txBody>
          <a:bodyPr wrap="square" rtlCol="0">
            <a:spAutoFit/>
          </a:bodyPr>
          <a:lstStyle/>
          <a:p>
            <a:r>
              <a:rPr lang="es-ES" sz="1200" i="0" dirty="0">
                <a:effectLst/>
                <a:latin typeface="Arial" panose="020B0604020202020204" pitchFamily="34" charset="0"/>
              </a:rPr>
              <a:t>Los humanos poseemos unos 20.500 genes, número muy similar al de los ratones </a:t>
            </a:r>
            <a:r>
              <a:rPr lang="es-ES" sz="1200" dirty="0"/>
              <a:t>y compartimos e</a:t>
            </a:r>
            <a:r>
              <a:rPr lang="es-ES" sz="1200" i="0" dirty="0">
                <a:effectLst/>
                <a:latin typeface="Arial" panose="020B0604020202020204" pitchFamily="34" charset="0"/>
              </a:rPr>
              <a:t>l 98,7% de los genes con los chimpancés  y los bonobos y un 98% con los gorilas</a:t>
            </a:r>
            <a:endParaRPr lang="es-ES" sz="1200" dirty="0"/>
          </a:p>
        </p:txBody>
      </p:sp>
    </p:spTree>
    <p:extLst>
      <p:ext uri="{BB962C8B-B14F-4D97-AF65-F5344CB8AC3E}">
        <p14:creationId xmlns:p14="http://schemas.microsoft.com/office/powerpoint/2010/main" val="3879641504"/>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09B4E318-A657-DC25-A389-523F827162A5}"/>
              </a:ext>
            </a:extLst>
          </p:cNvPr>
          <p:cNvSpPr txBox="1"/>
          <p:nvPr/>
        </p:nvSpPr>
        <p:spPr>
          <a:xfrm>
            <a:off x="251400" y="6237390"/>
            <a:ext cx="6750620" cy="461665"/>
          </a:xfrm>
          <a:prstGeom prst="rect">
            <a:avLst/>
          </a:prstGeom>
          <a:noFill/>
        </p:spPr>
        <p:txBody>
          <a:bodyPr wrap="square">
            <a:spAutoFit/>
          </a:bodyPr>
          <a:lstStyle/>
          <a:p>
            <a:r>
              <a:rPr lang="es-ES"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http://genome.cshlp.org/content/15/12/1746.full</a:t>
            </a:r>
            <a:endParaRPr lang="es-ES" dirty="0"/>
          </a:p>
        </p:txBody>
      </p:sp>
      <p:pic>
        <p:nvPicPr>
          <p:cNvPr id="8" name="Imagen 7">
            <a:extLst>
              <a:ext uri="{FF2B5EF4-FFF2-40B4-BE49-F238E27FC236}">
                <a16:creationId xmlns:a16="http://schemas.microsoft.com/office/drawing/2014/main" id="{9296184E-9FFA-6891-7D14-25085757A561}"/>
              </a:ext>
            </a:extLst>
          </p:cNvPr>
          <p:cNvPicPr>
            <a:picLocks noChangeAspect="1"/>
          </p:cNvPicPr>
          <p:nvPr/>
        </p:nvPicPr>
        <p:blipFill>
          <a:blip r:embed="rId4"/>
          <a:srcRect l="9836" t="11200" r="28737" b="6199"/>
          <a:stretch/>
        </p:blipFill>
        <p:spPr>
          <a:xfrm>
            <a:off x="107380" y="17904"/>
            <a:ext cx="8281150" cy="6263947"/>
          </a:xfrm>
          <a:prstGeom prst="rect">
            <a:avLst/>
          </a:prstGeom>
        </p:spPr>
      </p:pic>
      <p:sp>
        <p:nvSpPr>
          <p:cNvPr id="9" name="CuadroTexto 8">
            <a:extLst>
              <a:ext uri="{FF2B5EF4-FFF2-40B4-BE49-F238E27FC236}">
                <a16:creationId xmlns:a16="http://schemas.microsoft.com/office/drawing/2014/main" id="{33F5C0E1-B994-FDD9-8D5B-B291A90CA9EE}"/>
              </a:ext>
            </a:extLst>
          </p:cNvPr>
          <p:cNvSpPr txBox="1"/>
          <p:nvPr/>
        </p:nvSpPr>
        <p:spPr>
          <a:xfrm>
            <a:off x="251400" y="1700760"/>
            <a:ext cx="8353160" cy="830997"/>
          </a:xfrm>
          <a:prstGeom prst="rect">
            <a:avLst/>
          </a:prstGeom>
          <a:solidFill>
            <a:srgbClr val="FFFF00"/>
          </a:solidFill>
          <a:ln>
            <a:solidFill>
              <a:srgbClr val="FFFF00"/>
            </a:solidFill>
          </a:ln>
        </p:spPr>
        <p:txBody>
          <a:bodyPr wrap="square" rtlCol="0">
            <a:spAutoFit/>
          </a:bodyPr>
          <a:lstStyle/>
          <a:p>
            <a:pPr algn="ctr"/>
            <a:r>
              <a:rPr lang="es-ES" sz="1600" dirty="0"/>
              <a:t>Nuevos análisis demuestran diferencias 10 veces superiores (</a:t>
            </a:r>
            <a:r>
              <a:rPr lang="es-ES" sz="1600" b="0" i="0" dirty="0">
                <a:solidFill>
                  <a:srgbClr val="363733"/>
                </a:solidFill>
                <a:effectLst/>
                <a:latin typeface="Verdana" panose="020B0604030504040204" pitchFamily="34" charset="0"/>
              </a:rPr>
              <a:t>estudio de las </a:t>
            </a:r>
            <a:r>
              <a:rPr lang="es-ES" sz="1600" b="1" i="0" dirty="0">
                <a:solidFill>
                  <a:srgbClr val="363733"/>
                </a:solidFill>
                <a:effectLst/>
                <a:latin typeface="Verdana" panose="020B0604030504040204" pitchFamily="34" charset="0"/>
              </a:rPr>
              <a:t>duplicaciones segmentales</a:t>
            </a:r>
            <a:r>
              <a:rPr lang="es-ES" sz="1600" b="0" i="0" dirty="0">
                <a:solidFill>
                  <a:srgbClr val="363733"/>
                </a:solidFill>
                <a:effectLst/>
                <a:latin typeface="Verdana" panose="020B0604030504040204" pitchFamily="34" charset="0"/>
              </a:rPr>
              <a:t>, fragmentos grandes de ADN repetidos muchas veces) </a:t>
            </a:r>
            <a:endParaRPr lang="es-ES" sz="1600" dirty="0"/>
          </a:p>
        </p:txBody>
      </p:sp>
    </p:spTree>
    <p:extLst>
      <p:ext uri="{BB962C8B-B14F-4D97-AF65-F5344CB8AC3E}">
        <p14:creationId xmlns:p14="http://schemas.microsoft.com/office/powerpoint/2010/main" val="409594648"/>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3" descr="cell1"/>
          <p:cNvPicPr preferRelativeResize="0"/>
          <p:nvPr/>
        </p:nvPicPr>
        <p:blipFill rotWithShape="1">
          <a:blip r:embed="rId3">
            <a:alphaModFix/>
          </a:blip>
          <a:srcRect/>
          <a:stretch/>
        </p:blipFill>
        <p:spPr>
          <a:xfrm>
            <a:off x="1079500" y="1119187"/>
            <a:ext cx="6958012" cy="4464050"/>
          </a:xfrm>
          <a:prstGeom prst="rect">
            <a:avLst/>
          </a:prstGeom>
          <a:noFill/>
          <a:ln>
            <a:noFill/>
          </a:ln>
        </p:spPr>
      </p:pic>
      <p:sp>
        <p:nvSpPr>
          <p:cNvPr id="130" name="Google Shape;130;p3"/>
          <p:cNvSpPr txBox="1"/>
          <p:nvPr/>
        </p:nvSpPr>
        <p:spPr>
          <a:xfrm>
            <a:off x="1552575" y="184175"/>
            <a:ext cx="57792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Arial"/>
              <a:buNone/>
            </a:pPr>
            <a:r>
              <a:rPr lang="en-US" sz="3300" b="1" i="0" u="none" strike="noStrike" cap="none">
                <a:solidFill>
                  <a:schemeClr val="dk1"/>
                </a:solidFill>
                <a:latin typeface="Arial"/>
                <a:ea typeface="Arial"/>
                <a:cs typeface="Arial"/>
                <a:sym typeface="Arial"/>
              </a:rPr>
              <a:t>C</a:t>
            </a:r>
            <a:r>
              <a:rPr lang="en-US" sz="3300" b="1">
                <a:solidFill>
                  <a:schemeClr val="dk1"/>
                </a:solidFill>
              </a:rPr>
              <a:t>èl·</a:t>
            </a:r>
            <a:r>
              <a:rPr lang="en-US" sz="3300" b="1" i="0" u="none" strike="noStrike" cap="none">
                <a:solidFill>
                  <a:schemeClr val="dk1"/>
                </a:solidFill>
                <a:latin typeface="Arial"/>
                <a:ea typeface="Arial"/>
                <a:cs typeface="Arial"/>
                <a:sym typeface="Arial"/>
              </a:rPr>
              <a:t>lula eucariota animal</a:t>
            </a:r>
            <a:endParaRPr sz="1100" b="0" i="0" u="none" strike="noStrike" cap="none">
              <a:solidFill>
                <a:srgbClr val="000000"/>
              </a:solidFill>
              <a:latin typeface="Arial"/>
              <a:ea typeface="Arial"/>
              <a:cs typeface="Arial"/>
              <a:sym typeface="Arial"/>
            </a:endParaRPr>
          </a:p>
        </p:txBody>
      </p:sp>
      <p:cxnSp>
        <p:nvCxnSpPr>
          <p:cNvPr id="131" name="Google Shape;131;p3"/>
          <p:cNvCxnSpPr/>
          <p:nvPr/>
        </p:nvCxnSpPr>
        <p:spPr>
          <a:xfrm rot="10800000">
            <a:off x="2641600" y="1512887"/>
            <a:ext cx="446087" cy="0"/>
          </a:xfrm>
          <a:prstGeom prst="straightConnector1">
            <a:avLst/>
          </a:prstGeom>
          <a:noFill/>
          <a:ln w="9525" cap="flat" cmpd="sng">
            <a:solidFill>
              <a:srgbClr val="003B00"/>
            </a:solidFill>
            <a:prstDash val="solid"/>
            <a:miter lim="800000"/>
            <a:headEnd type="none" w="sm" len="sm"/>
            <a:tailEnd type="stealth" w="med" len="med"/>
          </a:ln>
        </p:spPr>
      </p:cxnSp>
      <p:cxnSp>
        <p:nvCxnSpPr>
          <p:cNvPr id="132" name="Google Shape;132;p3"/>
          <p:cNvCxnSpPr/>
          <p:nvPr/>
        </p:nvCxnSpPr>
        <p:spPr>
          <a:xfrm rot="10800000" flipH="1">
            <a:off x="3851275" y="1430337"/>
            <a:ext cx="22225" cy="334962"/>
          </a:xfrm>
          <a:prstGeom prst="straightConnector1">
            <a:avLst/>
          </a:prstGeom>
          <a:noFill/>
          <a:ln w="9525" cap="flat" cmpd="sng">
            <a:solidFill>
              <a:srgbClr val="FF0000"/>
            </a:solidFill>
            <a:prstDash val="solid"/>
            <a:miter lim="800000"/>
            <a:headEnd type="none" w="sm" len="sm"/>
            <a:tailEnd type="stealth" w="med" len="med"/>
          </a:ln>
        </p:spPr>
      </p:cxnSp>
      <p:sp>
        <p:nvSpPr>
          <p:cNvPr id="133" name="Google Shape;133;p3"/>
          <p:cNvSpPr txBox="1"/>
          <p:nvPr/>
        </p:nvSpPr>
        <p:spPr>
          <a:xfrm>
            <a:off x="3316275" y="1068375"/>
            <a:ext cx="1573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00"/>
              <a:buFont typeface="Arial"/>
              <a:buNone/>
            </a:pPr>
            <a:r>
              <a:rPr lang="en-US" sz="1000" b="1">
                <a:solidFill>
                  <a:srgbClr val="FF0000"/>
                </a:solidFill>
              </a:rPr>
              <a:t>Emmagatzematge</a:t>
            </a:r>
            <a:r>
              <a:rPr lang="en-US" sz="1000" b="1" i="0" u="none" strike="noStrike" cap="none">
                <a:solidFill>
                  <a:srgbClr val="FF0000"/>
                </a:solidFill>
                <a:latin typeface="Arial"/>
                <a:ea typeface="Arial"/>
                <a:cs typeface="Arial"/>
                <a:sym typeface="Arial"/>
              </a:rPr>
              <a:t> 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subst</a:t>
            </a:r>
            <a:r>
              <a:rPr lang="en-US" sz="1000" b="1">
                <a:solidFill>
                  <a:srgbClr val="FF0000"/>
                </a:solidFill>
              </a:rPr>
              <a:t>à</a:t>
            </a:r>
            <a:r>
              <a:rPr lang="en-US" sz="1000" b="1" i="0" u="none" strike="noStrike" cap="none">
                <a:solidFill>
                  <a:srgbClr val="FF0000"/>
                </a:solidFill>
                <a:latin typeface="Arial"/>
                <a:ea typeface="Arial"/>
                <a:cs typeface="Arial"/>
                <a:sym typeface="Arial"/>
              </a:rPr>
              <a:t>nci</a:t>
            </a:r>
            <a:r>
              <a:rPr lang="en-US" sz="1000" b="1">
                <a:solidFill>
                  <a:srgbClr val="FF0000"/>
                </a:solidFill>
              </a:rPr>
              <a:t>e</a:t>
            </a:r>
            <a:r>
              <a:rPr lang="en-US" sz="1000" b="1" i="0" u="none" strike="noStrike" cap="none">
                <a:solidFill>
                  <a:srgbClr val="FF0000"/>
                </a:solidFill>
                <a:latin typeface="Arial"/>
                <a:ea typeface="Arial"/>
                <a:cs typeface="Arial"/>
                <a:sym typeface="Arial"/>
              </a:rPr>
              <a:t>s</a:t>
            </a:r>
            <a:endParaRPr sz="1400" b="0" i="0" u="none" strike="noStrike" cap="none">
              <a:solidFill>
                <a:srgbClr val="000000"/>
              </a:solidFill>
              <a:latin typeface="Arial"/>
              <a:ea typeface="Arial"/>
              <a:cs typeface="Arial"/>
              <a:sym typeface="Arial"/>
            </a:endParaRPr>
          </a:p>
        </p:txBody>
      </p:sp>
      <p:sp>
        <p:nvSpPr>
          <p:cNvPr id="134" name="Google Shape;134;p3"/>
          <p:cNvSpPr txBox="1"/>
          <p:nvPr/>
        </p:nvSpPr>
        <p:spPr>
          <a:xfrm>
            <a:off x="1524000" y="1363662"/>
            <a:ext cx="11271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003B00"/>
                </a:solidFill>
                <a:latin typeface="Arial"/>
                <a:ea typeface="Arial"/>
                <a:cs typeface="Arial"/>
                <a:sym typeface="Arial"/>
              </a:rPr>
              <a:t>Divisió cel·lular</a:t>
            </a:r>
            <a:endParaRPr sz="1400" b="0" i="0" u="none" strike="noStrike" cap="none">
              <a:solidFill>
                <a:srgbClr val="003B00"/>
              </a:solidFill>
              <a:latin typeface="Arial"/>
              <a:ea typeface="Arial"/>
              <a:cs typeface="Arial"/>
              <a:sym typeface="Arial"/>
            </a:endParaRPr>
          </a:p>
        </p:txBody>
      </p:sp>
      <p:sp>
        <p:nvSpPr>
          <p:cNvPr id="135" name="Google Shape;135;p3"/>
          <p:cNvSpPr txBox="1"/>
          <p:nvPr/>
        </p:nvSpPr>
        <p:spPr>
          <a:xfrm>
            <a:off x="5372100" y="828675"/>
            <a:ext cx="9588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Degradació</a:t>
            </a:r>
            <a:endParaRPr sz="1400" b="0" i="0" u="none" strike="noStrike" cap="none">
              <a:solidFill>
                <a:srgbClr val="000000"/>
              </a:solidFill>
              <a:latin typeface="Arial"/>
              <a:ea typeface="Arial"/>
              <a:cs typeface="Arial"/>
              <a:sym typeface="Arial"/>
            </a:endParaRPr>
          </a:p>
        </p:txBody>
      </p:sp>
      <p:cxnSp>
        <p:nvCxnSpPr>
          <p:cNvPr id="136" name="Google Shape;136;p3"/>
          <p:cNvCxnSpPr/>
          <p:nvPr/>
        </p:nvCxnSpPr>
        <p:spPr>
          <a:xfrm rot="10800000">
            <a:off x="1692275" y="1844675"/>
            <a:ext cx="503237" cy="0"/>
          </a:xfrm>
          <a:prstGeom prst="straightConnector1">
            <a:avLst/>
          </a:prstGeom>
          <a:noFill/>
          <a:ln w="9525" cap="flat" cmpd="sng">
            <a:solidFill>
              <a:srgbClr val="20124D"/>
            </a:solidFill>
            <a:prstDash val="solid"/>
            <a:miter lim="800000"/>
            <a:headEnd type="none" w="sm" len="sm"/>
            <a:tailEnd type="stealth" w="med" len="med"/>
          </a:ln>
        </p:spPr>
      </p:cxnSp>
      <p:cxnSp>
        <p:nvCxnSpPr>
          <p:cNvPr id="137" name="Google Shape;137;p3"/>
          <p:cNvCxnSpPr/>
          <p:nvPr/>
        </p:nvCxnSpPr>
        <p:spPr>
          <a:xfrm rot="10800000">
            <a:off x="1123950" y="2154237"/>
            <a:ext cx="503237" cy="0"/>
          </a:xfrm>
          <a:prstGeom prst="straightConnector1">
            <a:avLst/>
          </a:prstGeom>
          <a:noFill/>
          <a:ln w="9525" cap="flat" cmpd="sng">
            <a:solidFill>
              <a:srgbClr val="FF0000"/>
            </a:solidFill>
            <a:prstDash val="solid"/>
            <a:miter lim="800000"/>
            <a:headEnd type="none" w="sm" len="sm"/>
            <a:tailEnd type="stealth" w="med" len="med"/>
          </a:ln>
        </p:spPr>
      </p:cxnSp>
      <p:cxnSp>
        <p:nvCxnSpPr>
          <p:cNvPr id="138" name="Google Shape;138;p3"/>
          <p:cNvCxnSpPr/>
          <p:nvPr/>
        </p:nvCxnSpPr>
        <p:spPr>
          <a:xfrm rot="10800000" flipH="1">
            <a:off x="4411662" y="950912"/>
            <a:ext cx="1036637" cy="517525"/>
          </a:xfrm>
          <a:prstGeom prst="straightConnector1">
            <a:avLst/>
          </a:prstGeom>
          <a:noFill/>
          <a:ln w="9525" cap="flat" cmpd="sng">
            <a:solidFill>
              <a:srgbClr val="FF0000"/>
            </a:solidFill>
            <a:prstDash val="solid"/>
            <a:miter lim="800000"/>
            <a:headEnd type="none" w="sm" len="sm"/>
            <a:tailEnd type="stealth" w="med" len="med"/>
          </a:ln>
        </p:spPr>
      </p:cxnSp>
      <p:cxnSp>
        <p:nvCxnSpPr>
          <p:cNvPr id="139" name="Google Shape;139;p3"/>
          <p:cNvCxnSpPr/>
          <p:nvPr/>
        </p:nvCxnSpPr>
        <p:spPr>
          <a:xfrm rot="10800000" flipH="1">
            <a:off x="7245350" y="2154237"/>
            <a:ext cx="495300" cy="195262"/>
          </a:xfrm>
          <a:prstGeom prst="straightConnector1">
            <a:avLst/>
          </a:prstGeom>
          <a:noFill/>
          <a:ln w="9525" cap="flat" cmpd="sng">
            <a:solidFill>
              <a:srgbClr val="003B00"/>
            </a:solidFill>
            <a:prstDash val="solid"/>
            <a:miter lim="800000"/>
            <a:headEnd type="none" w="sm" len="sm"/>
            <a:tailEnd type="stealth" w="med" len="med"/>
          </a:ln>
        </p:spPr>
      </p:cxnSp>
      <p:sp>
        <p:nvSpPr>
          <p:cNvPr id="140" name="Google Shape;140;p3"/>
          <p:cNvSpPr txBox="1"/>
          <p:nvPr/>
        </p:nvSpPr>
        <p:spPr>
          <a:xfrm>
            <a:off x="7558087" y="1949450"/>
            <a:ext cx="1468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003B00"/>
                </a:solidFill>
                <a:latin typeface="Arial"/>
                <a:ea typeface="Arial"/>
                <a:cs typeface="Arial"/>
                <a:sym typeface="Arial"/>
              </a:rPr>
              <a:t>S</a:t>
            </a:r>
            <a:r>
              <a:rPr lang="en-US" sz="1000" b="1">
                <a:solidFill>
                  <a:srgbClr val="003B00"/>
                </a:solidFill>
              </a:rPr>
              <a:t>í</a:t>
            </a:r>
            <a:r>
              <a:rPr lang="en-US" sz="1000" b="1" i="0" u="none" strike="noStrike" cap="none">
                <a:solidFill>
                  <a:srgbClr val="003B00"/>
                </a:solidFill>
                <a:latin typeface="Arial"/>
                <a:ea typeface="Arial"/>
                <a:cs typeface="Arial"/>
                <a:sym typeface="Arial"/>
              </a:rPr>
              <a:t>ntesi de prote</a:t>
            </a:r>
            <a:r>
              <a:rPr lang="en-US" sz="1000" b="1">
                <a:solidFill>
                  <a:srgbClr val="003B00"/>
                </a:solidFill>
              </a:rPr>
              <a:t>ï</a:t>
            </a:r>
            <a:r>
              <a:rPr lang="en-US" sz="1000" b="1" i="0" u="none" strike="noStrike" cap="none">
                <a:solidFill>
                  <a:srgbClr val="003B00"/>
                </a:solidFill>
                <a:latin typeface="Arial"/>
                <a:ea typeface="Arial"/>
                <a:cs typeface="Arial"/>
                <a:sym typeface="Arial"/>
              </a:rPr>
              <a:t>n</a:t>
            </a:r>
            <a:r>
              <a:rPr lang="en-US" sz="1000" b="1">
                <a:solidFill>
                  <a:srgbClr val="003B00"/>
                </a:solidFill>
              </a:rPr>
              <a:t>e</a:t>
            </a:r>
            <a:r>
              <a:rPr lang="en-US" sz="1000" b="1" i="0" u="none" strike="noStrike" cap="none">
                <a:solidFill>
                  <a:srgbClr val="003B00"/>
                </a:solidFill>
                <a:latin typeface="Arial"/>
                <a:ea typeface="Arial"/>
                <a:cs typeface="Arial"/>
                <a:sym typeface="Arial"/>
              </a:rPr>
              <a:t>s</a:t>
            </a:r>
            <a:endParaRPr sz="1400" b="0" i="0" u="none" strike="noStrike" cap="none">
              <a:solidFill>
                <a:srgbClr val="003B00"/>
              </a:solidFill>
              <a:latin typeface="Arial"/>
              <a:ea typeface="Arial"/>
              <a:cs typeface="Arial"/>
              <a:sym typeface="Arial"/>
            </a:endParaRPr>
          </a:p>
        </p:txBody>
      </p:sp>
      <p:cxnSp>
        <p:nvCxnSpPr>
          <p:cNvPr id="141" name="Google Shape;141;p3"/>
          <p:cNvCxnSpPr/>
          <p:nvPr/>
        </p:nvCxnSpPr>
        <p:spPr>
          <a:xfrm>
            <a:off x="7253287" y="1608137"/>
            <a:ext cx="609600" cy="4762"/>
          </a:xfrm>
          <a:prstGeom prst="straightConnector1">
            <a:avLst/>
          </a:prstGeom>
          <a:noFill/>
          <a:ln w="9525" cap="flat" cmpd="sng">
            <a:solidFill>
              <a:srgbClr val="FF0000"/>
            </a:solidFill>
            <a:prstDash val="solid"/>
            <a:miter lim="800000"/>
            <a:headEnd type="none" w="sm" len="sm"/>
            <a:tailEnd type="stealth" w="med" len="med"/>
          </a:ln>
        </p:spPr>
      </p:cxnSp>
      <p:cxnSp>
        <p:nvCxnSpPr>
          <p:cNvPr id="142" name="Google Shape;142;p3"/>
          <p:cNvCxnSpPr/>
          <p:nvPr/>
        </p:nvCxnSpPr>
        <p:spPr>
          <a:xfrm rot="10800000">
            <a:off x="863525" y="4652962"/>
            <a:ext cx="390600" cy="0"/>
          </a:xfrm>
          <a:prstGeom prst="straightConnector1">
            <a:avLst/>
          </a:prstGeom>
          <a:noFill/>
          <a:ln w="9525" cap="flat" cmpd="sng">
            <a:solidFill>
              <a:srgbClr val="FF0000"/>
            </a:solidFill>
            <a:prstDash val="solid"/>
            <a:miter lim="800000"/>
            <a:headEnd type="none" w="sm" len="sm"/>
            <a:tailEnd type="stealth" w="med" len="med"/>
          </a:ln>
        </p:spPr>
      </p:cxnSp>
      <p:sp>
        <p:nvSpPr>
          <p:cNvPr id="143" name="Google Shape;143;p3"/>
          <p:cNvSpPr txBox="1"/>
          <p:nvPr/>
        </p:nvSpPr>
        <p:spPr>
          <a:xfrm>
            <a:off x="-106362" y="4452937"/>
            <a:ext cx="1179512" cy="4000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Síntesi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de  lípids</a:t>
            </a:r>
            <a:endParaRPr sz="1400" b="0" i="0" u="none" strike="noStrike" cap="none">
              <a:solidFill>
                <a:srgbClr val="000000"/>
              </a:solidFill>
              <a:latin typeface="Arial"/>
              <a:ea typeface="Arial"/>
              <a:cs typeface="Arial"/>
              <a:sym typeface="Arial"/>
            </a:endParaRPr>
          </a:p>
        </p:txBody>
      </p:sp>
      <p:sp>
        <p:nvSpPr>
          <p:cNvPr id="144" name="Google Shape;144;p3"/>
          <p:cNvSpPr txBox="1"/>
          <p:nvPr/>
        </p:nvSpPr>
        <p:spPr>
          <a:xfrm>
            <a:off x="667525" y="5279775"/>
            <a:ext cx="1087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Síntesi de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prote</a:t>
            </a:r>
            <a:r>
              <a:rPr lang="en-US" sz="1000" b="1">
                <a:solidFill>
                  <a:srgbClr val="FF0000"/>
                </a:solidFill>
              </a:rPr>
              <a:t>ï</a:t>
            </a:r>
            <a:r>
              <a:rPr lang="en-US" sz="1000" b="1" i="0" u="none" strike="noStrike" cap="none">
                <a:solidFill>
                  <a:srgbClr val="FF0000"/>
                </a:solidFill>
                <a:latin typeface="Arial"/>
                <a:ea typeface="Arial"/>
                <a:cs typeface="Arial"/>
                <a:sym typeface="Arial"/>
              </a:rPr>
              <a:t>n</a:t>
            </a:r>
            <a:r>
              <a:rPr lang="en-US" sz="1000" b="1">
                <a:solidFill>
                  <a:srgbClr val="FF0000"/>
                </a:solidFill>
              </a:rPr>
              <a:t>e</a:t>
            </a:r>
            <a:r>
              <a:rPr lang="en-US" sz="1000" b="1" i="0" u="none" strike="noStrike" cap="none">
                <a:solidFill>
                  <a:srgbClr val="FF0000"/>
                </a:solidFill>
                <a:latin typeface="Arial"/>
                <a:ea typeface="Arial"/>
                <a:cs typeface="Arial"/>
                <a:sym typeface="Arial"/>
              </a:rPr>
              <a:t>s</a:t>
            </a:r>
            <a:endParaRPr sz="1400" b="0" i="0" u="none" strike="noStrike" cap="none">
              <a:solidFill>
                <a:srgbClr val="000000"/>
              </a:solidFill>
              <a:latin typeface="Arial"/>
              <a:ea typeface="Arial"/>
              <a:cs typeface="Arial"/>
              <a:sym typeface="Arial"/>
            </a:endParaRPr>
          </a:p>
        </p:txBody>
      </p:sp>
      <p:cxnSp>
        <p:nvCxnSpPr>
          <p:cNvPr id="145" name="Google Shape;145;p3"/>
          <p:cNvCxnSpPr/>
          <p:nvPr/>
        </p:nvCxnSpPr>
        <p:spPr>
          <a:xfrm flipH="1">
            <a:off x="1552575" y="5251450"/>
            <a:ext cx="390525" cy="122237"/>
          </a:xfrm>
          <a:prstGeom prst="straightConnector1">
            <a:avLst/>
          </a:prstGeom>
          <a:noFill/>
          <a:ln w="9525" cap="flat" cmpd="sng">
            <a:solidFill>
              <a:srgbClr val="FF0000"/>
            </a:solidFill>
            <a:prstDash val="solid"/>
            <a:miter lim="800000"/>
            <a:headEnd type="none" w="sm" len="sm"/>
            <a:tailEnd type="stealth" w="med" len="med"/>
          </a:ln>
        </p:spPr>
      </p:cxnSp>
      <p:sp>
        <p:nvSpPr>
          <p:cNvPr id="146" name="Google Shape;146;p3"/>
          <p:cNvSpPr txBox="1"/>
          <p:nvPr/>
        </p:nvSpPr>
        <p:spPr>
          <a:xfrm>
            <a:off x="7831137" y="3876675"/>
            <a:ext cx="922337" cy="4000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Síntesi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000"/>
              <a:buFont typeface="Arial"/>
              <a:buNone/>
            </a:pPr>
            <a:r>
              <a:rPr lang="en-US" sz="1000" b="1">
                <a:solidFill>
                  <a:srgbClr val="FF0000"/>
                </a:solidFill>
              </a:rPr>
              <a:t>i</a:t>
            </a:r>
            <a:r>
              <a:rPr lang="en-US" sz="1000" b="1" i="0" u="none" strike="noStrike" cap="none">
                <a:solidFill>
                  <a:srgbClr val="FF0000"/>
                </a:solidFill>
                <a:latin typeface="Arial"/>
                <a:ea typeface="Arial"/>
                <a:cs typeface="Arial"/>
                <a:sym typeface="Arial"/>
              </a:rPr>
              <a:t> transport</a:t>
            </a:r>
            <a:endParaRPr sz="1400" b="0" i="0" u="none" strike="noStrike" cap="none">
              <a:solidFill>
                <a:srgbClr val="000000"/>
              </a:solidFill>
              <a:latin typeface="Arial"/>
              <a:ea typeface="Arial"/>
              <a:cs typeface="Arial"/>
              <a:sym typeface="Arial"/>
            </a:endParaRPr>
          </a:p>
        </p:txBody>
      </p:sp>
      <p:cxnSp>
        <p:nvCxnSpPr>
          <p:cNvPr id="147" name="Google Shape;147;p3"/>
          <p:cNvCxnSpPr/>
          <p:nvPr/>
        </p:nvCxnSpPr>
        <p:spPr>
          <a:xfrm>
            <a:off x="6843712" y="5094287"/>
            <a:ext cx="0" cy="557212"/>
          </a:xfrm>
          <a:prstGeom prst="straightConnector1">
            <a:avLst/>
          </a:prstGeom>
          <a:noFill/>
          <a:ln w="9525" cap="flat" cmpd="sng">
            <a:solidFill>
              <a:srgbClr val="003B00"/>
            </a:solidFill>
            <a:prstDash val="solid"/>
            <a:miter lim="800000"/>
            <a:headEnd type="none" w="sm" len="sm"/>
            <a:tailEnd type="stealth" w="med" len="med"/>
          </a:ln>
        </p:spPr>
      </p:cxnSp>
      <p:cxnSp>
        <p:nvCxnSpPr>
          <p:cNvPr id="148" name="Google Shape;148;p3"/>
          <p:cNvCxnSpPr/>
          <p:nvPr/>
        </p:nvCxnSpPr>
        <p:spPr>
          <a:xfrm>
            <a:off x="7924800" y="4787900"/>
            <a:ext cx="0" cy="814387"/>
          </a:xfrm>
          <a:prstGeom prst="straightConnector1">
            <a:avLst/>
          </a:prstGeom>
          <a:noFill/>
          <a:ln w="9525" cap="flat" cmpd="sng">
            <a:solidFill>
              <a:srgbClr val="003B00"/>
            </a:solidFill>
            <a:prstDash val="solid"/>
            <a:miter lim="800000"/>
            <a:headEnd type="none" w="sm" len="sm"/>
            <a:tailEnd type="stealth" w="med" len="med"/>
          </a:ln>
        </p:spPr>
      </p:cxnSp>
      <p:sp>
        <p:nvSpPr>
          <p:cNvPr id="149" name="Google Shape;149;p3"/>
          <p:cNvSpPr txBox="1"/>
          <p:nvPr/>
        </p:nvSpPr>
        <p:spPr>
          <a:xfrm>
            <a:off x="6808787" y="5602287"/>
            <a:ext cx="2132012"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Citoesquelet: </a:t>
            </a:r>
            <a:r>
              <a:rPr lang="en-US" sz="1000" b="1" i="0" u="none" strike="noStrike" cap="none">
                <a:solidFill>
                  <a:srgbClr val="003B00"/>
                </a:solidFill>
                <a:latin typeface="Arial"/>
                <a:ea typeface="Arial"/>
                <a:cs typeface="Arial"/>
                <a:sym typeface="Arial"/>
              </a:rPr>
              <a:t>contracti</a:t>
            </a:r>
            <a:r>
              <a:rPr lang="en-US" sz="1000" b="1">
                <a:solidFill>
                  <a:srgbClr val="003B00"/>
                </a:solidFill>
              </a:rPr>
              <a:t>litat</a:t>
            </a:r>
            <a:r>
              <a:rPr lang="en-US" sz="1000" b="1" i="0" u="none" strike="noStrike" cap="none">
                <a:solidFill>
                  <a:srgbClr val="003B00"/>
                </a:solidFill>
                <a:latin typeface="Arial"/>
                <a:ea typeface="Arial"/>
                <a:cs typeface="Arial"/>
                <a:sym typeface="Arial"/>
              </a:rPr>
              <a:t>, </a:t>
            </a:r>
            <a:endParaRPr sz="1400" b="0" i="0" u="none" strike="noStrike" cap="none">
              <a:solidFill>
                <a:srgbClr val="003B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003B00"/>
                </a:solidFill>
                <a:latin typeface="Arial"/>
                <a:ea typeface="Arial"/>
                <a:cs typeface="Arial"/>
                <a:sym typeface="Arial"/>
              </a:rPr>
              <a:t>moviment </a:t>
            </a:r>
            <a:r>
              <a:rPr lang="en-US" sz="1000" b="1">
                <a:solidFill>
                  <a:srgbClr val="003B00"/>
                </a:solidFill>
              </a:rPr>
              <a:t>i</a:t>
            </a:r>
            <a:r>
              <a:rPr lang="en-US" sz="1000" b="1" i="0" u="none" strike="noStrike" cap="none">
                <a:solidFill>
                  <a:srgbClr val="003B00"/>
                </a:solidFill>
                <a:latin typeface="Arial"/>
                <a:ea typeface="Arial"/>
                <a:cs typeface="Arial"/>
                <a:sym typeface="Arial"/>
              </a:rPr>
              <a:t> soport</a:t>
            </a:r>
            <a:endParaRPr sz="1400" b="0" i="0" u="none" strike="noStrike" cap="none">
              <a:solidFill>
                <a:srgbClr val="003B00"/>
              </a:solidFill>
              <a:latin typeface="Arial"/>
              <a:ea typeface="Arial"/>
              <a:cs typeface="Arial"/>
              <a:sym typeface="Arial"/>
            </a:endParaRPr>
          </a:p>
        </p:txBody>
      </p:sp>
      <p:sp>
        <p:nvSpPr>
          <p:cNvPr id="150" name="Google Shape;150;p3"/>
          <p:cNvSpPr txBox="1"/>
          <p:nvPr/>
        </p:nvSpPr>
        <p:spPr>
          <a:xfrm>
            <a:off x="7893050" y="1497000"/>
            <a:ext cx="7038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Control cel·lular</a:t>
            </a:r>
            <a:endParaRPr sz="1400" b="0" i="0" u="none" strike="noStrike" cap="none">
              <a:solidFill>
                <a:srgbClr val="000000"/>
              </a:solidFill>
              <a:latin typeface="Arial"/>
              <a:ea typeface="Arial"/>
              <a:cs typeface="Arial"/>
              <a:sym typeface="Arial"/>
            </a:endParaRPr>
          </a:p>
        </p:txBody>
      </p:sp>
      <p:sp>
        <p:nvSpPr>
          <p:cNvPr id="151" name="Google Shape;151;p3"/>
          <p:cNvSpPr txBox="1"/>
          <p:nvPr/>
        </p:nvSpPr>
        <p:spPr>
          <a:xfrm>
            <a:off x="141287" y="1608137"/>
            <a:ext cx="1597025" cy="4000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20124D"/>
                </a:solidFill>
                <a:latin typeface="Arial"/>
                <a:ea typeface="Arial"/>
                <a:cs typeface="Arial"/>
                <a:sym typeface="Arial"/>
              </a:rPr>
              <a:t>Producció d</a:t>
            </a:r>
            <a:r>
              <a:rPr lang="en-US" sz="1000" b="1">
                <a:solidFill>
                  <a:srgbClr val="20124D"/>
                </a:solidFill>
              </a:rPr>
              <a:t>’</a:t>
            </a:r>
            <a:r>
              <a:rPr lang="en-US" sz="1000" b="1" i="0" u="none" strike="noStrike" cap="none">
                <a:solidFill>
                  <a:srgbClr val="20124D"/>
                </a:solidFill>
                <a:latin typeface="Arial"/>
                <a:ea typeface="Arial"/>
                <a:cs typeface="Arial"/>
                <a:sym typeface="Arial"/>
              </a:rPr>
              <a:t>energ</a:t>
            </a:r>
            <a:r>
              <a:rPr lang="en-US" sz="1000" b="1">
                <a:solidFill>
                  <a:srgbClr val="20124D"/>
                </a:solidFill>
              </a:rPr>
              <a:t>i</a:t>
            </a:r>
            <a:r>
              <a:rPr lang="en-US" sz="1000" b="1" i="0" u="none" strike="noStrike" cap="none">
                <a:solidFill>
                  <a:srgbClr val="20124D"/>
                </a:solidFill>
                <a:latin typeface="Arial"/>
                <a:ea typeface="Arial"/>
                <a:cs typeface="Arial"/>
                <a:sym typeface="Arial"/>
              </a:rPr>
              <a:t>a </a:t>
            </a:r>
            <a:endParaRPr sz="1400" b="0" i="0" u="none" strike="noStrike" cap="none">
              <a:solidFill>
                <a:srgbClr val="20124D"/>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a:solidFill>
                  <a:srgbClr val="20124D"/>
                </a:solidFill>
                <a:latin typeface="Arial"/>
                <a:ea typeface="Arial"/>
                <a:cs typeface="Arial"/>
                <a:sym typeface="Arial"/>
              </a:rPr>
              <a:t>( ATP)</a:t>
            </a:r>
            <a:endParaRPr sz="1400" b="0" i="0" u="none" strike="noStrike" cap="none">
              <a:solidFill>
                <a:srgbClr val="20124D"/>
              </a:solidFill>
              <a:latin typeface="Arial"/>
              <a:ea typeface="Arial"/>
              <a:cs typeface="Arial"/>
              <a:sym typeface="Arial"/>
            </a:endParaRPr>
          </a:p>
        </p:txBody>
      </p:sp>
      <p:sp>
        <p:nvSpPr>
          <p:cNvPr id="152" name="Google Shape;152;p3"/>
          <p:cNvSpPr txBox="1"/>
          <p:nvPr/>
        </p:nvSpPr>
        <p:spPr>
          <a:xfrm>
            <a:off x="71400" y="2024050"/>
            <a:ext cx="1698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Transport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Compartimentació</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Resp</a:t>
            </a:r>
            <a:r>
              <a:rPr lang="en-US" sz="1000" b="1">
                <a:solidFill>
                  <a:srgbClr val="FF0000"/>
                </a:solidFill>
              </a:rPr>
              <a:t>o</a:t>
            </a:r>
            <a:r>
              <a:rPr lang="en-US" sz="1000" b="1" i="0" u="none" strike="noStrike" cap="none">
                <a:solidFill>
                  <a:srgbClr val="FF0000"/>
                </a:solidFill>
                <a:latin typeface="Arial"/>
                <a:ea typeface="Arial"/>
                <a:cs typeface="Arial"/>
                <a:sym typeface="Arial"/>
              </a:rPr>
              <a:t>st</a:t>
            </a:r>
            <a:r>
              <a:rPr lang="en-US" sz="1000" b="1">
                <a:solidFill>
                  <a:srgbClr val="FF0000"/>
                </a:solidFill>
              </a:rPr>
              <a:t>a a estímuls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Interacció cel·lular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Activi</a:t>
            </a:r>
            <a:r>
              <a:rPr lang="en-US" sz="1000" b="1">
                <a:solidFill>
                  <a:srgbClr val="FF0000"/>
                </a:solidFill>
              </a:rPr>
              <a:t>tat</a:t>
            </a:r>
            <a:r>
              <a:rPr lang="en-US" sz="1000" b="1" i="0" u="none" strike="noStrike" cap="none">
                <a:solidFill>
                  <a:srgbClr val="FF0000"/>
                </a:solidFill>
                <a:latin typeface="Arial"/>
                <a:ea typeface="Arial"/>
                <a:cs typeface="Arial"/>
                <a:sym typeface="Arial"/>
              </a:rPr>
              <a:t> bioqu</a:t>
            </a:r>
            <a:r>
              <a:rPr lang="en-US" sz="1000" b="1">
                <a:solidFill>
                  <a:srgbClr val="FF0000"/>
                </a:solidFill>
              </a:rPr>
              <a:t>í</a:t>
            </a:r>
            <a:r>
              <a:rPr lang="en-US" sz="1000" b="1" i="0" u="none" strike="noStrike" cap="none">
                <a:solidFill>
                  <a:srgbClr val="FF0000"/>
                </a:solidFill>
                <a:latin typeface="Arial"/>
                <a:ea typeface="Arial"/>
                <a:cs typeface="Arial"/>
                <a:sym typeface="Arial"/>
              </a:rPr>
              <a:t>mic</a:t>
            </a:r>
            <a:r>
              <a:rPr lang="en-US" sz="1000" b="1">
                <a:solidFill>
                  <a:srgbClr val="FF0000"/>
                </a:solidFill>
              </a:rPr>
              <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000"/>
              <a:buFont typeface="Arial"/>
              <a:buNone/>
            </a:pPr>
            <a:r>
              <a:rPr lang="en-US" sz="1000" b="1" i="0" u="none" strike="noStrike" cap="none">
                <a:solidFill>
                  <a:srgbClr val="FF0000"/>
                </a:solidFill>
                <a:latin typeface="Arial"/>
                <a:ea typeface="Arial"/>
                <a:cs typeface="Arial"/>
                <a:sym typeface="Arial"/>
              </a:rPr>
              <a:t>Transducció de senya</a:t>
            </a:r>
            <a:r>
              <a:rPr lang="en-US" sz="1000" b="1">
                <a:solidFill>
                  <a:srgbClr val="FF0000"/>
                </a:solidFill>
              </a:rPr>
              <a:t>ls</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Text Box 4">
            <a:extLst>
              <a:ext uri="{FF2B5EF4-FFF2-40B4-BE49-F238E27FC236}">
                <a16:creationId xmlns:a16="http://schemas.microsoft.com/office/drawing/2014/main" id="{711346A2-6379-4899-AF49-A5E5A31EC612}"/>
              </a:ext>
            </a:extLst>
          </p:cNvPr>
          <p:cNvSpPr txBox="1">
            <a:spLocks noChangeArrowheads="1"/>
          </p:cNvSpPr>
          <p:nvPr/>
        </p:nvSpPr>
        <p:spPr bwMode="auto">
          <a:xfrm>
            <a:off x="746125" y="74940"/>
            <a:ext cx="4724400" cy="400110"/>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a:spcBef>
                <a:spcPct val="50000"/>
              </a:spcBef>
              <a:defRPr/>
            </a:pPr>
            <a:r>
              <a:rPr lang="ca-ES" sz="2000" dirty="0">
                <a:solidFill>
                  <a:schemeClr val="accent2"/>
                </a:solidFill>
              </a:rPr>
              <a:t>CÉLULA  EUCARIOTA</a:t>
            </a:r>
            <a:endParaRPr lang="ca-ES" sz="2000" dirty="0"/>
          </a:p>
        </p:txBody>
      </p:sp>
      <p:sp>
        <p:nvSpPr>
          <p:cNvPr id="18435" name="Rectangle 5">
            <a:extLst>
              <a:ext uri="{FF2B5EF4-FFF2-40B4-BE49-F238E27FC236}">
                <a16:creationId xmlns:a16="http://schemas.microsoft.com/office/drawing/2014/main" id="{DFFC9404-036F-40D9-B741-58CFF4F5B443}"/>
              </a:ext>
            </a:extLst>
          </p:cNvPr>
          <p:cNvSpPr>
            <a:spLocks noChangeArrowheads="1"/>
          </p:cNvSpPr>
          <p:nvPr/>
        </p:nvSpPr>
        <p:spPr bwMode="auto">
          <a:xfrm>
            <a:off x="36120" y="1725613"/>
            <a:ext cx="8280400" cy="3952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spcBef>
                <a:spcPct val="0"/>
              </a:spcBef>
              <a:buFontTx/>
              <a:buNone/>
            </a:pPr>
            <a:r>
              <a:rPr lang="ca-ES" altLang="es-ES_tradnl" sz="1500" dirty="0">
                <a:solidFill>
                  <a:srgbClr val="1C1C1C"/>
                </a:solidFill>
                <a:latin typeface="Arial" panose="020B0604020202020204" pitchFamily="34" charset="0"/>
                <a:cs typeface="Times New Roman" panose="02020603050405020304" pitchFamily="18" charset="0"/>
              </a:rPr>
              <a:t>SISTEMA DE ENDOMEMBRANAS (</a:t>
            </a:r>
            <a:r>
              <a:rPr lang="es-ES_tradnl" altLang="es-ES_tradnl" sz="1500" dirty="0">
                <a:solidFill>
                  <a:srgbClr val="1C1C1C"/>
                </a:solidFill>
                <a:latin typeface="Arial" panose="020B0604020202020204" pitchFamily="34" charset="0"/>
                <a:cs typeface="Times New Roman" panose="02020603050405020304" pitchFamily="18" charset="0"/>
              </a:rPr>
              <a:t>CONSTITUYENTES DELIMITADOS POR MEMBRANAS)</a:t>
            </a:r>
            <a:r>
              <a:rPr lang="es-ES_tradnl" altLang="es-ES_tradnl" sz="1000" b="0" dirty="0"/>
              <a:t> </a:t>
            </a:r>
            <a:endParaRPr lang="es-ES_tradnl" altLang="es-ES_tradnl" sz="1600" b="0" dirty="0"/>
          </a:p>
          <a:p>
            <a:pPr>
              <a:spcBef>
                <a:spcPct val="0"/>
              </a:spcBef>
              <a:buFontTx/>
              <a:buNone/>
            </a:pPr>
            <a:endParaRPr lang="ca-ES" altLang="es-ES_tradnl" sz="1500" b="0" dirty="0">
              <a:solidFill>
                <a:srgbClr val="1C1C1C"/>
              </a:solidFill>
              <a:latin typeface="Arial" panose="020B0604020202020204" pitchFamily="34" charset="0"/>
            </a:endParaRPr>
          </a:p>
        </p:txBody>
      </p:sp>
      <p:sp>
        <p:nvSpPr>
          <p:cNvPr id="18436" name="Rectangle 6">
            <a:extLst>
              <a:ext uri="{FF2B5EF4-FFF2-40B4-BE49-F238E27FC236}">
                <a16:creationId xmlns:a16="http://schemas.microsoft.com/office/drawing/2014/main" id="{44AE538D-D92F-4F8D-B024-B7EEF4387A08}"/>
              </a:ext>
            </a:extLst>
          </p:cNvPr>
          <p:cNvSpPr>
            <a:spLocks noChangeArrowheads="1"/>
          </p:cNvSpPr>
          <p:nvPr/>
        </p:nvSpPr>
        <p:spPr bwMode="auto">
          <a:xfrm>
            <a:off x="310757" y="5102225"/>
            <a:ext cx="5400675" cy="320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_tradnl" sz="1500">
                <a:solidFill>
                  <a:srgbClr val="1C1C1C"/>
                </a:solidFill>
                <a:latin typeface="Arial" panose="020B0604020202020204" pitchFamily="34" charset="0"/>
                <a:cs typeface="Times New Roman" panose="02020603050405020304" pitchFamily="18" charset="0"/>
              </a:rPr>
              <a:t>CONSTITUYENTES NO DELIMITADOS POR MEMBRANAS</a:t>
            </a:r>
            <a:r>
              <a:rPr lang="es-ES_tradnl" altLang="es-ES_tradnl" sz="1000"/>
              <a:t> </a:t>
            </a:r>
            <a:endParaRPr lang="es-ES_tradnl" altLang="es-ES_tradnl" sz="2400"/>
          </a:p>
        </p:txBody>
      </p:sp>
      <p:sp>
        <p:nvSpPr>
          <p:cNvPr id="18437" name="Rectangle 7">
            <a:extLst>
              <a:ext uri="{FF2B5EF4-FFF2-40B4-BE49-F238E27FC236}">
                <a16:creationId xmlns:a16="http://schemas.microsoft.com/office/drawing/2014/main" id="{47E21078-B9CD-4D60-B616-5A0C84837C65}"/>
              </a:ext>
            </a:extLst>
          </p:cNvPr>
          <p:cNvSpPr>
            <a:spLocks noChangeArrowheads="1"/>
          </p:cNvSpPr>
          <p:nvPr/>
        </p:nvSpPr>
        <p:spPr bwMode="auto">
          <a:xfrm>
            <a:off x="904750" y="719464"/>
            <a:ext cx="2342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lgn="just">
              <a:spcBef>
                <a:spcPct val="0"/>
              </a:spcBef>
              <a:buFontTx/>
              <a:buNone/>
            </a:pPr>
            <a:r>
              <a:rPr lang="ca-ES" altLang="es-ES_tradnl" sz="1400" dirty="0">
                <a:solidFill>
                  <a:schemeClr val="accent2"/>
                </a:solidFill>
                <a:latin typeface="Arial" panose="020B0604020202020204" pitchFamily="34" charset="0"/>
                <a:cs typeface="Times New Roman" panose="02020603050405020304" pitchFamily="18" charset="0"/>
              </a:rPr>
              <a:t>MATRIZ EXTRACELULAR O GLUCOCALIX</a:t>
            </a:r>
          </a:p>
        </p:txBody>
      </p:sp>
      <p:grpSp>
        <p:nvGrpSpPr>
          <p:cNvPr id="18439" name="Group 9">
            <a:extLst>
              <a:ext uri="{FF2B5EF4-FFF2-40B4-BE49-F238E27FC236}">
                <a16:creationId xmlns:a16="http://schemas.microsoft.com/office/drawing/2014/main" id="{A50F48B9-ABF1-4FA2-BAC1-903BFE5AE032}"/>
              </a:ext>
            </a:extLst>
          </p:cNvPr>
          <p:cNvGrpSpPr>
            <a:grpSpLocks/>
          </p:cNvGrpSpPr>
          <p:nvPr/>
        </p:nvGrpSpPr>
        <p:grpSpPr bwMode="auto">
          <a:xfrm>
            <a:off x="3149207" y="1052513"/>
            <a:ext cx="1152525" cy="431800"/>
            <a:chOff x="1680" y="1152"/>
            <a:chExt cx="990" cy="244"/>
          </a:xfrm>
        </p:grpSpPr>
        <p:sp>
          <p:nvSpPr>
            <p:cNvPr id="478218" name="Line 10">
              <a:extLst>
                <a:ext uri="{FF2B5EF4-FFF2-40B4-BE49-F238E27FC236}">
                  <a16:creationId xmlns:a16="http://schemas.microsoft.com/office/drawing/2014/main" id="{243CDBC9-CCF7-4DE7-8D63-ABD94C715DD0}"/>
                </a:ext>
              </a:extLst>
            </p:cNvPr>
            <p:cNvSpPr>
              <a:spLocks noChangeShapeType="1"/>
            </p:cNvSpPr>
            <p:nvPr/>
          </p:nvSpPr>
          <p:spPr bwMode="auto">
            <a:xfrm>
              <a:off x="1680" y="1152"/>
              <a:ext cx="990" cy="5"/>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19" name="Line 11">
              <a:extLst>
                <a:ext uri="{FF2B5EF4-FFF2-40B4-BE49-F238E27FC236}">
                  <a16:creationId xmlns:a16="http://schemas.microsoft.com/office/drawing/2014/main" id="{979FF30B-E476-4DCD-8C40-2887361175CF}"/>
                </a:ext>
              </a:extLst>
            </p:cNvPr>
            <p:cNvSpPr>
              <a:spLocks noChangeShapeType="1"/>
            </p:cNvSpPr>
            <p:nvPr/>
          </p:nvSpPr>
          <p:spPr bwMode="auto">
            <a:xfrm>
              <a:off x="1950" y="1392"/>
              <a:ext cx="720" cy="0"/>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20" name="Line 12">
              <a:extLst>
                <a:ext uri="{FF2B5EF4-FFF2-40B4-BE49-F238E27FC236}">
                  <a16:creationId xmlns:a16="http://schemas.microsoft.com/office/drawing/2014/main" id="{63C7C238-F23A-459A-BC9D-11E460790880}"/>
                </a:ext>
              </a:extLst>
            </p:cNvPr>
            <p:cNvSpPr>
              <a:spLocks noChangeShapeType="1"/>
            </p:cNvSpPr>
            <p:nvPr/>
          </p:nvSpPr>
          <p:spPr bwMode="auto">
            <a:xfrm>
              <a:off x="2669" y="1152"/>
              <a:ext cx="0" cy="244"/>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grpSp>
        <p:nvGrpSpPr>
          <p:cNvPr id="18440" name="Group 13">
            <a:extLst>
              <a:ext uri="{FF2B5EF4-FFF2-40B4-BE49-F238E27FC236}">
                <a16:creationId xmlns:a16="http://schemas.microsoft.com/office/drawing/2014/main" id="{BBCFF065-CDA3-4CBA-A785-F1E062BE7588}"/>
              </a:ext>
            </a:extLst>
          </p:cNvPr>
          <p:cNvGrpSpPr>
            <a:grpSpLocks/>
          </p:cNvGrpSpPr>
          <p:nvPr/>
        </p:nvGrpSpPr>
        <p:grpSpPr bwMode="auto">
          <a:xfrm>
            <a:off x="747320" y="5530850"/>
            <a:ext cx="7209150" cy="941388"/>
            <a:chOff x="431" y="3960"/>
            <a:chExt cx="4416" cy="593"/>
          </a:xfrm>
        </p:grpSpPr>
        <p:grpSp>
          <p:nvGrpSpPr>
            <p:cNvPr id="18463" name="Group 14">
              <a:extLst>
                <a:ext uri="{FF2B5EF4-FFF2-40B4-BE49-F238E27FC236}">
                  <a16:creationId xmlns:a16="http://schemas.microsoft.com/office/drawing/2014/main" id="{FFBFF0A9-6646-40F4-A4C3-3FEC8E48FD1A}"/>
                </a:ext>
              </a:extLst>
            </p:cNvPr>
            <p:cNvGrpSpPr>
              <a:grpSpLocks/>
            </p:cNvGrpSpPr>
            <p:nvPr/>
          </p:nvGrpSpPr>
          <p:grpSpPr bwMode="auto">
            <a:xfrm>
              <a:off x="431" y="3960"/>
              <a:ext cx="4235" cy="213"/>
              <a:chOff x="440" y="3960"/>
              <a:chExt cx="4235" cy="213"/>
            </a:xfrm>
          </p:grpSpPr>
          <p:sp>
            <p:nvSpPr>
              <p:cNvPr id="18468" name="Rectangle 15">
                <a:extLst>
                  <a:ext uri="{FF2B5EF4-FFF2-40B4-BE49-F238E27FC236}">
                    <a16:creationId xmlns:a16="http://schemas.microsoft.com/office/drawing/2014/main" id="{A7C45577-E35F-4CF5-932C-1A25A6EC6EDA}"/>
                  </a:ext>
                </a:extLst>
              </p:cNvPr>
              <p:cNvSpPr>
                <a:spLocks noChangeArrowheads="1"/>
              </p:cNvSpPr>
              <p:nvPr/>
            </p:nvSpPr>
            <p:spPr bwMode="auto">
              <a:xfrm>
                <a:off x="440" y="3960"/>
                <a:ext cx="99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400">
                    <a:solidFill>
                      <a:schemeClr val="accent2"/>
                    </a:solidFill>
                    <a:latin typeface="Arial" panose="020B0604020202020204" pitchFamily="34" charset="0"/>
                    <a:cs typeface="Times New Roman" panose="02020603050405020304" pitchFamily="18" charset="0"/>
                  </a:rPr>
                  <a:t>RIBOSOMAS</a:t>
                </a:r>
                <a:r>
                  <a:rPr lang="ca-ES" altLang="es-ES_tradnl" sz="1400" b="0">
                    <a:latin typeface="Arial" panose="020B0604020202020204" pitchFamily="34" charset="0"/>
                  </a:rPr>
                  <a:t> </a:t>
                </a:r>
              </a:p>
            </p:txBody>
          </p:sp>
          <p:sp>
            <p:nvSpPr>
              <p:cNvPr id="18469" name="Rectangle 16">
                <a:extLst>
                  <a:ext uri="{FF2B5EF4-FFF2-40B4-BE49-F238E27FC236}">
                    <a16:creationId xmlns:a16="http://schemas.microsoft.com/office/drawing/2014/main" id="{9ACDB4A4-C49C-48FA-8E1B-BBD17EE7F8B5}"/>
                  </a:ext>
                </a:extLst>
              </p:cNvPr>
              <p:cNvSpPr>
                <a:spLocks noChangeArrowheads="1"/>
              </p:cNvSpPr>
              <p:nvPr/>
            </p:nvSpPr>
            <p:spPr bwMode="auto">
              <a:xfrm>
                <a:off x="2688" y="3960"/>
                <a:ext cx="19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600">
                    <a:solidFill>
                      <a:srgbClr val="FF0066"/>
                    </a:solidFill>
                    <a:latin typeface="Arial" panose="020B0604020202020204" pitchFamily="34" charset="0"/>
                    <a:cs typeface="Times New Roman" panose="02020603050405020304" pitchFamily="18" charset="0"/>
                  </a:rPr>
                  <a:t>Síntesis de proteínas</a:t>
                </a:r>
                <a:r>
                  <a:rPr lang="ca-ES" altLang="es-ES_tradnl" sz="1600">
                    <a:solidFill>
                      <a:srgbClr val="FF0066"/>
                    </a:solidFill>
                  </a:rPr>
                  <a:t> </a:t>
                </a:r>
              </a:p>
            </p:txBody>
          </p:sp>
          <p:sp>
            <p:nvSpPr>
              <p:cNvPr id="478225" name="Line 17">
                <a:extLst>
                  <a:ext uri="{FF2B5EF4-FFF2-40B4-BE49-F238E27FC236}">
                    <a16:creationId xmlns:a16="http://schemas.microsoft.com/office/drawing/2014/main" id="{96EB73AD-3E88-4DCA-B9EA-2C849F96C89C}"/>
                  </a:ext>
                </a:extLst>
              </p:cNvPr>
              <p:cNvSpPr>
                <a:spLocks noChangeShapeType="1"/>
              </p:cNvSpPr>
              <p:nvPr/>
            </p:nvSpPr>
            <p:spPr bwMode="auto">
              <a:xfrm flipV="1">
                <a:off x="1200" y="4062"/>
                <a:ext cx="1488" cy="2"/>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grpSp>
          <p:nvGrpSpPr>
            <p:cNvPr id="18464" name="Group 18">
              <a:extLst>
                <a:ext uri="{FF2B5EF4-FFF2-40B4-BE49-F238E27FC236}">
                  <a16:creationId xmlns:a16="http://schemas.microsoft.com/office/drawing/2014/main" id="{9EE2B9E0-06CA-478E-BB92-17F3FE97B910}"/>
                </a:ext>
              </a:extLst>
            </p:cNvPr>
            <p:cNvGrpSpPr>
              <a:grpSpLocks/>
            </p:cNvGrpSpPr>
            <p:nvPr/>
          </p:nvGrpSpPr>
          <p:grpSpPr bwMode="auto">
            <a:xfrm>
              <a:off x="431" y="4185"/>
              <a:ext cx="4416" cy="368"/>
              <a:chOff x="440" y="4176"/>
              <a:chExt cx="4416" cy="368"/>
            </a:xfrm>
          </p:grpSpPr>
          <p:sp>
            <p:nvSpPr>
              <p:cNvPr id="18465" name="Rectangle 19">
                <a:extLst>
                  <a:ext uri="{FF2B5EF4-FFF2-40B4-BE49-F238E27FC236}">
                    <a16:creationId xmlns:a16="http://schemas.microsoft.com/office/drawing/2014/main" id="{EFD101FF-1D79-4719-97AE-E128AD8683CF}"/>
                  </a:ext>
                </a:extLst>
              </p:cNvPr>
              <p:cNvSpPr>
                <a:spLocks noChangeArrowheads="1"/>
              </p:cNvSpPr>
              <p:nvPr/>
            </p:nvSpPr>
            <p:spPr bwMode="auto">
              <a:xfrm>
                <a:off x="440" y="4176"/>
                <a:ext cx="13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400">
                    <a:solidFill>
                      <a:schemeClr val="accent2"/>
                    </a:solidFill>
                    <a:latin typeface="Arial" panose="020B0604020202020204" pitchFamily="34" charset="0"/>
                    <a:cs typeface="Times New Roman" panose="02020603050405020304" pitchFamily="18" charset="0"/>
                  </a:rPr>
                  <a:t>CITOESQUELETO</a:t>
                </a:r>
                <a:r>
                  <a:rPr lang="ca-ES" altLang="es-ES_tradnl" sz="1400" b="0">
                    <a:latin typeface="Arial" panose="020B0604020202020204" pitchFamily="34" charset="0"/>
                    <a:cs typeface="Times New Roman" panose="02020603050405020304" pitchFamily="18" charset="0"/>
                  </a:rPr>
                  <a:t> </a:t>
                </a:r>
                <a:endParaRPr lang="ca-ES" altLang="es-ES_tradnl" sz="1400" b="0">
                  <a:latin typeface="Arial" panose="020B0604020202020204" pitchFamily="34" charset="0"/>
                </a:endParaRPr>
              </a:p>
            </p:txBody>
          </p:sp>
          <p:sp>
            <p:nvSpPr>
              <p:cNvPr id="18466" name="Rectangle 20">
                <a:extLst>
                  <a:ext uri="{FF2B5EF4-FFF2-40B4-BE49-F238E27FC236}">
                    <a16:creationId xmlns:a16="http://schemas.microsoft.com/office/drawing/2014/main" id="{C7F3A47E-56ED-4B95-B4DB-440E8838B036}"/>
                  </a:ext>
                </a:extLst>
              </p:cNvPr>
              <p:cNvSpPr>
                <a:spLocks noChangeArrowheads="1"/>
              </p:cNvSpPr>
              <p:nvPr/>
            </p:nvSpPr>
            <p:spPr bwMode="auto">
              <a:xfrm>
                <a:off x="2688" y="4176"/>
                <a:ext cx="216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600" dirty="0">
                    <a:solidFill>
                      <a:srgbClr val="FF0066"/>
                    </a:solidFill>
                    <a:latin typeface="Arial" panose="020B0604020202020204" pitchFamily="34" charset="0"/>
                    <a:cs typeface="Times New Roman" panose="02020603050405020304" pitchFamily="18" charset="0"/>
                  </a:rPr>
                  <a:t> Forma, </a:t>
                </a:r>
                <a:r>
                  <a:rPr lang="ca-ES" altLang="es-ES_tradnl" sz="1600" dirty="0" err="1">
                    <a:solidFill>
                      <a:srgbClr val="FF0066"/>
                    </a:solidFill>
                    <a:latin typeface="Arial" panose="020B0604020202020204" pitchFamily="34" charset="0"/>
                    <a:cs typeface="Times New Roman" panose="02020603050405020304" pitchFamily="18" charset="0"/>
                  </a:rPr>
                  <a:t>contractibilidad</a:t>
                </a:r>
                <a:r>
                  <a:rPr lang="ca-ES" altLang="es-ES_tradnl" sz="1600" dirty="0">
                    <a:solidFill>
                      <a:srgbClr val="FF0066"/>
                    </a:solidFill>
                    <a:latin typeface="Arial" panose="020B0604020202020204" pitchFamily="34" charset="0"/>
                    <a:cs typeface="Times New Roman" panose="02020603050405020304" pitchFamily="18" charset="0"/>
                  </a:rPr>
                  <a:t>, </a:t>
                </a:r>
                <a:r>
                  <a:rPr lang="ca-ES" altLang="es-ES_tradnl" sz="1600" dirty="0" err="1">
                    <a:solidFill>
                      <a:srgbClr val="FF0066"/>
                    </a:solidFill>
                    <a:latin typeface="Arial" panose="020B0604020202020204" pitchFamily="34" charset="0"/>
                    <a:cs typeface="Times New Roman" panose="02020603050405020304" pitchFamily="18" charset="0"/>
                  </a:rPr>
                  <a:t>movimiento</a:t>
                </a:r>
                <a:r>
                  <a:rPr lang="ca-ES" altLang="es-ES_tradnl" sz="1600" dirty="0">
                    <a:solidFill>
                      <a:srgbClr val="FF0066"/>
                    </a:solidFill>
                    <a:latin typeface="Arial" panose="020B0604020202020204" pitchFamily="34" charset="0"/>
                    <a:cs typeface="Times New Roman" panose="02020603050405020304" pitchFamily="18" charset="0"/>
                  </a:rPr>
                  <a:t> y s</a:t>
                </a:r>
                <a:r>
                  <a:rPr lang="es-ES" altLang="es-ES_tradnl" sz="1600" dirty="0" err="1">
                    <a:solidFill>
                      <a:srgbClr val="FF0066"/>
                    </a:solidFill>
                    <a:latin typeface="Arial" panose="020B0604020202020204" pitchFamily="34" charset="0"/>
                    <a:cs typeface="Times New Roman" panose="02020603050405020304" pitchFamily="18" charset="0"/>
                  </a:rPr>
                  <a:t>oporte</a:t>
                </a:r>
                <a:r>
                  <a:rPr lang="ca-ES" altLang="es-ES_tradnl" sz="1600" dirty="0">
                    <a:solidFill>
                      <a:srgbClr val="FF0066"/>
                    </a:solidFill>
                    <a:latin typeface="Arial" panose="020B0604020202020204" pitchFamily="34" charset="0"/>
                    <a:cs typeface="Times New Roman" panose="02020603050405020304" pitchFamily="18" charset="0"/>
                  </a:rPr>
                  <a:t>.</a:t>
                </a:r>
                <a:r>
                  <a:rPr lang="ca-ES" altLang="es-ES_tradnl" sz="1600" b="0" dirty="0"/>
                  <a:t> </a:t>
                </a:r>
              </a:p>
            </p:txBody>
          </p:sp>
          <p:sp>
            <p:nvSpPr>
              <p:cNvPr id="478229" name="Line 21">
                <a:extLst>
                  <a:ext uri="{FF2B5EF4-FFF2-40B4-BE49-F238E27FC236}">
                    <a16:creationId xmlns:a16="http://schemas.microsoft.com/office/drawing/2014/main" id="{470A1B1C-28F6-4097-8413-58CBB1D641BC}"/>
                  </a:ext>
                </a:extLst>
              </p:cNvPr>
              <p:cNvSpPr>
                <a:spLocks noChangeShapeType="1"/>
              </p:cNvSpPr>
              <p:nvPr/>
            </p:nvSpPr>
            <p:spPr bwMode="auto">
              <a:xfrm>
                <a:off x="1488" y="4283"/>
                <a:ext cx="1200"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grpSp>
      <p:sp>
        <p:nvSpPr>
          <p:cNvPr id="18441" name="Rectangle 22">
            <a:extLst>
              <a:ext uri="{FF2B5EF4-FFF2-40B4-BE49-F238E27FC236}">
                <a16:creationId xmlns:a16="http://schemas.microsoft.com/office/drawing/2014/main" id="{CD4FB40F-5108-4376-83A0-5AAF67AB387E}"/>
              </a:ext>
            </a:extLst>
          </p:cNvPr>
          <p:cNvSpPr>
            <a:spLocks noChangeArrowheads="1"/>
          </p:cNvSpPr>
          <p:nvPr/>
        </p:nvSpPr>
        <p:spPr bwMode="auto">
          <a:xfrm>
            <a:off x="763836" y="2661508"/>
            <a:ext cx="350361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400">
                <a:solidFill>
                  <a:schemeClr val="accent2"/>
                </a:solidFill>
                <a:latin typeface="Arial" panose="020B0604020202020204" pitchFamily="34" charset="0"/>
                <a:cs typeface="Times New Roman" panose="02020603050405020304" pitchFamily="18" charset="0"/>
              </a:rPr>
              <a:t>RETÍCULO ENDOPLASMÁTICO</a:t>
            </a:r>
          </a:p>
          <a:p>
            <a:pPr>
              <a:spcBef>
                <a:spcPct val="80000"/>
              </a:spcBef>
              <a:buFontTx/>
              <a:buNone/>
            </a:pPr>
            <a:r>
              <a:rPr lang="ca-ES" altLang="es-ES_tradnl" sz="1400">
                <a:solidFill>
                  <a:schemeClr val="accent2"/>
                </a:solidFill>
                <a:latin typeface="Arial" panose="020B0604020202020204" pitchFamily="34" charset="0"/>
                <a:cs typeface="Arial" panose="020B0604020202020204" pitchFamily="34" charset="0"/>
              </a:rPr>
              <a:t>APARATO DE GOLGI</a:t>
            </a:r>
            <a:endParaRPr lang="ca-ES" altLang="es-ES_tradnl" sz="1400" b="0">
              <a:solidFill>
                <a:schemeClr val="accent2"/>
              </a:solidFill>
              <a:latin typeface="Arial" panose="020B0604020202020204" pitchFamily="34" charset="0"/>
            </a:endParaRPr>
          </a:p>
        </p:txBody>
      </p:sp>
      <p:sp>
        <p:nvSpPr>
          <p:cNvPr id="18442" name="Rectangle 23">
            <a:extLst>
              <a:ext uri="{FF2B5EF4-FFF2-40B4-BE49-F238E27FC236}">
                <a16:creationId xmlns:a16="http://schemas.microsoft.com/office/drawing/2014/main" id="{A76BEEFB-EEC9-4C7D-A5EF-FE2B3143A077}"/>
              </a:ext>
            </a:extLst>
          </p:cNvPr>
          <p:cNvSpPr>
            <a:spLocks noChangeArrowheads="1"/>
          </p:cNvSpPr>
          <p:nvPr/>
        </p:nvSpPr>
        <p:spPr bwMode="auto">
          <a:xfrm>
            <a:off x="4316020" y="2820883"/>
            <a:ext cx="3009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600">
                <a:solidFill>
                  <a:srgbClr val="FF0066"/>
                </a:solidFill>
                <a:latin typeface="Arial" panose="020B0604020202020204" pitchFamily="34" charset="0"/>
                <a:cs typeface="Times New Roman" panose="02020603050405020304" pitchFamily="18" charset="0"/>
              </a:rPr>
              <a:t>Síntesis y Transporte</a:t>
            </a:r>
            <a:r>
              <a:rPr lang="ca-ES" altLang="es-ES_tradnl" sz="1600" b="0">
                <a:latin typeface="Arial" panose="020B0604020202020204" pitchFamily="34" charset="0"/>
              </a:rPr>
              <a:t> </a:t>
            </a:r>
          </a:p>
        </p:txBody>
      </p:sp>
      <p:sp>
        <p:nvSpPr>
          <p:cNvPr id="18443" name="Rectangle 24">
            <a:extLst>
              <a:ext uri="{FF2B5EF4-FFF2-40B4-BE49-F238E27FC236}">
                <a16:creationId xmlns:a16="http://schemas.microsoft.com/office/drawing/2014/main" id="{D7EEA357-30A6-44C7-9F51-569FB77710C0}"/>
              </a:ext>
            </a:extLst>
          </p:cNvPr>
          <p:cNvSpPr>
            <a:spLocks noChangeArrowheads="1"/>
          </p:cNvSpPr>
          <p:nvPr/>
        </p:nvSpPr>
        <p:spPr bwMode="auto">
          <a:xfrm>
            <a:off x="747320" y="3473345"/>
            <a:ext cx="16002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400">
                <a:solidFill>
                  <a:schemeClr val="accent2"/>
                </a:solidFill>
                <a:latin typeface="Arial" panose="020B0604020202020204" pitchFamily="34" charset="0"/>
                <a:cs typeface="Times New Roman" panose="02020603050405020304" pitchFamily="18" charset="0"/>
              </a:rPr>
              <a:t>LISOSOMAS</a:t>
            </a:r>
          </a:p>
          <a:p>
            <a:pPr>
              <a:spcBef>
                <a:spcPct val="80000"/>
              </a:spcBef>
              <a:buFontTx/>
              <a:buNone/>
            </a:pPr>
            <a:r>
              <a:rPr lang="ca-ES" altLang="es-ES_tradnl" sz="1400">
                <a:solidFill>
                  <a:schemeClr val="accent2"/>
                </a:solidFill>
                <a:latin typeface="Arial" panose="020B0604020202020204" pitchFamily="34" charset="0"/>
                <a:cs typeface="Arial" panose="020B0604020202020204" pitchFamily="34" charset="0"/>
              </a:rPr>
              <a:t>PEROXISOMAS</a:t>
            </a:r>
            <a:r>
              <a:rPr lang="ca-ES" altLang="es-ES_tradnl" sz="1400">
                <a:latin typeface="Arial" panose="020B0604020202020204" pitchFamily="34" charset="0"/>
                <a:cs typeface="Times New Roman" panose="02020603050405020304" pitchFamily="18" charset="0"/>
              </a:rPr>
              <a:t> </a:t>
            </a:r>
            <a:r>
              <a:rPr lang="ca-ES" altLang="es-ES_tradnl" sz="1400" b="0">
                <a:latin typeface="Arial" panose="020B0604020202020204" pitchFamily="34" charset="0"/>
              </a:rPr>
              <a:t> </a:t>
            </a:r>
          </a:p>
        </p:txBody>
      </p:sp>
      <p:sp>
        <p:nvSpPr>
          <p:cNvPr id="18444" name="Rectangle 25">
            <a:extLst>
              <a:ext uri="{FF2B5EF4-FFF2-40B4-BE49-F238E27FC236}">
                <a16:creationId xmlns:a16="http://schemas.microsoft.com/office/drawing/2014/main" id="{3412729F-B695-4DF8-99D4-F87CEFEE7E50}"/>
              </a:ext>
            </a:extLst>
          </p:cNvPr>
          <p:cNvSpPr>
            <a:spLocks noChangeArrowheads="1"/>
          </p:cNvSpPr>
          <p:nvPr/>
        </p:nvSpPr>
        <p:spPr bwMode="auto">
          <a:xfrm>
            <a:off x="4316020" y="3663845"/>
            <a:ext cx="3154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lgn="just">
              <a:spcBef>
                <a:spcPct val="0"/>
              </a:spcBef>
              <a:buFontTx/>
              <a:buNone/>
            </a:pPr>
            <a:r>
              <a:rPr lang="ca-ES" altLang="es-ES_tradnl" sz="1600">
                <a:solidFill>
                  <a:srgbClr val="FF0066"/>
                </a:solidFill>
                <a:latin typeface="Arial" panose="020B0604020202020204" pitchFamily="34" charset="0"/>
                <a:cs typeface="Times New Roman" panose="02020603050405020304" pitchFamily="18" charset="0"/>
              </a:rPr>
              <a:t>Degradación</a:t>
            </a:r>
            <a:endParaRPr lang="ca-ES" altLang="es-ES_tradnl" sz="1600">
              <a:solidFill>
                <a:srgbClr val="FF0066"/>
              </a:solidFill>
              <a:latin typeface="Arial" panose="020B0604020202020204" pitchFamily="34" charset="0"/>
            </a:endParaRPr>
          </a:p>
        </p:txBody>
      </p:sp>
      <p:grpSp>
        <p:nvGrpSpPr>
          <p:cNvPr id="18447" name="Group 28">
            <a:extLst>
              <a:ext uri="{FF2B5EF4-FFF2-40B4-BE49-F238E27FC236}">
                <a16:creationId xmlns:a16="http://schemas.microsoft.com/office/drawing/2014/main" id="{96FA2F6B-CF56-4177-A918-60CCD3E36B23}"/>
              </a:ext>
            </a:extLst>
          </p:cNvPr>
          <p:cNvGrpSpPr>
            <a:grpSpLocks/>
          </p:cNvGrpSpPr>
          <p:nvPr/>
        </p:nvGrpSpPr>
        <p:grpSpPr bwMode="auto">
          <a:xfrm>
            <a:off x="1953820" y="3625745"/>
            <a:ext cx="2362200" cy="400050"/>
            <a:chOff x="1191" y="2466"/>
            <a:chExt cx="1488" cy="252"/>
          </a:xfrm>
        </p:grpSpPr>
        <p:sp>
          <p:nvSpPr>
            <p:cNvPr id="478237" name="Line 29">
              <a:extLst>
                <a:ext uri="{FF2B5EF4-FFF2-40B4-BE49-F238E27FC236}">
                  <a16:creationId xmlns:a16="http://schemas.microsoft.com/office/drawing/2014/main" id="{27EE2E8E-2291-49A6-BC0E-65A345F394BC}"/>
                </a:ext>
              </a:extLst>
            </p:cNvPr>
            <p:cNvSpPr>
              <a:spLocks noChangeShapeType="1"/>
            </p:cNvSpPr>
            <p:nvPr/>
          </p:nvSpPr>
          <p:spPr bwMode="auto">
            <a:xfrm>
              <a:off x="2671" y="2473"/>
              <a:ext cx="0" cy="240"/>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38" name="Line 30">
              <a:extLst>
                <a:ext uri="{FF2B5EF4-FFF2-40B4-BE49-F238E27FC236}">
                  <a16:creationId xmlns:a16="http://schemas.microsoft.com/office/drawing/2014/main" id="{B438C4FF-EE70-44ED-9C7D-BF9EA2526326}"/>
                </a:ext>
              </a:extLst>
            </p:cNvPr>
            <p:cNvSpPr>
              <a:spLocks noChangeShapeType="1"/>
            </p:cNvSpPr>
            <p:nvPr/>
          </p:nvSpPr>
          <p:spPr bwMode="auto">
            <a:xfrm>
              <a:off x="1191" y="2466"/>
              <a:ext cx="1488"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39" name="Line 31">
              <a:extLst>
                <a:ext uri="{FF2B5EF4-FFF2-40B4-BE49-F238E27FC236}">
                  <a16:creationId xmlns:a16="http://schemas.microsoft.com/office/drawing/2014/main" id="{1CECD6BD-6CA0-4AA0-A3FB-1DF70E434417}"/>
                </a:ext>
              </a:extLst>
            </p:cNvPr>
            <p:cNvSpPr>
              <a:spLocks noChangeShapeType="1"/>
            </p:cNvSpPr>
            <p:nvPr/>
          </p:nvSpPr>
          <p:spPr bwMode="auto">
            <a:xfrm>
              <a:off x="1335" y="2718"/>
              <a:ext cx="1344"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grpSp>
        <p:nvGrpSpPr>
          <p:cNvPr id="18449" name="Group 33">
            <a:extLst>
              <a:ext uri="{FF2B5EF4-FFF2-40B4-BE49-F238E27FC236}">
                <a16:creationId xmlns:a16="http://schemas.microsoft.com/office/drawing/2014/main" id="{B90987D2-FB13-49EC-B66B-B316A1C5043F}"/>
              </a:ext>
            </a:extLst>
          </p:cNvPr>
          <p:cNvGrpSpPr>
            <a:grpSpLocks/>
          </p:cNvGrpSpPr>
          <p:nvPr/>
        </p:nvGrpSpPr>
        <p:grpSpPr bwMode="auto">
          <a:xfrm>
            <a:off x="2681536" y="2790095"/>
            <a:ext cx="1651000" cy="393700"/>
            <a:chOff x="1639" y="1936"/>
            <a:chExt cx="1040" cy="248"/>
          </a:xfrm>
        </p:grpSpPr>
        <p:grpSp>
          <p:nvGrpSpPr>
            <p:cNvPr id="18456" name="Group 34">
              <a:extLst>
                <a:ext uri="{FF2B5EF4-FFF2-40B4-BE49-F238E27FC236}">
                  <a16:creationId xmlns:a16="http://schemas.microsoft.com/office/drawing/2014/main" id="{6CE85EE0-3D85-42B7-A87E-605101D5EBED}"/>
                </a:ext>
              </a:extLst>
            </p:cNvPr>
            <p:cNvGrpSpPr>
              <a:grpSpLocks/>
            </p:cNvGrpSpPr>
            <p:nvPr/>
          </p:nvGrpSpPr>
          <p:grpSpPr bwMode="auto">
            <a:xfrm>
              <a:off x="1639" y="1936"/>
              <a:ext cx="1040" cy="248"/>
              <a:chOff x="1648" y="1936"/>
              <a:chExt cx="1040" cy="248"/>
            </a:xfrm>
          </p:grpSpPr>
          <p:sp>
            <p:nvSpPr>
              <p:cNvPr id="478243" name="Line 35">
                <a:extLst>
                  <a:ext uri="{FF2B5EF4-FFF2-40B4-BE49-F238E27FC236}">
                    <a16:creationId xmlns:a16="http://schemas.microsoft.com/office/drawing/2014/main" id="{B8108019-2629-43C0-B2C8-AED4FE1BBCAE}"/>
                  </a:ext>
                </a:extLst>
              </p:cNvPr>
              <p:cNvSpPr>
                <a:spLocks noChangeShapeType="1"/>
              </p:cNvSpPr>
              <p:nvPr/>
            </p:nvSpPr>
            <p:spPr bwMode="auto">
              <a:xfrm>
                <a:off x="1648" y="2176"/>
                <a:ext cx="1040" cy="4"/>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44" name="Line 36">
                <a:extLst>
                  <a:ext uri="{FF2B5EF4-FFF2-40B4-BE49-F238E27FC236}">
                    <a16:creationId xmlns:a16="http://schemas.microsoft.com/office/drawing/2014/main" id="{C07074ED-9DEF-4A96-8F94-D546F1CD43B3}"/>
                  </a:ext>
                </a:extLst>
              </p:cNvPr>
              <p:cNvSpPr>
                <a:spLocks noChangeShapeType="1"/>
              </p:cNvSpPr>
              <p:nvPr/>
            </p:nvSpPr>
            <p:spPr bwMode="auto">
              <a:xfrm>
                <a:off x="2685" y="1936"/>
                <a:ext cx="0" cy="248"/>
              </a:xfrm>
              <a:prstGeom prst="line">
                <a:avLst/>
              </a:prstGeom>
              <a:noFill/>
              <a:ln w="28575">
                <a:solidFill>
                  <a:srgbClr val="1C1C1C"/>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sp>
          <p:nvSpPr>
            <p:cNvPr id="478245" name="Line 37">
              <a:extLst>
                <a:ext uri="{FF2B5EF4-FFF2-40B4-BE49-F238E27FC236}">
                  <a16:creationId xmlns:a16="http://schemas.microsoft.com/office/drawing/2014/main" id="{A94B3AC0-1B1C-49CB-B9B9-F3D4FA7E4ECD}"/>
                </a:ext>
              </a:extLst>
            </p:cNvPr>
            <p:cNvSpPr>
              <a:spLocks noChangeShapeType="1"/>
            </p:cNvSpPr>
            <p:nvPr/>
          </p:nvSpPr>
          <p:spPr bwMode="auto">
            <a:xfrm flipH="1">
              <a:off x="2196" y="1947"/>
              <a:ext cx="480" cy="0"/>
            </a:xfrm>
            <a:prstGeom prst="line">
              <a:avLst/>
            </a:prstGeom>
            <a:noFill/>
            <a:ln w="28575">
              <a:solidFill>
                <a:schemeClr val="tx1"/>
              </a:solidFill>
              <a:round/>
              <a:headEnd/>
              <a:tailEnd/>
            </a:ln>
            <a:effectLst/>
          </p:spPr>
          <p:txBody>
            <a:bodyPr wrap="none" anchor="ctr"/>
            <a:lstStyle/>
            <a:p>
              <a:pPr eaLnBrk="1" hangingPunct="1">
                <a:defRPr/>
              </a:pPr>
              <a:endParaRPr lang="es-ES">
                <a:effectLst>
                  <a:outerShdw blurRad="38100" dist="38100" dir="2700000" algn="tl">
                    <a:srgbClr val="000000">
                      <a:alpha val="43137"/>
                    </a:srgbClr>
                  </a:outerShdw>
                </a:effectLst>
              </a:endParaRPr>
            </a:p>
          </p:txBody>
        </p:sp>
      </p:grpSp>
      <p:sp>
        <p:nvSpPr>
          <p:cNvPr id="18450" name="Rectangle 39">
            <a:extLst>
              <a:ext uri="{FF2B5EF4-FFF2-40B4-BE49-F238E27FC236}">
                <a16:creationId xmlns:a16="http://schemas.microsoft.com/office/drawing/2014/main" id="{D4057A17-A693-46CA-B702-57C15314C487}"/>
              </a:ext>
            </a:extLst>
          </p:cNvPr>
          <p:cNvSpPr>
            <a:spLocks noChangeArrowheads="1"/>
          </p:cNvSpPr>
          <p:nvPr/>
        </p:nvSpPr>
        <p:spPr bwMode="auto">
          <a:xfrm>
            <a:off x="701282" y="4325833"/>
            <a:ext cx="19208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400" dirty="0">
                <a:solidFill>
                  <a:schemeClr val="accent2"/>
                </a:solidFill>
                <a:latin typeface="Arial" panose="020B0604020202020204" pitchFamily="34" charset="0"/>
                <a:cs typeface="Times New Roman" panose="02020603050405020304" pitchFamily="18" charset="0"/>
              </a:rPr>
              <a:t>MITOC</a:t>
            </a:r>
            <a:r>
              <a:rPr lang="es-ES" altLang="es-ES_tradnl" sz="1400" dirty="0">
                <a:solidFill>
                  <a:schemeClr val="accent2"/>
                </a:solidFill>
                <a:latin typeface="Arial" panose="020B0604020202020204" pitchFamily="34" charset="0"/>
                <a:cs typeface="Times New Roman" panose="02020603050405020304" pitchFamily="18" charset="0"/>
              </a:rPr>
              <a:t>O</a:t>
            </a:r>
            <a:r>
              <a:rPr lang="ca-ES" altLang="es-ES_tradnl" sz="1400" dirty="0">
                <a:solidFill>
                  <a:schemeClr val="accent2"/>
                </a:solidFill>
                <a:latin typeface="Arial" panose="020B0604020202020204" pitchFamily="34" charset="0"/>
                <a:cs typeface="Times New Roman" panose="02020603050405020304" pitchFamily="18" charset="0"/>
              </a:rPr>
              <a:t>NDRIAS</a:t>
            </a:r>
          </a:p>
          <a:p>
            <a:pPr>
              <a:spcBef>
                <a:spcPct val="80000"/>
              </a:spcBef>
              <a:buFontTx/>
              <a:buNone/>
            </a:pPr>
            <a:r>
              <a:rPr lang="ca-ES" altLang="es-ES_tradnl" sz="1400" dirty="0">
                <a:solidFill>
                  <a:schemeClr val="accent2"/>
                </a:solidFill>
                <a:latin typeface="Arial" panose="020B0604020202020204" pitchFamily="34" charset="0"/>
                <a:cs typeface="Arial" panose="020B0604020202020204" pitchFamily="34" charset="0"/>
              </a:rPr>
              <a:t>(CLOROPLASTOS)</a:t>
            </a:r>
            <a:r>
              <a:rPr lang="ca-ES" altLang="es-ES_tradnl" sz="1400" dirty="0">
                <a:latin typeface="Arial" panose="020B0604020202020204" pitchFamily="34" charset="0"/>
                <a:cs typeface="Times New Roman" panose="02020603050405020304" pitchFamily="18" charset="0"/>
              </a:rPr>
              <a:t> </a:t>
            </a:r>
            <a:r>
              <a:rPr lang="ca-ES" altLang="es-ES_tradnl" sz="1400" b="0" dirty="0">
                <a:latin typeface="Arial" panose="020B0604020202020204" pitchFamily="34" charset="0"/>
              </a:rPr>
              <a:t> </a:t>
            </a:r>
          </a:p>
        </p:txBody>
      </p:sp>
      <p:sp>
        <p:nvSpPr>
          <p:cNvPr id="18451" name="Rectangle 40">
            <a:extLst>
              <a:ext uri="{FF2B5EF4-FFF2-40B4-BE49-F238E27FC236}">
                <a16:creationId xmlns:a16="http://schemas.microsoft.com/office/drawing/2014/main" id="{5C5E3706-6515-4634-B02C-144F14889633}"/>
              </a:ext>
            </a:extLst>
          </p:cNvPr>
          <p:cNvSpPr>
            <a:spLocks noChangeArrowheads="1"/>
          </p:cNvSpPr>
          <p:nvPr/>
        </p:nvSpPr>
        <p:spPr bwMode="auto">
          <a:xfrm>
            <a:off x="4298557" y="4516333"/>
            <a:ext cx="3171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lgn="just">
              <a:spcBef>
                <a:spcPct val="0"/>
              </a:spcBef>
              <a:buFontTx/>
              <a:buNone/>
            </a:pPr>
            <a:r>
              <a:rPr lang="ca-ES" altLang="es-ES_tradnl" sz="1600" dirty="0" err="1">
                <a:solidFill>
                  <a:srgbClr val="FF0066"/>
                </a:solidFill>
                <a:latin typeface="Arial" panose="020B0604020202020204" pitchFamily="34" charset="0"/>
                <a:cs typeface="Times New Roman" panose="02020603050405020304" pitchFamily="18" charset="0"/>
              </a:rPr>
              <a:t>Producción</a:t>
            </a:r>
            <a:r>
              <a:rPr lang="ca-ES" altLang="es-ES_tradnl" sz="1600" dirty="0">
                <a:solidFill>
                  <a:srgbClr val="FF0066"/>
                </a:solidFill>
                <a:latin typeface="Arial" panose="020B0604020202020204" pitchFamily="34" charset="0"/>
                <a:cs typeface="Times New Roman" panose="02020603050405020304" pitchFamily="18" charset="0"/>
              </a:rPr>
              <a:t> de energia (ATP)</a:t>
            </a:r>
            <a:endParaRPr lang="ca-ES" altLang="es-ES_tradnl" sz="1600" dirty="0">
              <a:solidFill>
                <a:srgbClr val="FF0066"/>
              </a:solidFill>
              <a:latin typeface="Arial" panose="020B0604020202020204" pitchFamily="34" charset="0"/>
            </a:endParaRPr>
          </a:p>
        </p:txBody>
      </p:sp>
      <p:grpSp>
        <p:nvGrpSpPr>
          <p:cNvPr id="18452" name="Group 41">
            <a:extLst>
              <a:ext uri="{FF2B5EF4-FFF2-40B4-BE49-F238E27FC236}">
                <a16:creationId xmlns:a16="http://schemas.microsoft.com/office/drawing/2014/main" id="{21217779-7274-4430-9F62-00AC133D7F69}"/>
              </a:ext>
            </a:extLst>
          </p:cNvPr>
          <p:cNvGrpSpPr>
            <a:grpSpLocks/>
          </p:cNvGrpSpPr>
          <p:nvPr/>
        </p:nvGrpSpPr>
        <p:grpSpPr bwMode="auto">
          <a:xfrm>
            <a:off x="2357045" y="4473470"/>
            <a:ext cx="1936750" cy="358775"/>
            <a:chOff x="1380" y="3000"/>
            <a:chExt cx="1296" cy="246"/>
          </a:xfrm>
        </p:grpSpPr>
        <p:sp>
          <p:nvSpPr>
            <p:cNvPr id="478250" name="Line 42">
              <a:extLst>
                <a:ext uri="{FF2B5EF4-FFF2-40B4-BE49-F238E27FC236}">
                  <a16:creationId xmlns:a16="http://schemas.microsoft.com/office/drawing/2014/main" id="{98258C32-ED40-4F1B-B966-02D4384D0177}"/>
                </a:ext>
              </a:extLst>
            </p:cNvPr>
            <p:cNvSpPr>
              <a:spLocks noChangeShapeType="1"/>
            </p:cNvSpPr>
            <p:nvPr/>
          </p:nvSpPr>
          <p:spPr bwMode="auto">
            <a:xfrm>
              <a:off x="1380" y="3000"/>
              <a:ext cx="1296"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51" name="Line 43">
              <a:extLst>
                <a:ext uri="{FF2B5EF4-FFF2-40B4-BE49-F238E27FC236}">
                  <a16:creationId xmlns:a16="http://schemas.microsoft.com/office/drawing/2014/main" id="{8AD06EB1-AF40-4082-A845-F92F2DBA8CD0}"/>
                </a:ext>
              </a:extLst>
            </p:cNvPr>
            <p:cNvSpPr>
              <a:spLocks noChangeShapeType="1"/>
            </p:cNvSpPr>
            <p:nvPr/>
          </p:nvSpPr>
          <p:spPr bwMode="auto">
            <a:xfrm>
              <a:off x="1428" y="3246"/>
              <a:ext cx="1248"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
          <p:nvSpPr>
            <p:cNvPr id="478252" name="Line 44">
              <a:extLst>
                <a:ext uri="{FF2B5EF4-FFF2-40B4-BE49-F238E27FC236}">
                  <a16:creationId xmlns:a16="http://schemas.microsoft.com/office/drawing/2014/main" id="{82858AD1-02E7-46EF-941C-1B0694D57E74}"/>
                </a:ext>
              </a:extLst>
            </p:cNvPr>
            <p:cNvSpPr>
              <a:spLocks noChangeShapeType="1"/>
            </p:cNvSpPr>
            <p:nvPr/>
          </p:nvSpPr>
          <p:spPr bwMode="auto">
            <a:xfrm>
              <a:off x="2664" y="3007"/>
              <a:ext cx="0" cy="239"/>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grpSp>
      <p:sp>
        <p:nvSpPr>
          <p:cNvPr id="42" name="Rectangle 7">
            <a:extLst>
              <a:ext uri="{FF2B5EF4-FFF2-40B4-BE49-F238E27FC236}">
                <a16:creationId xmlns:a16="http://schemas.microsoft.com/office/drawing/2014/main" id="{0820D147-7C81-47BE-9C9F-A6A4AF75F4D3}"/>
              </a:ext>
            </a:extLst>
          </p:cNvPr>
          <p:cNvSpPr>
            <a:spLocks noChangeArrowheads="1"/>
          </p:cNvSpPr>
          <p:nvPr/>
        </p:nvSpPr>
        <p:spPr bwMode="auto">
          <a:xfrm>
            <a:off x="933753" y="1277708"/>
            <a:ext cx="27416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lgn="just">
              <a:spcBef>
                <a:spcPct val="80000"/>
              </a:spcBef>
              <a:buFontTx/>
              <a:buNone/>
            </a:pPr>
            <a:r>
              <a:rPr lang="ca-ES" altLang="es-ES_tradnl" sz="1400" dirty="0">
                <a:solidFill>
                  <a:schemeClr val="accent2"/>
                </a:solidFill>
                <a:latin typeface="Arial" panose="020B0604020202020204" pitchFamily="34" charset="0"/>
                <a:cs typeface="Times New Roman" panose="02020603050405020304" pitchFamily="18" charset="0"/>
              </a:rPr>
              <a:t>MEMBRANA PLASMÀTICA</a:t>
            </a:r>
            <a:r>
              <a:rPr lang="ca-ES" altLang="es-ES_tradnl" sz="1400" dirty="0">
                <a:latin typeface="Arial" panose="020B0604020202020204" pitchFamily="34" charset="0"/>
                <a:cs typeface="Times New Roman" panose="02020603050405020304" pitchFamily="18" charset="0"/>
              </a:rPr>
              <a:t> </a:t>
            </a:r>
          </a:p>
        </p:txBody>
      </p:sp>
      <p:pic>
        <p:nvPicPr>
          <p:cNvPr id="43" name="Imagen 42">
            <a:extLst>
              <a:ext uri="{FF2B5EF4-FFF2-40B4-BE49-F238E27FC236}">
                <a16:creationId xmlns:a16="http://schemas.microsoft.com/office/drawing/2014/main" id="{2E82D4D1-35E4-4276-9A80-A79651EDAF8B}"/>
              </a:ext>
            </a:extLst>
          </p:cNvPr>
          <p:cNvPicPr>
            <a:picLocks noChangeAspect="1"/>
          </p:cNvPicPr>
          <p:nvPr/>
        </p:nvPicPr>
        <p:blipFill rotWithShape="1">
          <a:blip r:embed="rId3"/>
          <a:srcRect l="48360" t="24799" r="38187" b="56155"/>
          <a:stretch/>
        </p:blipFill>
        <p:spPr>
          <a:xfrm>
            <a:off x="7573803" y="65614"/>
            <a:ext cx="1278640" cy="1018236"/>
          </a:xfrm>
          <a:prstGeom prst="rect">
            <a:avLst/>
          </a:prstGeom>
        </p:spPr>
      </p:pic>
      <p:sp>
        <p:nvSpPr>
          <p:cNvPr id="18438" name="Rectangle 8">
            <a:extLst>
              <a:ext uri="{FF2B5EF4-FFF2-40B4-BE49-F238E27FC236}">
                <a16:creationId xmlns:a16="http://schemas.microsoft.com/office/drawing/2014/main" id="{36B1E687-5D6F-4484-9A60-20FD9E320642}"/>
              </a:ext>
            </a:extLst>
          </p:cNvPr>
          <p:cNvSpPr>
            <a:spLocks noChangeArrowheads="1"/>
          </p:cNvSpPr>
          <p:nvPr/>
        </p:nvSpPr>
        <p:spPr bwMode="auto">
          <a:xfrm>
            <a:off x="4332536" y="951925"/>
            <a:ext cx="3695944" cy="584775"/>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ca-ES" altLang="es-ES_tradnl" sz="1600" dirty="0" err="1">
                <a:solidFill>
                  <a:srgbClr val="FF0066"/>
                </a:solidFill>
                <a:latin typeface="Arial" panose="020B0604020202020204" pitchFamily="34" charset="0"/>
                <a:cs typeface="Times New Roman" panose="02020603050405020304" pitchFamily="18" charset="0"/>
              </a:rPr>
              <a:t>Cominicación</a:t>
            </a:r>
            <a:r>
              <a:rPr lang="ca-ES" altLang="es-ES_tradnl" sz="1600" dirty="0">
                <a:solidFill>
                  <a:srgbClr val="FF0066"/>
                </a:solidFill>
                <a:latin typeface="Arial" panose="020B0604020202020204" pitchFamily="34" charset="0"/>
                <a:cs typeface="Times New Roman" panose="02020603050405020304" pitchFamily="18" charset="0"/>
              </a:rPr>
              <a:t> y </a:t>
            </a:r>
            <a:r>
              <a:rPr lang="ca-ES" altLang="es-ES_tradnl" sz="1600" dirty="0" err="1">
                <a:solidFill>
                  <a:srgbClr val="FF0066"/>
                </a:solidFill>
                <a:latin typeface="Arial" panose="020B0604020202020204" pitchFamily="34" charset="0"/>
                <a:cs typeface="Times New Roman" panose="02020603050405020304" pitchFamily="18" charset="0"/>
              </a:rPr>
              <a:t>protección</a:t>
            </a:r>
            <a:r>
              <a:rPr lang="ca-ES" altLang="es-ES_tradnl" sz="1600" dirty="0">
                <a:solidFill>
                  <a:srgbClr val="FF0066"/>
                </a:solidFill>
                <a:latin typeface="Arial" panose="020B0604020202020204" pitchFamily="34" charset="0"/>
                <a:cs typeface="Times New Roman" panose="02020603050405020304" pitchFamily="18" charset="0"/>
              </a:rPr>
              <a:t>, barrera selectiva que </a:t>
            </a:r>
            <a:r>
              <a:rPr lang="ca-ES" altLang="es-ES_tradnl" sz="1600" dirty="0" err="1">
                <a:solidFill>
                  <a:srgbClr val="FF0066"/>
                </a:solidFill>
                <a:latin typeface="Arial" panose="020B0604020202020204" pitchFamily="34" charset="0"/>
                <a:cs typeface="Times New Roman" panose="02020603050405020304" pitchFamily="18" charset="0"/>
              </a:rPr>
              <a:t>delimitan</a:t>
            </a:r>
            <a:r>
              <a:rPr lang="ca-ES" altLang="es-ES_tradnl" sz="1600" dirty="0">
                <a:solidFill>
                  <a:srgbClr val="FF0066"/>
                </a:solidFill>
                <a:latin typeface="Arial" panose="020B0604020202020204" pitchFamily="34" charset="0"/>
                <a:cs typeface="Times New Roman" panose="02020603050405020304" pitchFamily="18" charset="0"/>
              </a:rPr>
              <a:t> la </a:t>
            </a:r>
            <a:r>
              <a:rPr lang="ca-ES" altLang="es-ES_tradnl" sz="1600" dirty="0" err="1">
                <a:solidFill>
                  <a:srgbClr val="FF0066"/>
                </a:solidFill>
                <a:latin typeface="Arial" panose="020B0604020202020204" pitchFamily="34" charset="0"/>
                <a:cs typeface="Times New Roman" panose="02020603050405020304" pitchFamily="18" charset="0"/>
              </a:rPr>
              <a:t>célula</a:t>
            </a:r>
            <a:r>
              <a:rPr lang="ca-ES" altLang="es-ES_tradnl" sz="1600" b="0" dirty="0">
                <a:latin typeface="Arial" panose="020B0604020202020204" pitchFamily="34" charset="0"/>
              </a:rPr>
              <a:t> </a:t>
            </a:r>
          </a:p>
        </p:txBody>
      </p:sp>
      <p:sp>
        <p:nvSpPr>
          <p:cNvPr id="44" name="Rectangle 26">
            <a:extLst>
              <a:ext uri="{FF2B5EF4-FFF2-40B4-BE49-F238E27FC236}">
                <a16:creationId xmlns:a16="http://schemas.microsoft.com/office/drawing/2014/main" id="{41CB39B7-F64C-4C81-85E9-FFCA4006A67C}"/>
              </a:ext>
            </a:extLst>
          </p:cNvPr>
          <p:cNvSpPr>
            <a:spLocks noChangeArrowheads="1"/>
          </p:cNvSpPr>
          <p:nvPr/>
        </p:nvSpPr>
        <p:spPr bwMode="auto">
          <a:xfrm>
            <a:off x="801348" y="2226742"/>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r>
              <a:rPr lang="ca-ES" altLang="es-ES_tradnl" sz="1400" dirty="0">
                <a:solidFill>
                  <a:schemeClr val="accent2"/>
                </a:solidFill>
                <a:highlight>
                  <a:srgbClr val="00FFFF"/>
                </a:highlight>
                <a:latin typeface="Arial" panose="020B0604020202020204" pitchFamily="34" charset="0"/>
                <a:cs typeface="Times New Roman" panose="02020603050405020304" pitchFamily="18" charset="0"/>
              </a:rPr>
              <a:t>NUCLEO</a:t>
            </a:r>
            <a:r>
              <a:rPr lang="ca-ES" altLang="es-ES_tradnl" sz="1000" b="0" dirty="0">
                <a:solidFill>
                  <a:schemeClr val="accent2"/>
                </a:solidFill>
                <a:highlight>
                  <a:srgbClr val="00FFFF"/>
                </a:highlight>
              </a:rPr>
              <a:t> </a:t>
            </a:r>
            <a:endParaRPr lang="ca-ES" altLang="es-ES_tradnl" sz="2400" b="0" dirty="0">
              <a:solidFill>
                <a:schemeClr val="accent2"/>
              </a:solidFill>
              <a:highlight>
                <a:srgbClr val="00FFFF"/>
              </a:highlight>
            </a:endParaRPr>
          </a:p>
        </p:txBody>
      </p:sp>
      <p:sp>
        <p:nvSpPr>
          <p:cNvPr id="45" name="Rectangle 27">
            <a:extLst>
              <a:ext uri="{FF2B5EF4-FFF2-40B4-BE49-F238E27FC236}">
                <a16:creationId xmlns:a16="http://schemas.microsoft.com/office/drawing/2014/main" id="{5847D4BC-4B22-48CC-9EFE-F3DE7FF0D92F}"/>
              </a:ext>
            </a:extLst>
          </p:cNvPr>
          <p:cNvSpPr>
            <a:spLocks noChangeArrowheads="1"/>
          </p:cNvSpPr>
          <p:nvPr/>
        </p:nvSpPr>
        <p:spPr bwMode="auto">
          <a:xfrm>
            <a:off x="4370048" y="2226742"/>
            <a:ext cx="3154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3200">
                <a:solidFill>
                  <a:schemeClr val="tx1"/>
                </a:solidFill>
                <a:latin typeface="Times New Roman" panose="02020603050405020304" pitchFamily="18" charset="0"/>
              </a:defRPr>
            </a:lvl1pPr>
            <a:lvl2pPr marL="742950" indent="-28575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800">
                <a:solidFill>
                  <a:schemeClr val="tx1"/>
                </a:solidFill>
                <a:latin typeface="Times New Roman" panose="02020603050405020304" pitchFamily="18" charset="0"/>
              </a:defRPr>
            </a:lvl2pPr>
            <a:lvl3pPr marL="11430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400">
                <a:solidFill>
                  <a:schemeClr val="tx1"/>
                </a:solidFill>
                <a:latin typeface="Times New Roman" panose="02020603050405020304" pitchFamily="18" charset="0"/>
              </a:defRPr>
            </a:lvl3pPr>
            <a:lvl4pPr marL="16002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4pPr>
            <a:lvl5pPr marL="2057400" indent="-228600">
              <a:spcBef>
                <a:spcPct val="20000"/>
              </a:spcBef>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0975" algn="l"/>
                <a:tab pos="450850" algn="l"/>
                <a:tab pos="900113" algn="l"/>
                <a:tab pos="1260475" algn="l"/>
                <a:tab pos="1530350" algn="l"/>
                <a:tab pos="1711325" algn="l"/>
                <a:tab pos="1981200" algn="l"/>
                <a:tab pos="2251075" algn="l"/>
                <a:tab pos="2430463" algn="l"/>
                <a:tab pos="2700338" algn="l"/>
                <a:tab pos="2970213" algn="l"/>
                <a:tab pos="3151188" algn="l"/>
                <a:tab pos="3330575" algn="l"/>
                <a:tab pos="3511550" algn="l"/>
                <a:tab pos="3781425" algn="l"/>
              </a:tabLst>
              <a:defRPr sz="2000">
                <a:solidFill>
                  <a:schemeClr val="tx1"/>
                </a:solidFill>
                <a:latin typeface="Times New Roman" panose="02020603050405020304" pitchFamily="18" charset="0"/>
              </a:defRPr>
            </a:lvl9pPr>
          </a:lstStyle>
          <a:p>
            <a:pPr algn="just">
              <a:spcBef>
                <a:spcPct val="0"/>
              </a:spcBef>
              <a:buFontTx/>
              <a:buNone/>
            </a:pPr>
            <a:r>
              <a:rPr lang="ca-ES" altLang="es-ES_tradnl" sz="1600" dirty="0">
                <a:solidFill>
                  <a:srgbClr val="FF0066"/>
                </a:solidFill>
                <a:latin typeface="Arial" panose="020B0604020202020204" pitchFamily="34" charset="0"/>
                <a:cs typeface="Times New Roman" panose="02020603050405020304" pitchFamily="18" charset="0"/>
              </a:rPr>
              <a:t>Control de la </a:t>
            </a:r>
            <a:r>
              <a:rPr lang="ca-ES" altLang="es-ES_tradnl" sz="1600" dirty="0" err="1">
                <a:solidFill>
                  <a:srgbClr val="FF0066"/>
                </a:solidFill>
                <a:latin typeface="Arial" panose="020B0604020202020204" pitchFamily="34" charset="0"/>
                <a:cs typeface="Times New Roman" panose="02020603050405020304" pitchFamily="18" charset="0"/>
              </a:rPr>
              <a:t>célula</a:t>
            </a:r>
            <a:r>
              <a:rPr lang="ca-ES" altLang="es-ES_tradnl" sz="1600" dirty="0">
                <a:solidFill>
                  <a:srgbClr val="FF0066"/>
                </a:solidFill>
                <a:latin typeface="Arial" panose="020B0604020202020204" pitchFamily="34" charset="0"/>
                <a:cs typeface="Times New Roman" panose="02020603050405020304" pitchFamily="18" charset="0"/>
              </a:rPr>
              <a:t> (ADN)</a:t>
            </a:r>
            <a:endParaRPr lang="ca-ES" altLang="es-ES_tradnl" sz="1600" dirty="0">
              <a:solidFill>
                <a:srgbClr val="FF0066"/>
              </a:solidFill>
              <a:latin typeface="Arial" panose="020B0604020202020204" pitchFamily="34" charset="0"/>
            </a:endParaRPr>
          </a:p>
        </p:txBody>
      </p:sp>
      <p:sp>
        <p:nvSpPr>
          <p:cNvPr id="46" name="Line 32">
            <a:extLst>
              <a:ext uri="{FF2B5EF4-FFF2-40B4-BE49-F238E27FC236}">
                <a16:creationId xmlns:a16="http://schemas.microsoft.com/office/drawing/2014/main" id="{2E8AFF3E-9390-46E6-937B-D727253678C8}"/>
              </a:ext>
            </a:extLst>
          </p:cNvPr>
          <p:cNvSpPr>
            <a:spLocks noChangeShapeType="1"/>
          </p:cNvSpPr>
          <p:nvPr/>
        </p:nvSpPr>
        <p:spPr bwMode="auto">
          <a:xfrm>
            <a:off x="1703048" y="2372792"/>
            <a:ext cx="2667000" cy="0"/>
          </a:xfrm>
          <a:prstGeom prst="line">
            <a:avLst/>
          </a:prstGeom>
          <a:noFill/>
          <a:ln w="28575">
            <a:solidFill>
              <a:schemeClr val="tx1"/>
            </a:solidFill>
            <a:round/>
            <a:headEnd/>
            <a:tailEnd/>
          </a:ln>
          <a:effectLst/>
        </p:spPr>
        <p:txBody>
          <a:bodyPr/>
          <a:lstStyle/>
          <a:p>
            <a:pPr eaLnBrk="1" hangingPunct="1">
              <a:defRPr/>
            </a:pPr>
            <a:endParaRPr lang="es-ES">
              <a:effectLst>
                <a:outerShdw blurRad="38100" dist="38100" dir="2700000" algn="tl">
                  <a:srgbClr val="000000">
                    <a:alpha val="43137"/>
                  </a:srgbClr>
                </a:outerShdw>
              </a:effectLst>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00D847-FAB6-433D-82BC-49FE77D87F98}"/>
              </a:ext>
            </a:extLst>
          </p:cNvPr>
          <p:cNvSpPr txBox="1"/>
          <p:nvPr/>
        </p:nvSpPr>
        <p:spPr>
          <a:xfrm>
            <a:off x="3724701" y="1226295"/>
            <a:ext cx="5343483" cy="5909310"/>
          </a:xfrm>
          <a:prstGeom prst="rect">
            <a:avLst/>
          </a:prstGeom>
          <a:noFill/>
        </p:spPr>
        <p:txBody>
          <a:bodyPr wrap="square" rtlCol="0">
            <a:spAutoFit/>
          </a:bodyPr>
          <a:lstStyle/>
          <a:p>
            <a:pPr marL="285750" indent="-285750">
              <a:buFont typeface="Wingdings" panose="05000000000000000000" pitchFamily="2" charset="2"/>
              <a:buChar char="Ø"/>
            </a:pPr>
            <a:r>
              <a:rPr lang="ca-ES" sz="1800" dirty="0"/>
              <a:t>El cos humà té: uns 50 </a:t>
            </a:r>
            <a:r>
              <a:rPr lang="ca-ES" sz="1800" b="1" dirty="0"/>
              <a:t>bilions de cèl·lules</a:t>
            </a:r>
            <a:r>
              <a:rPr lang="ca-ES" sz="1800" dirty="0"/>
              <a:t> y la seva massa corporal té en total un 96.3% d’ à</a:t>
            </a:r>
            <a:r>
              <a:rPr lang="ca-ES" sz="1800" b="1" dirty="0"/>
              <a:t>toms: d’</a:t>
            </a:r>
            <a:r>
              <a:rPr lang="ca-ES" sz="1800" dirty="0"/>
              <a:t>oxigen (65%), carboni (18.5%), hidrogen (9,5%), nitrogen (3.3%), a més hi ha molts altres elements (Ca 1.3%, P 1% i K, S, Cl, Mg &lt;1%, </a:t>
            </a:r>
            <a:r>
              <a:rPr lang="ca-ES" sz="1800" dirty="0" err="1"/>
              <a:t>etc</a:t>
            </a:r>
            <a:r>
              <a:rPr lang="ca-ES" sz="1800" dirty="0"/>
              <a:t>)</a:t>
            </a:r>
          </a:p>
          <a:p>
            <a:r>
              <a:rPr lang="es-ES" sz="1800" dirty="0"/>
              <a:t> </a:t>
            </a:r>
          </a:p>
          <a:p>
            <a:pPr marL="285750" indent="-285750">
              <a:buFont typeface="Wingdings" panose="05000000000000000000" pitchFamily="2" charset="2"/>
              <a:buChar char="Ø"/>
            </a:pPr>
            <a:r>
              <a:rPr lang="es-ES" sz="1800" b="1" dirty="0" err="1"/>
              <a:t>Els</a:t>
            </a:r>
            <a:r>
              <a:rPr lang="es-ES" sz="1800" b="1" dirty="0"/>
              <a:t> </a:t>
            </a:r>
            <a:r>
              <a:rPr lang="es-ES" sz="1800" b="1" dirty="0" err="1"/>
              <a:t>àtoms</a:t>
            </a:r>
            <a:r>
              <a:rPr lang="es-ES" sz="1800" b="1" dirty="0"/>
              <a:t> </a:t>
            </a:r>
            <a:r>
              <a:rPr lang="es-ES" sz="1800" dirty="0" err="1"/>
              <a:t>s’uneixen</a:t>
            </a:r>
            <a:r>
              <a:rPr lang="es-ES" sz="1800" dirty="0"/>
              <a:t> entre sí per </a:t>
            </a:r>
            <a:r>
              <a:rPr lang="es-ES" sz="1800" b="1" dirty="0"/>
              <a:t>formar </a:t>
            </a:r>
            <a:r>
              <a:rPr lang="es-ES" sz="1800" b="1" dirty="0" err="1"/>
              <a:t>molècules</a:t>
            </a:r>
            <a:r>
              <a:rPr lang="es-ES" sz="1800" b="1" dirty="0"/>
              <a:t> </a:t>
            </a:r>
            <a:r>
              <a:rPr lang="es-ES" sz="1800" b="1" dirty="0" err="1"/>
              <a:t>inorgàniques</a:t>
            </a:r>
            <a:r>
              <a:rPr lang="es-ES" sz="1800" b="1" dirty="0"/>
              <a:t> </a:t>
            </a:r>
            <a:r>
              <a:rPr lang="es-ES" sz="1800" b="1" dirty="0" err="1"/>
              <a:t>com</a:t>
            </a:r>
            <a:r>
              <a:rPr lang="es-ES" sz="1800" b="1" dirty="0"/>
              <a:t> </a:t>
            </a:r>
            <a:r>
              <a:rPr lang="es-ES" sz="1800" b="1" dirty="0" err="1"/>
              <a:t>l’aigua</a:t>
            </a:r>
            <a:r>
              <a:rPr lang="es-ES" sz="1800" b="1" dirty="0"/>
              <a:t> o </a:t>
            </a:r>
            <a:r>
              <a:rPr lang="es-ES" sz="1800" b="1" dirty="0" err="1"/>
              <a:t>bé</a:t>
            </a:r>
            <a:r>
              <a:rPr lang="es-ES" sz="1800" b="1" dirty="0"/>
              <a:t> </a:t>
            </a:r>
            <a:r>
              <a:rPr lang="es-ES" sz="1800" b="1" dirty="0" err="1"/>
              <a:t>orgàniques</a:t>
            </a:r>
            <a:r>
              <a:rPr lang="es-ES" sz="1800" b="1" dirty="0"/>
              <a:t> </a:t>
            </a:r>
            <a:r>
              <a:rPr lang="es-ES" sz="1800" b="1" dirty="0" err="1"/>
              <a:t>com</a:t>
            </a:r>
            <a:r>
              <a:rPr lang="es-ES" sz="1800" b="1" dirty="0"/>
              <a:t> </a:t>
            </a:r>
            <a:r>
              <a:rPr lang="es-ES" sz="1800" b="1" dirty="0" err="1"/>
              <a:t>els</a:t>
            </a:r>
            <a:r>
              <a:rPr lang="es-ES" sz="1800" b="1" dirty="0"/>
              <a:t> </a:t>
            </a:r>
            <a:r>
              <a:rPr lang="es-ES" sz="1800" b="1" dirty="0" err="1"/>
              <a:t>lípids</a:t>
            </a:r>
            <a:r>
              <a:rPr lang="es-ES" sz="1800" b="1" dirty="0"/>
              <a:t>, </a:t>
            </a:r>
            <a:r>
              <a:rPr lang="es-ES" sz="1800" b="1" dirty="0" err="1"/>
              <a:t>els</a:t>
            </a:r>
            <a:r>
              <a:rPr lang="es-ES" sz="1800" b="1" dirty="0"/>
              <a:t> </a:t>
            </a:r>
            <a:r>
              <a:rPr lang="es-ES" sz="1800" b="1" dirty="0" err="1"/>
              <a:t>glúcids</a:t>
            </a:r>
            <a:r>
              <a:rPr lang="es-ES" sz="1800" b="1" dirty="0"/>
              <a:t> i les </a:t>
            </a:r>
            <a:r>
              <a:rPr lang="es-ES" sz="1800" b="1" dirty="0" err="1"/>
              <a:t>proteïnes</a:t>
            </a:r>
            <a:r>
              <a:rPr lang="es-ES" sz="1800" b="1" dirty="0"/>
              <a:t>. </a:t>
            </a:r>
            <a:endParaRPr lang="ca-ES" sz="1800" b="1" dirty="0"/>
          </a:p>
          <a:p>
            <a:pPr marL="285750" indent="-285750">
              <a:buFont typeface="Wingdings" panose="05000000000000000000" pitchFamily="2" charset="2"/>
              <a:buChar char="Ø"/>
            </a:pPr>
            <a:endParaRPr lang="es-ES" sz="1800" b="1" dirty="0"/>
          </a:p>
          <a:p>
            <a:pPr marL="285750" indent="-285750">
              <a:buFont typeface="Wingdings" panose="05000000000000000000" pitchFamily="2" charset="2"/>
              <a:buChar char="Ø"/>
            </a:pPr>
            <a:r>
              <a:rPr lang="es-ES" sz="1800" dirty="0"/>
              <a:t>Le </a:t>
            </a:r>
            <a:r>
              <a:rPr lang="es-ES" sz="1800" b="1" dirty="0" err="1"/>
              <a:t>cèl·lules</a:t>
            </a:r>
            <a:r>
              <a:rPr lang="es-ES" sz="1800" b="1" dirty="0"/>
              <a:t> </a:t>
            </a:r>
            <a:r>
              <a:rPr lang="es-ES" sz="1800" b="1" dirty="0" err="1"/>
              <a:t>tenen</a:t>
            </a:r>
            <a:r>
              <a:rPr lang="es-ES" sz="1800" b="1" dirty="0"/>
              <a:t> una forma adaptada a la </a:t>
            </a:r>
            <a:r>
              <a:rPr lang="es-ES" sz="1800" b="1" dirty="0" err="1"/>
              <a:t>seva</a:t>
            </a:r>
            <a:r>
              <a:rPr lang="es-ES" sz="1800" b="1" dirty="0"/>
              <a:t> </a:t>
            </a:r>
            <a:r>
              <a:rPr lang="es-ES" sz="1800" b="1" dirty="0" err="1"/>
              <a:t>funció</a:t>
            </a:r>
            <a:r>
              <a:rPr lang="es-ES" sz="1800" b="1" dirty="0"/>
              <a:t>.</a:t>
            </a:r>
            <a:endParaRPr lang="es-ES" sz="1800" dirty="0"/>
          </a:p>
          <a:p>
            <a:pPr marL="285750" indent="-285750">
              <a:buFont typeface="Wingdings" panose="05000000000000000000" pitchFamily="2" charset="2"/>
              <a:buChar char="Ø"/>
            </a:pPr>
            <a:endParaRPr lang="es-ES" sz="1800" dirty="0"/>
          </a:p>
          <a:p>
            <a:pPr marL="285750" indent="-285750">
              <a:buFont typeface="Wingdings" panose="05000000000000000000" pitchFamily="2" charset="2"/>
              <a:buChar char="Ø"/>
            </a:pPr>
            <a:r>
              <a:rPr lang="es-ES" sz="1800" dirty="0"/>
              <a:t>Le </a:t>
            </a:r>
            <a:r>
              <a:rPr lang="es-ES" sz="1800" b="1" dirty="0" err="1"/>
              <a:t>cèl·lules</a:t>
            </a:r>
            <a:r>
              <a:rPr lang="es-ES" sz="1800" b="1" dirty="0"/>
              <a:t> </a:t>
            </a:r>
            <a:r>
              <a:rPr lang="es-ES" sz="1800" dirty="0"/>
              <a:t>formen</a:t>
            </a:r>
            <a:r>
              <a:rPr lang="es-ES" sz="1800" b="1" dirty="0"/>
              <a:t> </a:t>
            </a:r>
            <a:r>
              <a:rPr lang="es-ES" sz="1800" b="1" dirty="0" err="1"/>
              <a:t>teixits</a:t>
            </a:r>
            <a:r>
              <a:rPr lang="es-ES" sz="1800" dirty="0"/>
              <a:t>, </a:t>
            </a:r>
            <a:r>
              <a:rPr lang="es-ES" sz="1800" dirty="0" err="1"/>
              <a:t>organitzats</a:t>
            </a:r>
            <a:r>
              <a:rPr lang="es-ES" sz="1800" dirty="0"/>
              <a:t> en </a:t>
            </a:r>
            <a:r>
              <a:rPr lang="es-ES" sz="1800" b="1" dirty="0" err="1"/>
              <a:t>òrgans</a:t>
            </a:r>
            <a:r>
              <a:rPr lang="es-ES" sz="1800" dirty="0"/>
              <a:t>, i </a:t>
            </a:r>
            <a:r>
              <a:rPr lang="es-ES" sz="1800" dirty="0" err="1"/>
              <a:t>aquests</a:t>
            </a:r>
            <a:r>
              <a:rPr lang="es-ES" sz="1800" dirty="0"/>
              <a:t> en </a:t>
            </a:r>
            <a:r>
              <a:rPr lang="es-ES" sz="1800" dirty="0" err="1"/>
              <a:t>vuit</a:t>
            </a:r>
            <a:r>
              <a:rPr lang="es-ES" sz="1800" dirty="0"/>
              <a:t> </a:t>
            </a:r>
            <a:r>
              <a:rPr lang="es-ES" sz="1800" b="1" dirty="0" err="1"/>
              <a:t>aparells</a:t>
            </a:r>
            <a:r>
              <a:rPr lang="es-ES" sz="1800" b="1" dirty="0"/>
              <a:t> o </a:t>
            </a:r>
            <a:r>
              <a:rPr lang="es-ES" sz="1800" b="1" dirty="0" err="1"/>
              <a:t>sistemes</a:t>
            </a:r>
            <a:r>
              <a:rPr lang="es-ES" sz="1800" dirty="0"/>
              <a:t>: </a:t>
            </a:r>
            <a:r>
              <a:rPr lang="es-ES" sz="1800" b="1" dirty="0"/>
              <a:t>locomotor, </a:t>
            </a:r>
            <a:r>
              <a:rPr lang="es-ES" sz="1800" b="1" dirty="0" err="1"/>
              <a:t>respiratori</a:t>
            </a:r>
            <a:r>
              <a:rPr lang="es-ES" sz="1800" b="1" dirty="0"/>
              <a:t>, </a:t>
            </a:r>
            <a:r>
              <a:rPr lang="es-ES" sz="1800" b="1" dirty="0" err="1"/>
              <a:t>digestiu</a:t>
            </a:r>
            <a:r>
              <a:rPr lang="es-ES" sz="1800" b="1" dirty="0"/>
              <a:t>, </a:t>
            </a:r>
            <a:r>
              <a:rPr lang="es-ES" sz="1800" b="1" dirty="0" err="1"/>
              <a:t>circulatori</a:t>
            </a:r>
            <a:r>
              <a:rPr lang="es-ES" sz="1800" b="1" dirty="0"/>
              <a:t>, excretor, </a:t>
            </a:r>
            <a:r>
              <a:rPr lang="es-ES" sz="1800" b="1" dirty="0" err="1"/>
              <a:t>endocrí</a:t>
            </a:r>
            <a:r>
              <a:rPr lang="es-ES" sz="1800" b="1" dirty="0"/>
              <a:t>, </a:t>
            </a:r>
            <a:r>
              <a:rPr lang="es-ES" sz="1800" b="1" dirty="0" err="1"/>
              <a:t>nerviós</a:t>
            </a:r>
            <a:r>
              <a:rPr lang="es-ES" sz="1800" b="1" dirty="0"/>
              <a:t> i reproductor</a:t>
            </a:r>
            <a:r>
              <a:rPr lang="es-ES" sz="1800" dirty="0"/>
              <a:t>.</a:t>
            </a:r>
          </a:p>
          <a:p>
            <a:endParaRPr lang="es-ES" sz="1800" dirty="0"/>
          </a:p>
        </p:txBody>
      </p:sp>
      <p:sp>
        <p:nvSpPr>
          <p:cNvPr id="3" name="CuadroTexto 2">
            <a:extLst>
              <a:ext uri="{FF2B5EF4-FFF2-40B4-BE49-F238E27FC236}">
                <a16:creationId xmlns:a16="http://schemas.microsoft.com/office/drawing/2014/main" id="{7D9630C0-8267-4917-9655-66CB66CB8686}"/>
              </a:ext>
            </a:extLst>
          </p:cNvPr>
          <p:cNvSpPr txBox="1"/>
          <p:nvPr/>
        </p:nvSpPr>
        <p:spPr>
          <a:xfrm>
            <a:off x="-180528" y="14469"/>
            <a:ext cx="9043186" cy="830997"/>
          </a:xfrm>
          <a:prstGeom prst="rect">
            <a:avLst/>
          </a:prstGeom>
          <a:noFill/>
        </p:spPr>
        <p:txBody>
          <a:bodyPr wrap="square" rtlCol="0">
            <a:spAutoFit/>
          </a:bodyPr>
          <a:lstStyle/>
          <a:p>
            <a:pPr algn="ctr"/>
            <a:r>
              <a:rPr lang="ca-ES" sz="2400" b="1" dirty="0"/>
              <a:t>LES CEL.LULES FORMEN PART D’UNA SOCIETAT DE CELULES EN EL COS HUMA</a:t>
            </a:r>
          </a:p>
        </p:txBody>
      </p:sp>
      <p:pic>
        <p:nvPicPr>
          <p:cNvPr id="77826" name="Picture 2" descr="Mostra la imatge original">
            <a:extLst>
              <a:ext uri="{FF2B5EF4-FFF2-40B4-BE49-F238E27FC236}">
                <a16:creationId xmlns:a16="http://schemas.microsoft.com/office/drawing/2014/main" id="{CFABAA90-4B73-488A-B9F4-B49B59172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25" y="1324232"/>
            <a:ext cx="3601236" cy="270092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7F306CC-9C5A-425A-8584-BCCFC59099DF}"/>
              </a:ext>
            </a:extLst>
          </p:cNvPr>
          <p:cNvSpPr txBox="1"/>
          <p:nvPr/>
        </p:nvSpPr>
        <p:spPr>
          <a:xfrm>
            <a:off x="1475570" y="764630"/>
            <a:ext cx="8424730" cy="461665"/>
          </a:xfrm>
          <a:prstGeom prst="rect">
            <a:avLst/>
          </a:prstGeom>
          <a:noFill/>
        </p:spPr>
        <p:txBody>
          <a:bodyPr wrap="square" rtlCol="0">
            <a:spAutoFit/>
          </a:bodyPr>
          <a:lstStyle/>
          <a:p>
            <a:r>
              <a:rPr lang="ca-ES" i="1" dirty="0">
                <a:highlight>
                  <a:srgbClr val="FFFF00"/>
                </a:highlight>
              </a:rPr>
              <a:t>la </a:t>
            </a:r>
            <a:r>
              <a:rPr lang="ca-ES" i="1" dirty="0" err="1">
                <a:highlight>
                  <a:srgbClr val="FFFF00"/>
                </a:highlight>
              </a:rPr>
              <a:t>cel.lula</a:t>
            </a:r>
            <a:r>
              <a:rPr lang="ca-ES" i="1" dirty="0">
                <a:highlight>
                  <a:srgbClr val="FFFF00"/>
                </a:highlight>
              </a:rPr>
              <a:t> es la unitat bàsica de la vida</a:t>
            </a:r>
          </a:p>
        </p:txBody>
      </p:sp>
      <p:pic>
        <p:nvPicPr>
          <p:cNvPr id="6" name="Picture 2" descr="Explorar0046">
            <a:extLst>
              <a:ext uri="{FF2B5EF4-FFF2-40B4-BE49-F238E27FC236}">
                <a16:creationId xmlns:a16="http://schemas.microsoft.com/office/drawing/2014/main" id="{DACC829E-198F-45B5-8C61-C4B6B100004B}"/>
              </a:ext>
            </a:extLst>
          </p:cNvPr>
          <p:cNvPicPr>
            <a:picLocks noChangeAspect="1" noChangeArrowheads="1"/>
          </p:cNvPicPr>
          <p:nvPr/>
        </p:nvPicPr>
        <p:blipFill>
          <a:blip r:embed="rId4">
            <a:lum bright="12000"/>
            <a:extLst>
              <a:ext uri="{28A0092B-C50C-407E-A947-70E740481C1C}">
                <a14:useLocalDpi xmlns:a14="http://schemas.microsoft.com/office/drawing/2010/main" val="0"/>
              </a:ext>
            </a:extLst>
          </a:blip>
          <a:srcRect l="2504" t="5103"/>
          <a:stretch>
            <a:fillRect/>
          </a:stretch>
        </p:blipFill>
        <p:spPr bwMode="auto">
          <a:xfrm>
            <a:off x="323850" y="3937646"/>
            <a:ext cx="3110217" cy="290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51067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arn(inVertic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arn(inVertic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xplorar0003">
            <a:extLst>
              <a:ext uri="{FF2B5EF4-FFF2-40B4-BE49-F238E27FC236}">
                <a16:creationId xmlns:a16="http://schemas.microsoft.com/office/drawing/2014/main" id="{E39CFC37-8FF9-4492-89E5-8A225A4A0198}"/>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l="5701" t="78099" r="66628"/>
          <a:stretch>
            <a:fillRect/>
          </a:stretch>
        </p:blipFill>
        <p:spPr bwMode="auto">
          <a:xfrm>
            <a:off x="107950" y="5753100"/>
            <a:ext cx="180022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CuadroTexto 1">
            <a:extLst>
              <a:ext uri="{FF2B5EF4-FFF2-40B4-BE49-F238E27FC236}">
                <a16:creationId xmlns:a16="http://schemas.microsoft.com/office/drawing/2014/main" id="{BCF7A3E4-837E-40AD-851F-F59993E74B5B}"/>
              </a:ext>
            </a:extLst>
          </p:cNvPr>
          <p:cNvSpPr txBox="1">
            <a:spLocks noChangeArrowheads="1"/>
          </p:cNvSpPr>
          <p:nvPr/>
        </p:nvSpPr>
        <p:spPr bwMode="auto">
          <a:xfrm>
            <a:off x="323850" y="96838"/>
            <a:ext cx="8640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ca-ES" altLang="es-ES" sz="2400" b="1" dirty="0"/>
              <a:t>DIBUIX A ESCALA DE DIVERSOS TIPUS DE CEL.LULES HUMANES</a:t>
            </a:r>
          </a:p>
        </p:txBody>
      </p:sp>
      <p:pic>
        <p:nvPicPr>
          <p:cNvPr id="10244" name="Picture 2" descr="Explorar0003">
            <a:extLst>
              <a:ext uri="{FF2B5EF4-FFF2-40B4-BE49-F238E27FC236}">
                <a16:creationId xmlns:a16="http://schemas.microsoft.com/office/drawing/2014/main" id="{C5F032D0-698B-483D-9499-82E962C604EF}"/>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l="33278" t="18404"/>
          <a:stretch>
            <a:fillRect/>
          </a:stretch>
        </p:blipFill>
        <p:spPr bwMode="auto">
          <a:xfrm>
            <a:off x="2124075" y="1080344"/>
            <a:ext cx="6840538" cy="540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CuadroTexto 2">
            <a:extLst>
              <a:ext uri="{FF2B5EF4-FFF2-40B4-BE49-F238E27FC236}">
                <a16:creationId xmlns:a16="http://schemas.microsoft.com/office/drawing/2014/main" id="{C13824DD-1709-4DED-AD70-2123BE970786}"/>
              </a:ext>
            </a:extLst>
          </p:cNvPr>
          <p:cNvSpPr txBox="1">
            <a:spLocks noChangeArrowheads="1"/>
          </p:cNvSpPr>
          <p:nvPr/>
        </p:nvSpPr>
        <p:spPr bwMode="auto">
          <a:xfrm>
            <a:off x="972912" y="443062"/>
            <a:ext cx="7777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ca-ES" altLang="es-ES" sz="2000" b="1" i="1"/>
              <a:t>La forma i tamany de la cel.lula estan adaptats a la seva funció</a:t>
            </a:r>
          </a:p>
        </p:txBody>
      </p:sp>
      <p:pic>
        <p:nvPicPr>
          <p:cNvPr id="10247" name="Picture 2" descr="https://www.partesdel.com/wp-content/uploads/Pronucleo-ovular-400x318.jpg">
            <a:extLst>
              <a:ext uri="{FF2B5EF4-FFF2-40B4-BE49-F238E27FC236}">
                <a16:creationId xmlns:a16="http://schemas.microsoft.com/office/drawing/2014/main" id="{92B1E2F4-FD34-459E-AEA3-D35EABD25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90850"/>
            <a:ext cx="190817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upo 3">
            <a:extLst>
              <a:ext uri="{FF2B5EF4-FFF2-40B4-BE49-F238E27FC236}">
                <a16:creationId xmlns:a16="http://schemas.microsoft.com/office/drawing/2014/main" id="{C269DC13-120C-4D35-9262-4EE6C4C35C5D}"/>
              </a:ext>
            </a:extLst>
          </p:cNvPr>
          <p:cNvGrpSpPr/>
          <p:nvPr/>
        </p:nvGrpSpPr>
        <p:grpSpPr>
          <a:xfrm>
            <a:off x="185738" y="1268413"/>
            <a:ext cx="1677987" cy="1677987"/>
            <a:chOff x="185738" y="1268413"/>
            <a:chExt cx="1677987" cy="1677987"/>
          </a:xfrm>
        </p:grpSpPr>
        <p:pic>
          <p:nvPicPr>
            <p:cNvPr id="10246" name="Imagen 5">
              <a:extLst>
                <a:ext uri="{FF2B5EF4-FFF2-40B4-BE49-F238E27FC236}">
                  <a16:creationId xmlns:a16="http://schemas.microsoft.com/office/drawing/2014/main" id="{F13990D7-0041-49E3-A873-C5F2B7E4E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5329" t="24358" r="53853" b="56412"/>
            <a:stretch>
              <a:fillRect/>
            </a:stretch>
          </p:blipFill>
          <p:spPr bwMode="auto">
            <a:xfrm>
              <a:off x="185738" y="1268413"/>
              <a:ext cx="1677987"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ctor recto de flecha 2">
              <a:extLst>
                <a:ext uri="{FF2B5EF4-FFF2-40B4-BE49-F238E27FC236}">
                  <a16:creationId xmlns:a16="http://schemas.microsoft.com/office/drawing/2014/main" id="{0D693476-CFD3-4081-9F32-E2E31B1C6A94}"/>
                </a:ext>
              </a:extLst>
            </p:cNvPr>
            <p:cNvCxnSpPr/>
            <p:nvPr/>
          </p:nvCxnSpPr>
          <p:spPr bwMode="auto">
            <a:xfrm flipH="1">
              <a:off x="1115520" y="1848490"/>
              <a:ext cx="360050" cy="432060"/>
            </a:xfrm>
            <a:prstGeom prst="straightConnector1">
              <a:avLst/>
            </a:prstGeom>
            <a:solidFill>
              <a:schemeClr val="accent1"/>
            </a:solidFill>
            <a:ln w="9525" cap="flat" cmpd="sng" algn="ctr">
              <a:solidFill>
                <a:srgbClr val="FFFF00"/>
              </a:solidFill>
              <a:prstDash val="solid"/>
              <a:round/>
              <a:headEnd type="none" w="med" len="med"/>
              <a:tailEnd type="triangle"/>
            </a:ln>
            <a:effectLst/>
          </p:spPr>
        </p:cxnSp>
      </p:grpSp>
      <p:sp>
        <p:nvSpPr>
          <p:cNvPr id="2" name="Rectángulo 1">
            <a:extLst>
              <a:ext uri="{FF2B5EF4-FFF2-40B4-BE49-F238E27FC236}">
                <a16:creationId xmlns:a16="http://schemas.microsoft.com/office/drawing/2014/main" id="{8297B5DA-4463-4EAF-85DE-0511BC25A0C0}"/>
              </a:ext>
            </a:extLst>
          </p:cNvPr>
          <p:cNvSpPr/>
          <p:nvPr/>
        </p:nvSpPr>
        <p:spPr>
          <a:xfrm>
            <a:off x="7092350" y="960636"/>
            <a:ext cx="1967205" cy="307777"/>
          </a:xfrm>
          <a:prstGeom prst="rect">
            <a:avLst/>
          </a:prstGeom>
        </p:spPr>
        <p:txBody>
          <a:bodyPr wrap="none">
            <a:spAutoFit/>
          </a:bodyPr>
          <a:lstStyle/>
          <a:p>
            <a:r>
              <a:rPr lang="es-ES" altLang="es-ES" sz="1400" dirty="0"/>
              <a:t>0,12 mm de diámetro</a:t>
            </a:r>
            <a:endParaRPr lang="ca-ES" sz="1400" dirty="0"/>
          </a:p>
        </p:txBody>
      </p:sp>
      <p:sp>
        <p:nvSpPr>
          <p:cNvPr id="11" name="Rectángulo 10">
            <a:extLst>
              <a:ext uri="{FF2B5EF4-FFF2-40B4-BE49-F238E27FC236}">
                <a16:creationId xmlns:a16="http://schemas.microsoft.com/office/drawing/2014/main" id="{AE87A5DA-5807-4BF7-B6FC-F920B0D8B03B}"/>
              </a:ext>
            </a:extLst>
          </p:cNvPr>
          <p:cNvSpPr/>
          <p:nvPr/>
        </p:nvSpPr>
        <p:spPr>
          <a:xfrm>
            <a:off x="61928" y="926455"/>
            <a:ext cx="1967205" cy="307777"/>
          </a:xfrm>
          <a:prstGeom prst="rect">
            <a:avLst/>
          </a:prstGeom>
        </p:spPr>
        <p:txBody>
          <a:bodyPr wrap="none">
            <a:spAutoFit/>
          </a:bodyPr>
          <a:lstStyle/>
          <a:p>
            <a:r>
              <a:rPr lang="es-ES" altLang="es-ES" sz="1400" dirty="0"/>
              <a:t>0,12 mm de diámetro</a:t>
            </a:r>
            <a:endParaRPr lang="ca-ES" sz="1400" dirty="0"/>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D10BEC4-BF3E-4F8F-A4FA-7A14C90464EA}"/>
              </a:ext>
            </a:extLst>
          </p:cNvPr>
          <p:cNvPicPr>
            <a:picLocks noChangeAspect="1"/>
          </p:cNvPicPr>
          <p:nvPr/>
        </p:nvPicPr>
        <p:blipFill>
          <a:blip r:embed="rId2"/>
          <a:stretch>
            <a:fillRect/>
          </a:stretch>
        </p:blipFill>
        <p:spPr>
          <a:xfrm>
            <a:off x="0" y="857250"/>
            <a:ext cx="9144000" cy="5143500"/>
          </a:xfrm>
          <a:prstGeom prst="rect">
            <a:avLst/>
          </a:prstGeom>
        </p:spPr>
      </p:pic>
      <p:sp>
        <p:nvSpPr>
          <p:cNvPr id="3" name="Rectángulo 2">
            <a:extLst>
              <a:ext uri="{FF2B5EF4-FFF2-40B4-BE49-F238E27FC236}">
                <a16:creationId xmlns:a16="http://schemas.microsoft.com/office/drawing/2014/main" id="{710B9039-ACBC-4716-A402-007D4892590E}"/>
              </a:ext>
            </a:extLst>
          </p:cNvPr>
          <p:cNvSpPr/>
          <p:nvPr/>
        </p:nvSpPr>
        <p:spPr>
          <a:xfrm>
            <a:off x="107380" y="44530"/>
            <a:ext cx="9036620" cy="584775"/>
          </a:xfrm>
          <a:prstGeom prst="rect">
            <a:avLst/>
          </a:prstGeom>
        </p:spPr>
        <p:txBody>
          <a:bodyPr wrap="square">
            <a:spAutoFit/>
          </a:bodyPr>
          <a:lstStyle/>
          <a:p>
            <a:r>
              <a:rPr lang="es-ES" sz="1600" dirty="0" err="1">
                <a:solidFill>
                  <a:srgbClr val="0033CC"/>
                </a:solidFill>
                <a:hlinkClick r:id="rId3">
                  <a:extLst>
                    <a:ext uri="{A12FA001-AC4F-418D-AE19-62706E023703}">
                      <ahyp:hlinkClr xmlns:ahyp="http://schemas.microsoft.com/office/drawing/2018/hyperlinkcolor" val="tx"/>
                    </a:ext>
                  </a:extLst>
                </a:hlinkClick>
              </a:rPr>
              <a:t>Biophysics</a:t>
            </a:r>
            <a:r>
              <a:rPr lang="es-ES" sz="1600" dirty="0">
                <a:solidFill>
                  <a:srgbClr val="0033CC"/>
                </a:solidFill>
                <a:hlinkClick r:id="rId3">
                  <a:extLst>
                    <a:ext uri="{A12FA001-AC4F-418D-AE19-62706E023703}">
                      <ahyp:hlinkClr xmlns:ahyp="http://schemas.microsoft.com/office/drawing/2018/hyperlinkcolor" val="tx"/>
                    </a:ext>
                  </a:extLst>
                </a:hlinkClick>
              </a:rPr>
              <a:t> 401 </a:t>
            </a:r>
            <a:r>
              <a:rPr lang="es-ES" sz="1600" dirty="0" err="1">
                <a:solidFill>
                  <a:srgbClr val="0033CC"/>
                </a:solidFill>
                <a:hlinkClick r:id="rId3">
                  <a:extLst>
                    <a:ext uri="{A12FA001-AC4F-418D-AE19-62706E023703}">
                      <ahyp:hlinkClr xmlns:ahyp="http://schemas.microsoft.com/office/drawing/2018/hyperlinkcolor" val="tx"/>
                    </a:ext>
                  </a:extLst>
                </a:hlinkClick>
              </a:rPr>
              <a:t>Lecture</a:t>
            </a:r>
            <a:r>
              <a:rPr lang="es-ES" sz="1600" dirty="0">
                <a:solidFill>
                  <a:srgbClr val="0033CC"/>
                </a:solidFill>
                <a:hlinkClick r:id="rId3">
                  <a:extLst>
                    <a:ext uri="{A12FA001-AC4F-418D-AE19-62706E023703}">
                      <ahyp:hlinkClr xmlns:ahyp="http://schemas.microsoft.com/office/drawing/2018/hyperlinkcolor" val="tx"/>
                    </a:ext>
                  </a:extLst>
                </a:hlinkClick>
              </a:rPr>
              <a:t> 1: </a:t>
            </a:r>
            <a:r>
              <a:rPr lang="es-ES" sz="1600" dirty="0" err="1">
                <a:solidFill>
                  <a:srgbClr val="0033CC"/>
                </a:solidFill>
                <a:hlinkClick r:id="rId3">
                  <a:extLst>
                    <a:ext uri="{A12FA001-AC4F-418D-AE19-62706E023703}">
                      <ahyp:hlinkClr xmlns:ahyp="http://schemas.microsoft.com/office/drawing/2018/hyperlinkcolor" val="tx"/>
                    </a:ext>
                  </a:extLst>
                </a:hlinkClick>
              </a:rPr>
              <a:t>Introduction</a:t>
            </a:r>
            <a:r>
              <a:rPr lang="es-ES" sz="1600" dirty="0">
                <a:solidFill>
                  <a:srgbClr val="0033CC"/>
                </a:solidFill>
                <a:hlinkClick r:id="rId3">
                  <a:extLst>
                    <a:ext uri="{A12FA001-AC4F-418D-AE19-62706E023703}">
                      <ahyp:hlinkClr xmlns:ahyp="http://schemas.microsoft.com/office/drawing/2018/hyperlinkcolor" val="tx"/>
                    </a:ext>
                  </a:extLst>
                </a:hlinkClick>
              </a:rPr>
              <a:t>, Dogma </a:t>
            </a:r>
            <a:r>
              <a:rPr lang="es-ES" sz="1600" dirty="0" err="1">
                <a:solidFill>
                  <a:srgbClr val="0033CC"/>
                </a:solidFill>
                <a:hlinkClick r:id="rId3">
                  <a:extLst>
                    <a:ext uri="{A12FA001-AC4F-418D-AE19-62706E023703}">
                      <ahyp:hlinkClr xmlns:ahyp="http://schemas.microsoft.com/office/drawing/2018/hyperlinkcolor" val="tx"/>
                    </a:ext>
                  </a:extLst>
                </a:hlinkClick>
              </a:rPr>
              <a:t>of</a:t>
            </a:r>
            <a:r>
              <a:rPr lang="es-ES" sz="1600" dirty="0">
                <a:solidFill>
                  <a:srgbClr val="0033CC"/>
                </a:solidFill>
                <a:hlinkClick r:id="rId3">
                  <a:extLst>
                    <a:ext uri="{A12FA001-AC4F-418D-AE19-62706E023703}">
                      <ahyp:hlinkClr xmlns:ahyp="http://schemas.microsoft.com/office/drawing/2018/hyperlinkcolor" val="tx"/>
                    </a:ext>
                  </a:extLst>
                </a:hlinkClick>
              </a:rPr>
              <a:t> Molecular </a:t>
            </a:r>
            <a:r>
              <a:rPr lang="es-ES" sz="1600" dirty="0" err="1">
                <a:solidFill>
                  <a:srgbClr val="0033CC"/>
                </a:solidFill>
                <a:hlinkClick r:id="rId3">
                  <a:extLst>
                    <a:ext uri="{A12FA001-AC4F-418D-AE19-62706E023703}">
                      <ahyp:hlinkClr xmlns:ahyp="http://schemas.microsoft.com/office/drawing/2018/hyperlinkcolor" val="tx"/>
                    </a:ext>
                  </a:extLst>
                </a:hlinkClick>
              </a:rPr>
              <a:t>Biology</a:t>
            </a:r>
            <a:r>
              <a:rPr lang="es-ES" sz="1600" dirty="0">
                <a:solidFill>
                  <a:srgbClr val="0033CC"/>
                </a:solidFill>
                <a:hlinkClick r:id="rId3">
                  <a:extLst>
                    <a:ext uri="{A12FA001-AC4F-418D-AE19-62706E023703}">
                      <ahyp:hlinkClr xmlns:ahyp="http://schemas.microsoft.com/office/drawing/2018/hyperlinkcolor" val="tx"/>
                    </a:ext>
                  </a:extLst>
                </a:hlinkClick>
              </a:rPr>
              <a:t>; </a:t>
            </a:r>
            <a:r>
              <a:rPr lang="es-ES" sz="1600" dirty="0" err="1">
                <a:solidFill>
                  <a:srgbClr val="0033CC"/>
                </a:solidFill>
                <a:hlinkClick r:id="rId3">
                  <a:extLst>
                    <a:ext uri="{A12FA001-AC4F-418D-AE19-62706E023703}">
                      <ahyp:hlinkClr xmlns:ahyp="http://schemas.microsoft.com/office/drawing/2018/hyperlinkcolor" val="tx"/>
                    </a:ext>
                  </a:extLst>
                </a:hlinkClick>
              </a:rPr>
              <a:t>Evolution</a:t>
            </a:r>
            <a:r>
              <a:rPr lang="es-ES" sz="1600" dirty="0">
                <a:solidFill>
                  <a:srgbClr val="0033CC"/>
                </a:solidFill>
                <a:hlinkClick r:id="rId3">
                  <a:extLst>
                    <a:ext uri="{A12FA001-AC4F-418D-AE19-62706E023703}">
                      <ahyp:hlinkClr xmlns:ahyp="http://schemas.microsoft.com/office/drawing/2018/hyperlinkcolor" val="tx"/>
                    </a:ext>
                  </a:extLst>
                </a:hlinkClick>
              </a:rPr>
              <a:t> (youtube.com) - Resultados de Video </a:t>
            </a:r>
            <a:r>
              <a:rPr lang="es-ES" sz="1600" dirty="0" err="1">
                <a:solidFill>
                  <a:srgbClr val="0033CC"/>
                </a:solidFill>
                <a:hlinkClick r:id="rId3">
                  <a:extLst>
                    <a:ext uri="{A12FA001-AC4F-418D-AE19-62706E023703}">
                      <ahyp:hlinkClr xmlns:ahyp="http://schemas.microsoft.com/office/drawing/2018/hyperlinkcolor" val="tx"/>
                    </a:ext>
                  </a:extLst>
                </a:hlinkClick>
              </a:rPr>
              <a:t>Search</a:t>
            </a:r>
            <a:r>
              <a:rPr lang="es-ES" sz="1600" dirty="0">
                <a:solidFill>
                  <a:srgbClr val="0033CC"/>
                </a:solidFill>
                <a:hlinkClick r:id="rId3">
                  <a:extLst>
                    <a:ext uri="{A12FA001-AC4F-418D-AE19-62706E023703}">
                      <ahyp:hlinkClr xmlns:ahyp="http://schemas.microsoft.com/office/drawing/2018/hyperlinkcolor" val="tx"/>
                    </a:ext>
                  </a:extLst>
                </a:hlinkClick>
              </a:rPr>
              <a:t> (yahoo.com)</a:t>
            </a:r>
            <a:endParaRPr lang="ca-ES" sz="1600" dirty="0">
              <a:solidFill>
                <a:srgbClr val="0033CC"/>
              </a:solidFill>
            </a:endParaRPr>
          </a:p>
        </p:txBody>
      </p:sp>
      <p:sp>
        <p:nvSpPr>
          <p:cNvPr id="4" name="Rectángulo 3">
            <a:extLst>
              <a:ext uri="{FF2B5EF4-FFF2-40B4-BE49-F238E27FC236}">
                <a16:creationId xmlns:a16="http://schemas.microsoft.com/office/drawing/2014/main" id="{7482038B-C2D6-451D-96DB-B1B74C366265}"/>
              </a:ext>
            </a:extLst>
          </p:cNvPr>
          <p:cNvSpPr/>
          <p:nvPr/>
        </p:nvSpPr>
        <p:spPr>
          <a:xfrm>
            <a:off x="107380" y="6062651"/>
            <a:ext cx="8713210" cy="738664"/>
          </a:xfrm>
          <a:prstGeom prst="rect">
            <a:avLst/>
          </a:prstGeom>
          <a:solidFill>
            <a:srgbClr val="FFFF00"/>
          </a:solidFill>
        </p:spPr>
        <p:txBody>
          <a:bodyPr wrap="square">
            <a:spAutoFit/>
          </a:bodyPr>
          <a:lstStyle/>
          <a:p>
            <a:r>
              <a:rPr lang="es-ES" sz="1400" dirty="0"/>
              <a:t>Las proteínas son moléculas formadas por cadenas de aminoácidos y entre ellas hay muchas con actividad enzimática; otras proteínas tienen actividad transportadora, estructural, hormonal, inmunológica, </a:t>
            </a:r>
            <a:r>
              <a:rPr lang="es-ES" sz="1400" dirty="0" err="1"/>
              <a:t>etc</a:t>
            </a:r>
            <a:endParaRPr lang="es-ES" sz="1400" dirty="0"/>
          </a:p>
        </p:txBody>
      </p:sp>
    </p:spTree>
    <p:extLst>
      <p:ext uri="{BB962C8B-B14F-4D97-AF65-F5344CB8AC3E}">
        <p14:creationId xmlns:p14="http://schemas.microsoft.com/office/powerpoint/2010/main" val="3329979646"/>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a:extLst>
              <a:ext uri="{FF2B5EF4-FFF2-40B4-BE49-F238E27FC236}">
                <a16:creationId xmlns:a16="http://schemas.microsoft.com/office/drawing/2014/main" id="{A8C52AE2-51E2-4607-9630-3C9EABC6A90B}"/>
              </a:ext>
            </a:extLst>
          </p:cNvPr>
          <p:cNvPicPr>
            <a:picLocks noChangeAspect="1" noChangeArrowheads="1"/>
          </p:cNvPicPr>
          <p:nvPr/>
        </p:nvPicPr>
        <p:blipFill rotWithShape="1">
          <a:blip r:embed="rId3">
            <a:lum bright="12000"/>
            <a:extLst>
              <a:ext uri="{28A0092B-C50C-407E-A947-70E740481C1C}">
                <a14:useLocalDpi xmlns:a14="http://schemas.microsoft.com/office/drawing/2010/main" val="0"/>
              </a:ext>
            </a:extLst>
          </a:blip>
          <a:srcRect l="50539" r="2222" b="7719"/>
          <a:stretch/>
        </p:blipFill>
        <p:spPr bwMode="auto">
          <a:xfrm>
            <a:off x="103317" y="3586510"/>
            <a:ext cx="2205930" cy="323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 name="Picture 4">
            <a:extLst>
              <a:ext uri="{FF2B5EF4-FFF2-40B4-BE49-F238E27FC236}">
                <a16:creationId xmlns:a16="http://schemas.microsoft.com/office/drawing/2014/main" id="{74DA32F6-D6B4-47B1-AFEF-3F4EB06D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334" t="20370" r="4445" b="33704"/>
          <a:stretch>
            <a:fillRect/>
          </a:stretch>
        </p:blipFill>
        <p:spPr bwMode="auto">
          <a:xfrm>
            <a:off x="1630867" y="500930"/>
            <a:ext cx="2895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a:extLst>
              <a:ext uri="{FF2B5EF4-FFF2-40B4-BE49-F238E27FC236}">
                <a16:creationId xmlns:a16="http://schemas.microsoft.com/office/drawing/2014/main" id="{3F521281-205E-4EFD-A16B-B5E5603CC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0000" t="4074" r="12222" b="8519"/>
          <a:stretch>
            <a:fillRect/>
          </a:stretch>
        </p:blipFill>
        <p:spPr bwMode="auto">
          <a:xfrm>
            <a:off x="7937" y="0"/>
            <a:ext cx="166846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9" name="Picture 7">
            <a:extLst>
              <a:ext uri="{FF2B5EF4-FFF2-40B4-BE49-F238E27FC236}">
                <a16:creationId xmlns:a16="http://schemas.microsoft.com/office/drawing/2014/main" id="{33C7F802-A4F4-43C0-8CFF-4BFC4B0305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544" y="3064329"/>
            <a:ext cx="4243139" cy="277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 name="Picture 2">
            <a:extLst>
              <a:ext uri="{FF2B5EF4-FFF2-40B4-BE49-F238E27FC236}">
                <a16:creationId xmlns:a16="http://schemas.microsoft.com/office/drawing/2014/main" id="{9FD2742C-617A-497C-AC0E-48772A3F658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649" t="6397" r="4677" b="9984"/>
          <a:stretch/>
        </p:blipFill>
        <p:spPr bwMode="auto">
          <a:xfrm>
            <a:off x="2035172" y="3623600"/>
            <a:ext cx="2346928" cy="322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8" name="Picture 6">
            <a:extLst>
              <a:ext uri="{FF2B5EF4-FFF2-40B4-BE49-F238E27FC236}">
                <a16:creationId xmlns:a16="http://schemas.microsoft.com/office/drawing/2014/main" id="{575518FA-B821-4818-BB07-0A3B52C5A8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9156" y="5013175"/>
            <a:ext cx="1821121" cy="180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equip">
            <a:extLst>
              <a:ext uri="{FF2B5EF4-FFF2-40B4-BE49-F238E27FC236}">
                <a16:creationId xmlns:a16="http://schemas.microsoft.com/office/drawing/2014/main" id="{C08177F2-86CD-4AAA-953A-172316C34B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548"/>
          <a:stretch>
            <a:fillRect/>
          </a:stretch>
        </p:blipFill>
        <p:spPr bwMode="auto">
          <a:xfrm>
            <a:off x="5955764" y="1136245"/>
            <a:ext cx="3084513" cy="21891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descr="Image result for Lupa Laboratorio">
            <a:extLst>
              <a:ext uri="{FF2B5EF4-FFF2-40B4-BE49-F238E27FC236}">
                <a16:creationId xmlns:a16="http://schemas.microsoft.com/office/drawing/2014/main" id="{69AF0BC7-7C8A-4CA9-8520-42327549AD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338" y="59718"/>
            <a:ext cx="1663743" cy="19748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C768CB1-B9F9-4206-A0F0-22130A42AC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4161" y="5488114"/>
            <a:ext cx="1638610" cy="1341282"/>
          </a:xfrm>
          <a:prstGeom prst="rect">
            <a:avLst/>
          </a:prstGeom>
        </p:spPr>
      </p:pic>
      <p:pic>
        <p:nvPicPr>
          <p:cNvPr id="5" name="Imagen 4">
            <a:extLst>
              <a:ext uri="{FF2B5EF4-FFF2-40B4-BE49-F238E27FC236}">
                <a16:creationId xmlns:a16="http://schemas.microsoft.com/office/drawing/2014/main" id="{79A2871A-D0AF-4899-A617-74FF16AF91B1}"/>
              </a:ext>
            </a:extLst>
          </p:cNvPr>
          <p:cNvPicPr>
            <a:picLocks noChangeAspect="1"/>
          </p:cNvPicPr>
          <p:nvPr/>
        </p:nvPicPr>
        <p:blipFill rotWithShape="1">
          <a:blip r:embed="rId12">
            <a:extLst>
              <a:ext uri="{28A0092B-C50C-407E-A947-70E740481C1C}">
                <a14:useLocalDpi xmlns:a14="http://schemas.microsoft.com/office/drawing/2010/main" val="0"/>
              </a:ext>
            </a:extLst>
          </a:blip>
          <a:srcRect t="33488" r="-283" b="5919"/>
          <a:stretch/>
        </p:blipFill>
        <p:spPr>
          <a:xfrm>
            <a:off x="3966655" y="5843689"/>
            <a:ext cx="1668463" cy="1008140"/>
          </a:xfrm>
          <a:prstGeom prst="rect">
            <a:avLst/>
          </a:prstGeom>
        </p:spPr>
      </p:pic>
      <p:pic>
        <p:nvPicPr>
          <p:cNvPr id="11" name="Imagen 10">
            <a:extLst>
              <a:ext uri="{FF2B5EF4-FFF2-40B4-BE49-F238E27FC236}">
                <a16:creationId xmlns:a16="http://schemas.microsoft.com/office/drawing/2014/main" id="{CE2DFB15-6AC6-4779-9CC8-4642959F76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7592" y="2078635"/>
            <a:ext cx="872668" cy="1369886"/>
          </a:xfrm>
          <a:prstGeom prst="rect">
            <a:avLst/>
          </a:prstGeom>
        </p:spPr>
      </p:pic>
      <p:sp>
        <p:nvSpPr>
          <p:cNvPr id="14" name="CuadroTexto 13">
            <a:extLst>
              <a:ext uri="{FF2B5EF4-FFF2-40B4-BE49-F238E27FC236}">
                <a16:creationId xmlns:a16="http://schemas.microsoft.com/office/drawing/2014/main" id="{F4F76F67-DAAF-40CB-9315-A3F09DB3E78B}"/>
              </a:ext>
            </a:extLst>
          </p:cNvPr>
          <p:cNvSpPr txBox="1"/>
          <p:nvPr/>
        </p:nvSpPr>
        <p:spPr>
          <a:xfrm>
            <a:off x="5955764" y="21822"/>
            <a:ext cx="1802669" cy="830997"/>
          </a:xfrm>
          <a:prstGeom prst="rect">
            <a:avLst/>
          </a:prstGeom>
          <a:noFill/>
        </p:spPr>
        <p:txBody>
          <a:bodyPr wrap="square" rtlCol="0">
            <a:spAutoFit/>
          </a:bodyPr>
          <a:lstStyle/>
          <a:p>
            <a:pPr algn="ctr"/>
            <a:r>
              <a:rPr lang="es-ES" dirty="0"/>
              <a:t>Lupa Binocular</a:t>
            </a:r>
          </a:p>
        </p:txBody>
      </p:sp>
      <p:sp>
        <p:nvSpPr>
          <p:cNvPr id="15" name="CuadroTexto 14">
            <a:extLst>
              <a:ext uri="{FF2B5EF4-FFF2-40B4-BE49-F238E27FC236}">
                <a16:creationId xmlns:a16="http://schemas.microsoft.com/office/drawing/2014/main" id="{925225A8-1737-4267-BC69-76793A2E1ABC}"/>
              </a:ext>
            </a:extLst>
          </p:cNvPr>
          <p:cNvSpPr txBox="1"/>
          <p:nvPr/>
        </p:nvSpPr>
        <p:spPr>
          <a:xfrm>
            <a:off x="1355067" y="55341"/>
            <a:ext cx="3327660" cy="461665"/>
          </a:xfrm>
          <a:prstGeom prst="rect">
            <a:avLst/>
          </a:prstGeom>
          <a:noFill/>
        </p:spPr>
        <p:txBody>
          <a:bodyPr wrap="square" rtlCol="0">
            <a:spAutoFit/>
          </a:bodyPr>
          <a:lstStyle/>
          <a:p>
            <a:pPr algn="ctr"/>
            <a:r>
              <a:rPr lang="es-ES" dirty="0"/>
              <a:t>Microscopio Óptico</a:t>
            </a:r>
          </a:p>
        </p:txBody>
      </p:sp>
      <p:sp>
        <p:nvSpPr>
          <p:cNvPr id="18" name="CuadroTexto 17">
            <a:extLst>
              <a:ext uri="{FF2B5EF4-FFF2-40B4-BE49-F238E27FC236}">
                <a16:creationId xmlns:a16="http://schemas.microsoft.com/office/drawing/2014/main" id="{6C8A1B5B-5B07-4C5D-A003-CF42D6C4B66B}"/>
              </a:ext>
            </a:extLst>
          </p:cNvPr>
          <p:cNvSpPr txBox="1"/>
          <p:nvPr/>
        </p:nvSpPr>
        <p:spPr>
          <a:xfrm>
            <a:off x="-280885" y="2814033"/>
            <a:ext cx="4807352" cy="830997"/>
          </a:xfrm>
          <a:prstGeom prst="rect">
            <a:avLst/>
          </a:prstGeom>
          <a:noFill/>
        </p:spPr>
        <p:txBody>
          <a:bodyPr wrap="square" rtlCol="0">
            <a:spAutoFit/>
          </a:bodyPr>
          <a:lstStyle/>
          <a:p>
            <a:pPr algn="ctr"/>
            <a:r>
              <a:rPr lang="es-ES" dirty="0"/>
              <a:t>Microscopio Electrónico de Transmisión (MET/TEM)</a:t>
            </a:r>
          </a:p>
        </p:txBody>
      </p:sp>
      <p:sp>
        <p:nvSpPr>
          <p:cNvPr id="19" name="CuadroTexto 18">
            <a:extLst>
              <a:ext uri="{FF2B5EF4-FFF2-40B4-BE49-F238E27FC236}">
                <a16:creationId xmlns:a16="http://schemas.microsoft.com/office/drawing/2014/main" id="{1C0F48B4-31EB-4155-BB38-F3C157054FE0}"/>
              </a:ext>
            </a:extLst>
          </p:cNvPr>
          <p:cNvSpPr txBox="1"/>
          <p:nvPr/>
        </p:nvSpPr>
        <p:spPr>
          <a:xfrm>
            <a:off x="4598364" y="3347755"/>
            <a:ext cx="4807352" cy="830997"/>
          </a:xfrm>
          <a:prstGeom prst="rect">
            <a:avLst/>
          </a:prstGeom>
          <a:noFill/>
        </p:spPr>
        <p:txBody>
          <a:bodyPr wrap="square" rtlCol="0">
            <a:spAutoFit/>
          </a:bodyPr>
          <a:lstStyle/>
          <a:p>
            <a:pPr algn="ctr"/>
            <a:r>
              <a:rPr lang="es-ES" dirty="0">
                <a:solidFill>
                  <a:schemeClr val="bg1"/>
                </a:solidFill>
              </a:rPr>
              <a:t>Microscopio Electrónico            de Barrido (MEB/SEM) </a:t>
            </a:r>
          </a:p>
        </p:txBody>
      </p:sp>
      <p:pic>
        <p:nvPicPr>
          <p:cNvPr id="20" name="Picture 1079" descr="bacterias">
            <a:extLst>
              <a:ext uri="{FF2B5EF4-FFF2-40B4-BE49-F238E27FC236}">
                <a16:creationId xmlns:a16="http://schemas.microsoft.com/office/drawing/2014/main" id="{41A715F1-975B-4B11-A3B8-1A6706813648}"/>
              </a:ext>
            </a:extLst>
          </p:cNvPr>
          <p:cNvPicPr>
            <a:picLocks noChangeAspect="1" noChangeArrowheads="1"/>
          </p:cNvPicPr>
          <p:nvPr/>
        </p:nvPicPr>
        <p:blipFill>
          <a:blip r:embed="rId14">
            <a:lum bright="6000"/>
            <a:extLst>
              <a:ext uri="{28A0092B-C50C-407E-A947-70E740481C1C}">
                <a14:useLocalDpi xmlns:a14="http://schemas.microsoft.com/office/drawing/2010/main" val="0"/>
              </a:ext>
            </a:extLst>
          </a:blip>
          <a:srcRect t="11444" r="33585" b="9363"/>
          <a:stretch>
            <a:fillRect/>
          </a:stretch>
        </p:blipFill>
        <p:spPr bwMode="auto">
          <a:xfrm>
            <a:off x="7609891" y="72237"/>
            <a:ext cx="1433543" cy="124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4 CuadroTexto">
            <a:extLst>
              <a:ext uri="{FF2B5EF4-FFF2-40B4-BE49-F238E27FC236}">
                <a16:creationId xmlns:a16="http://schemas.microsoft.com/office/drawing/2014/main" id="{93A66235-77B5-7EB3-3295-803F1E1D5F9A}"/>
              </a:ext>
            </a:extLst>
          </p:cNvPr>
          <p:cNvSpPr txBox="1">
            <a:spLocks noChangeArrowheads="1"/>
          </p:cNvSpPr>
          <p:nvPr/>
        </p:nvSpPr>
        <p:spPr bwMode="auto">
          <a:xfrm>
            <a:off x="179387" y="-92202"/>
            <a:ext cx="8785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s-ES" altLang="es-ES_tradnl" sz="2800" dirty="0">
                <a:latin typeface="Arial" panose="020B0604020202020204" pitchFamily="34" charset="0"/>
              </a:rPr>
              <a:t>DIFERENCIAS ENTRE  </a:t>
            </a:r>
          </a:p>
          <a:p>
            <a:pPr algn="ctr" eaLnBrk="1" hangingPunct="1">
              <a:spcBef>
                <a:spcPct val="0"/>
              </a:spcBef>
              <a:buFontTx/>
              <a:buNone/>
            </a:pPr>
            <a:r>
              <a:rPr lang="es-ES" altLang="es-ES_tradnl" sz="2800" dirty="0">
                <a:latin typeface="Arial" panose="020B0604020202020204" pitchFamily="34" charset="0"/>
              </a:rPr>
              <a:t>CÉLULA </a:t>
            </a:r>
            <a:r>
              <a:rPr lang="es-ES" altLang="es-ES_tradnl" sz="2800" dirty="0">
                <a:solidFill>
                  <a:srgbClr val="CC00CC"/>
                </a:solidFill>
                <a:latin typeface="Arial" panose="020B0604020202020204" pitchFamily="34" charset="0"/>
              </a:rPr>
              <a:t>PROCARIOTA</a:t>
            </a:r>
            <a:r>
              <a:rPr lang="es-ES" altLang="es-ES_tradnl" sz="2800" dirty="0">
                <a:latin typeface="Arial" panose="020B0604020202020204" pitchFamily="34" charset="0"/>
              </a:rPr>
              <a:t> Y CÉLULA </a:t>
            </a:r>
            <a:r>
              <a:rPr lang="es-ES" altLang="es-ES_tradnl" sz="2800" dirty="0">
                <a:solidFill>
                  <a:srgbClr val="FFC000"/>
                </a:solidFill>
                <a:latin typeface="Arial" panose="020B0604020202020204" pitchFamily="34" charset="0"/>
              </a:rPr>
              <a:t>EUCARIOTA</a:t>
            </a:r>
          </a:p>
        </p:txBody>
      </p:sp>
      <p:pic>
        <p:nvPicPr>
          <p:cNvPr id="3" name="Imagen 2">
            <a:extLst>
              <a:ext uri="{FF2B5EF4-FFF2-40B4-BE49-F238E27FC236}">
                <a16:creationId xmlns:a16="http://schemas.microsoft.com/office/drawing/2014/main" id="{3E303E16-9877-469B-A1D4-98E15106D063}"/>
              </a:ext>
            </a:extLst>
          </p:cNvPr>
          <p:cNvPicPr>
            <a:picLocks noChangeAspect="1"/>
          </p:cNvPicPr>
          <p:nvPr/>
        </p:nvPicPr>
        <p:blipFill rotWithShape="1">
          <a:blip r:embed="rId3"/>
          <a:srcRect l="9050" t="24800" r="38187" b="20600"/>
          <a:stretch/>
        </p:blipFill>
        <p:spPr>
          <a:xfrm>
            <a:off x="395420" y="1005383"/>
            <a:ext cx="7917406" cy="4608640"/>
          </a:xfrm>
          <a:prstGeom prst="rect">
            <a:avLst/>
          </a:prstGeom>
        </p:spPr>
      </p:pic>
      <p:sp>
        <p:nvSpPr>
          <p:cNvPr id="2" name="Rectángulo 1">
            <a:extLst>
              <a:ext uri="{FF2B5EF4-FFF2-40B4-BE49-F238E27FC236}">
                <a16:creationId xmlns:a16="http://schemas.microsoft.com/office/drawing/2014/main" id="{337E769C-1600-4400-ACE9-9BACCDDF713E}"/>
              </a:ext>
            </a:extLst>
          </p:cNvPr>
          <p:cNvSpPr/>
          <p:nvPr/>
        </p:nvSpPr>
        <p:spPr>
          <a:xfrm>
            <a:off x="157566" y="5659112"/>
            <a:ext cx="4081567" cy="461665"/>
          </a:xfrm>
          <a:prstGeom prst="rect">
            <a:avLst/>
          </a:prstGeom>
          <a:solidFill>
            <a:srgbClr val="FF99FF"/>
          </a:solidFill>
        </p:spPr>
        <p:txBody>
          <a:bodyPr wrap="none">
            <a:spAutoFit/>
          </a:bodyPr>
          <a:lstStyle/>
          <a:p>
            <a:r>
              <a:rPr lang="es-ES" dirty="0"/>
              <a:t>(pro=</a:t>
            </a:r>
            <a:r>
              <a:rPr lang="es-ES" dirty="0" err="1"/>
              <a:t>abans</a:t>
            </a:r>
            <a:r>
              <a:rPr lang="es-ES" dirty="0"/>
              <a:t>, </a:t>
            </a:r>
            <a:r>
              <a:rPr lang="es-ES" dirty="0" err="1"/>
              <a:t>Karyon</a:t>
            </a:r>
            <a:r>
              <a:rPr lang="es-ES" dirty="0"/>
              <a:t>=</a:t>
            </a:r>
            <a:r>
              <a:rPr lang="es-ES" dirty="0" err="1"/>
              <a:t>nucli</a:t>
            </a:r>
            <a:r>
              <a:rPr lang="es-ES" dirty="0"/>
              <a:t>)</a:t>
            </a:r>
            <a:endParaRPr lang="ca-ES" dirty="0"/>
          </a:p>
        </p:txBody>
      </p:sp>
      <p:sp>
        <p:nvSpPr>
          <p:cNvPr id="5" name="Rectángulo 4">
            <a:extLst>
              <a:ext uri="{FF2B5EF4-FFF2-40B4-BE49-F238E27FC236}">
                <a16:creationId xmlns:a16="http://schemas.microsoft.com/office/drawing/2014/main" id="{38089A4E-D52A-424D-8991-D59505736CCD}"/>
              </a:ext>
            </a:extLst>
          </p:cNvPr>
          <p:cNvSpPr/>
          <p:nvPr/>
        </p:nvSpPr>
        <p:spPr>
          <a:xfrm>
            <a:off x="4770715" y="5614023"/>
            <a:ext cx="4340291" cy="461665"/>
          </a:xfrm>
          <a:prstGeom prst="rect">
            <a:avLst/>
          </a:prstGeom>
          <a:solidFill>
            <a:srgbClr val="FFC000"/>
          </a:solidFill>
        </p:spPr>
        <p:txBody>
          <a:bodyPr wrap="none">
            <a:spAutoFit/>
          </a:bodyPr>
          <a:lstStyle/>
          <a:p>
            <a:r>
              <a:rPr lang="es-ES" dirty="0"/>
              <a:t>(</a:t>
            </a:r>
            <a:r>
              <a:rPr lang="es-ES" dirty="0" err="1"/>
              <a:t>eu</a:t>
            </a:r>
            <a:r>
              <a:rPr lang="es-ES" dirty="0"/>
              <a:t>=</a:t>
            </a:r>
            <a:r>
              <a:rPr lang="es-ES" dirty="0" err="1"/>
              <a:t>verdader</a:t>
            </a:r>
            <a:r>
              <a:rPr lang="es-ES" dirty="0"/>
              <a:t>, </a:t>
            </a:r>
            <a:r>
              <a:rPr lang="es-ES" dirty="0" err="1"/>
              <a:t>Karyon</a:t>
            </a:r>
            <a:r>
              <a:rPr lang="es-ES" dirty="0"/>
              <a:t>=</a:t>
            </a:r>
            <a:r>
              <a:rPr lang="es-ES" dirty="0" err="1"/>
              <a:t>nucli</a:t>
            </a:r>
            <a:r>
              <a:rPr lang="es-ES" dirty="0"/>
              <a:t>)</a:t>
            </a:r>
            <a:endParaRPr lang="ca-ES" dirty="0"/>
          </a:p>
        </p:txBody>
      </p:sp>
    </p:spTree>
    <p:extLst>
      <p:ext uri="{BB962C8B-B14F-4D97-AF65-F5344CB8AC3E}">
        <p14:creationId xmlns:p14="http://schemas.microsoft.com/office/powerpoint/2010/main" val="2831585703"/>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C9D9274-E410-4B3E-830F-B5C3DCD493FB}"/>
              </a:ext>
            </a:extLst>
          </p:cNvPr>
          <p:cNvPicPr>
            <a:picLocks noChangeAspect="1"/>
          </p:cNvPicPr>
          <p:nvPr/>
        </p:nvPicPr>
        <p:blipFill rotWithShape="1">
          <a:blip r:embed="rId2"/>
          <a:srcRect t="43400"/>
          <a:stretch/>
        </p:blipFill>
        <p:spPr>
          <a:xfrm>
            <a:off x="827480" y="3633215"/>
            <a:ext cx="6773412" cy="2156462"/>
          </a:xfrm>
          <a:prstGeom prst="rect">
            <a:avLst/>
          </a:prstGeom>
        </p:spPr>
      </p:pic>
      <p:sp>
        <p:nvSpPr>
          <p:cNvPr id="2" name="Marcador de número de diapositiva 1">
            <a:extLst>
              <a:ext uri="{FF2B5EF4-FFF2-40B4-BE49-F238E27FC236}">
                <a16:creationId xmlns:a16="http://schemas.microsoft.com/office/drawing/2014/main" id="{695A51BC-6661-44F0-8BE8-554E20A5C97B}"/>
              </a:ext>
            </a:extLst>
          </p:cNvPr>
          <p:cNvSpPr>
            <a:spLocks noGrp="1"/>
          </p:cNvSpPr>
          <p:nvPr>
            <p:ph type="sldNum" sz="quarter" idx="12"/>
          </p:nvPr>
        </p:nvSpPr>
        <p:spPr/>
        <p:txBody>
          <a:bodyPr/>
          <a:lstStyle/>
          <a:p>
            <a:pPr>
              <a:defRPr/>
            </a:pPr>
            <a:fld id="{AEEA9302-E427-49A3-86BD-EB935C53B3CD}" type="slidenum">
              <a:rPr lang="es-ES" altLang="es-ES" smtClean="0"/>
              <a:pPr>
                <a:defRPr/>
              </a:pPr>
              <a:t>6</a:t>
            </a:fld>
            <a:endParaRPr lang="es-ES" altLang="es-ES"/>
          </a:p>
        </p:txBody>
      </p:sp>
      <p:sp>
        <p:nvSpPr>
          <p:cNvPr id="5" name="CuadroTexto 4">
            <a:extLst>
              <a:ext uri="{FF2B5EF4-FFF2-40B4-BE49-F238E27FC236}">
                <a16:creationId xmlns:a16="http://schemas.microsoft.com/office/drawing/2014/main" id="{EC498BB0-D689-4F8F-9539-DF2BA7FCB858}"/>
              </a:ext>
            </a:extLst>
          </p:cNvPr>
          <p:cNvSpPr txBox="1"/>
          <p:nvPr/>
        </p:nvSpPr>
        <p:spPr>
          <a:xfrm>
            <a:off x="35240" y="6372410"/>
            <a:ext cx="8929370" cy="461665"/>
          </a:xfrm>
          <a:prstGeom prst="rect">
            <a:avLst/>
          </a:prstGeom>
          <a:noFill/>
        </p:spPr>
        <p:txBody>
          <a:bodyPr wrap="square" rtlCol="0">
            <a:spAutoFit/>
          </a:bodyPr>
          <a:lstStyle/>
          <a:p>
            <a:r>
              <a:rPr lang="ca-ES" sz="1200" dirty="0"/>
              <a:t>https://www.bing.com/videos/riverview/relatedvideo?q=formula%20del%20atp&amp;mid=1B71D1D3970C87ED0F691B71D1D3970C87ED0F69&amp;ajaxhist=0</a:t>
            </a:r>
          </a:p>
        </p:txBody>
      </p:sp>
      <p:sp>
        <p:nvSpPr>
          <p:cNvPr id="6" name="Rectángulo 5">
            <a:extLst>
              <a:ext uri="{FF2B5EF4-FFF2-40B4-BE49-F238E27FC236}">
                <a16:creationId xmlns:a16="http://schemas.microsoft.com/office/drawing/2014/main" id="{AF4D9DD9-2432-48A9-BF89-C0ED596E945D}"/>
              </a:ext>
            </a:extLst>
          </p:cNvPr>
          <p:cNvSpPr/>
          <p:nvPr/>
        </p:nvSpPr>
        <p:spPr>
          <a:xfrm>
            <a:off x="644434" y="3263883"/>
            <a:ext cx="8680226" cy="369332"/>
          </a:xfrm>
          <a:prstGeom prst="rect">
            <a:avLst/>
          </a:prstGeom>
        </p:spPr>
        <p:txBody>
          <a:bodyPr wrap="square">
            <a:spAutoFit/>
          </a:bodyPr>
          <a:lstStyle/>
          <a:p>
            <a:pPr eaLnBrk="1" hangingPunct="1"/>
            <a:r>
              <a:rPr lang="es-ES" altLang="es-ES_tradnl" sz="1800" dirty="0"/>
              <a:t>DIFERENCIAS ENTRE CÉLULAS EUCARIOTAS VEGETALES Y ANIMALES</a:t>
            </a:r>
          </a:p>
        </p:txBody>
      </p:sp>
      <p:sp>
        <p:nvSpPr>
          <p:cNvPr id="7" name="Rectangle 3">
            <a:extLst>
              <a:ext uri="{FF2B5EF4-FFF2-40B4-BE49-F238E27FC236}">
                <a16:creationId xmlns:a16="http://schemas.microsoft.com/office/drawing/2014/main" id="{070774A1-F29C-4ED8-A2F2-0400EA6FEE1C}"/>
              </a:ext>
            </a:extLst>
          </p:cNvPr>
          <p:cNvSpPr>
            <a:spLocks noChangeArrowheads="1"/>
          </p:cNvSpPr>
          <p:nvPr/>
        </p:nvSpPr>
        <p:spPr bwMode="auto">
          <a:xfrm>
            <a:off x="33337" y="13538"/>
            <a:ext cx="5200650" cy="461664"/>
          </a:xfrm>
          <a:prstGeom prst="rect">
            <a:avLst/>
          </a:prstGeom>
          <a:noFill/>
          <a:ln w="9525">
            <a:noFill/>
            <a:miter lim="800000"/>
            <a:headEnd/>
            <a:tailEnd/>
          </a:ln>
        </p:spPr>
        <p:txBody>
          <a:bodyPr/>
          <a:lstStyle/>
          <a:p>
            <a:pPr marL="342900" indent="-342900" eaLnBrk="1" hangingPunct="1">
              <a:lnSpc>
                <a:spcPct val="130000"/>
              </a:lnSpc>
              <a:spcBef>
                <a:spcPct val="20000"/>
              </a:spcBef>
              <a:defRPr/>
            </a:pPr>
            <a:r>
              <a:rPr lang="es-ES" dirty="0">
                <a:effectLst>
                  <a:outerShdw blurRad="38100" dist="38100" dir="2700000" algn="tl">
                    <a:srgbClr val="000000">
                      <a:alpha val="43137"/>
                    </a:srgbClr>
                  </a:outerShdw>
                </a:effectLst>
              </a:rPr>
              <a:t>1635-1703, Robert Hooke  (UK) “célula”</a:t>
            </a: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a:p>
            <a:pPr marL="342900" indent="-342900" eaLnBrk="1" hangingPunct="1">
              <a:lnSpc>
                <a:spcPct val="130000"/>
              </a:lnSpc>
              <a:spcBef>
                <a:spcPct val="20000"/>
              </a:spcBef>
              <a:defRPr/>
            </a:pPr>
            <a:endParaRPr lang="es-ES" dirty="0">
              <a:effectLst>
                <a:outerShdw blurRad="38100" dist="38100" dir="2700000" algn="tl">
                  <a:srgbClr val="000000">
                    <a:alpha val="43137"/>
                  </a:srgbClr>
                </a:outerShdw>
              </a:effectLst>
            </a:endParaRPr>
          </a:p>
        </p:txBody>
      </p:sp>
      <p:pic>
        <p:nvPicPr>
          <p:cNvPr id="8" name="Picture 4">
            <a:extLst>
              <a:ext uri="{FF2B5EF4-FFF2-40B4-BE49-F238E27FC236}">
                <a16:creationId xmlns:a16="http://schemas.microsoft.com/office/drawing/2014/main" id="{CBA01FFB-178C-48DE-A252-0EDB59974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638" y="446120"/>
            <a:ext cx="2268721" cy="230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uadroTexto 8">
            <a:extLst>
              <a:ext uri="{FF2B5EF4-FFF2-40B4-BE49-F238E27FC236}">
                <a16:creationId xmlns:a16="http://schemas.microsoft.com/office/drawing/2014/main" id="{F5563EF1-BA84-4580-BDE6-E5BD876CB124}"/>
              </a:ext>
            </a:extLst>
          </p:cNvPr>
          <p:cNvSpPr txBox="1"/>
          <p:nvPr/>
        </p:nvSpPr>
        <p:spPr>
          <a:xfrm>
            <a:off x="5508130" y="2498887"/>
            <a:ext cx="3816530" cy="461665"/>
          </a:xfrm>
          <a:prstGeom prst="rect">
            <a:avLst/>
          </a:prstGeom>
          <a:noFill/>
        </p:spPr>
        <p:txBody>
          <a:bodyPr wrap="square" rtlCol="0">
            <a:spAutoFit/>
          </a:bodyPr>
          <a:lstStyle/>
          <a:p>
            <a:r>
              <a:rPr lang="en-GB" dirty="0"/>
              <a:t>2 </a:t>
            </a:r>
            <a:r>
              <a:rPr lang="en-GB" dirty="0" err="1"/>
              <a:t>sistemas</a:t>
            </a:r>
            <a:r>
              <a:rPr lang="en-GB" dirty="0"/>
              <a:t> de </a:t>
            </a:r>
            <a:r>
              <a:rPr lang="en-GB" dirty="0" err="1"/>
              <a:t>lentes</a:t>
            </a:r>
            <a:endParaRPr lang="en-GB" dirty="0"/>
          </a:p>
        </p:txBody>
      </p:sp>
      <p:pic>
        <p:nvPicPr>
          <p:cNvPr id="10" name="Imagen 9">
            <a:extLst>
              <a:ext uri="{FF2B5EF4-FFF2-40B4-BE49-F238E27FC236}">
                <a16:creationId xmlns:a16="http://schemas.microsoft.com/office/drawing/2014/main" id="{06B35632-5A3F-4C94-A8C8-8A575B22F9F6}"/>
              </a:ext>
            </a:extLst>
          </p:cNvPr>
          <p:cNvPicPr>
            <a:picLocks noChangeAspect="1"/>
          </p:cNvPicPr>
          <p:nvPr/>
        </p:nvPicPr>
        <p:blipFill rotWithShape="1">
          <a:blip r:embed="rId4">
            <a:extLst>
              <a:ext uri="{28A0092B-C50C-407E-A947-70E740481C1C}">
                <a14:useLocalDpi xmlns:a14="http://schemas.microsoft.com/office/drawing/2010/main" val="0"/>
              </a:ext>
            </a:extLst>
          </a:blip>
          <a:srcRect l="41337" r="14562"/>
          <a:stretch/>
        </p:blipFill>
        <p:spPr>
          <a:xfrm>
            <a:off x="231887" y="942962"/>
            <a:ext cx="1674642" cy="2135993"/>
          </a:xfrm>
          <a:prstGeom prst="rect">
            <a:avLst/>
          </a:prstGeom>
        </p:spPr>
      </p:pic>
      <p:pic>
        <p:nvPicPr>
          <p:cNvPr id="11" name="Imagen 10">
            <a:extLst>
              <a:ext uri="{FF2B5EF4-FFF2-40B4-BE49-F238E27FC236}">
                <a16:creationId xmlns:a16="http://schemas.microsoft.com/office/drawing/2014/main" id="{6169BA92-D22B-4FAB-B616-B5B2F14241C7}"/>
              </a:ext>
            </a:extLst>
          </p:cNvPr>
          <p:cNvPicPr>
            <a:picLocks noChangeAspect="1"/>
          </p:cNvPicPr>
          <p:nvPr/>
        </p:nvPicPr>
        <p:blipFill rotWithShape="1">
          <a:blip r:embed="rId5">
            <a:extLst>
              <a:ext uri="{28A0092B-C50C-407E-A947-70E740481C1C}">
                <a14:useLocalDpi xmlns:a14="http://schemas.microsoft.com/office/drawing/2010/main" val="0"/>
              </a:ext>
            </a:extLst>
          </a:blip>
          <a:srcRect l="38151" t="665" r="3106" b="-665"/>
          <a:stretch/>
        </p:blipFill>
        <p:spPr>
          <a:xfrm>
            <a:off x="5773884" y="-27480"/>
            <a:ext cx="3355404" cy="2606105"/>
          </a:xfrm>
          <a:prstGeom prst="rect">
            <a:avLst/>
          </a:prstGeom>
        </p:spPr>
      </p:pic>
      <p:pic>
        <p:nvPicPr>
          <p:cNvPr id="12" name="Imagen 11">
            <a:extLst>
              <a:ext uri="{FF2B5EF4-FFF2-40B4-BE49-F238E27FC236}">
                <a16:creationId xmlns:a16="http://schemas.microsoft.com/office/drawing/2014/main" id="{0B587CBF-B2BB-478D-A47D-E61A17C4EC92}"/>
              </a:ext>
            </a:extLst>
          </p:cNvPr>
          <p:cNvPicPr>
            <a:picLocks noChangeAspect="1"/>
          </p:cNvPicPr>
          <p:nvPr/>
        </p:nvPicPr>
        <p:blipFill rotWithShape="1">
          <a:blip r:embed="rId5">
            <a:extLst>
              <a:ext uri="{28A0092B-C50C-407E-A947-70E740481C1C}">
                <a14:useLocalDpi xmlns:a14="http://schemas.microsoft.com/office/drawing/2010/main" val="0"/>
              </a:ext>
            </a:extLst>
          </a:blip>
          <a:srcRect r="66023"/>
          <a:stretch/>
        </p:blipFill>
        <p:spPr>
          <a:xfrm>
            <a:off x="4480477" y="618639"/>
            <a:ext cx="1293407" cy="1736811"/>
          </a:xfrm>
          <a:prstGeom prst="rect">
            <a:avLst/>
          </a:prstGeom>
        </p:spPr>
      </p:pic>
      <p:sp>
        <p:nvSpPr>
          <p:cNvPr id="13" name="CuadroTexto 12">
            <a:extLst>
              <a:ext uri="{FF2B5EF4-FFF2-40B4-BE49-F238E27FC236}">
                <a16:creationId xmlns:a16="http://schemas.microsoft.com/office/drawing/2014/main" id="{DD065B66-DB2A-46E4-8E8F-13DBFEA82249}"/>
              </a:ext>
            </a:extLst>
          </p:cNvPr>
          <p:cNvSpPr txBox="1"/>
          <p:nvPr/>
        </p:nvSpPr>
        <p:spPr>
          <a:xfrm>
            <a:off x="2097790" y="2660798"/>
            <a:ext cx="4500701" cy="369332"/>
          </a:xfrm>
          <a:prstGeom prst="rect">
            <a:avLst/>
          </a:prstGeom>
          <a:noFill/>
        </p:spPr>
        <p:txBody>
          <a:bodyPr wrap="square" rtlCol="0">
            <a:spAutoFit/>
          </a:bodyPr>
          <a:lstStyle/>
          <a:p>
            <a:r>
              <a:rPr lang="en-GB" sz="1800" dirty="0" err="1"/>
              <a:t>Células</a:t>
            </a:r>
            <a:r>
              <a:rPr lang="en-GB" sz="1800" dirty="0"/>
              <a:t> del </a:t>
            </a:r>
            <a:r>
              <a:rPr lang="en-GB" sz="1800" dirty="0" err="1"/>
              <a:t>corcho</a:t>
            </a:r>
            <a:r>
              <a:rPr lang="en-GB" sz="1800" dirty="0"/>
              <a:t> </a:t>
            </a:r>
            <a:r>
              <a:rPr lang="en-GB" sz="1800" dirty="0" err="1"/>
              <a:t>muertas</a:t>
            </a:r>
            <a:endParaRPr lang="en-GB" sz="1800" dirty="0"/>
          </a:p>
        </p:txBody>
      </p:sp>
    </p:spTree>
    <p:extLst>
      <p:ext uri="{BB962C8B-B14F-4D97-AF65-F5344CB8AC3E}">
        <p14:creationId xmlns:p14="http://schemas.microsoft.com/office/powerpoint/2010/main" val="1236052252"/>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D1DA31E-2D18-4160-99F2-32CBBD360180}"/>
              </a:ext>
            </a:extLst>
          </p:cNvPr>
          <p:cNvSpPr>
            <a:spLocks noGrp="1"/>
          </p:cNvSpPr>
          <p:nvPr>
            <p:ph type="sldNum" sz="quarter" idx="12"/>
          </p:nvPr>
        </p:nvSpPr>
        <p:spPr/>
        <p:txBody>
          <a:bodyPr/>
          <a:lstStyle/>
          <a:p>
            <a:pPr>
              <a:defRPr/>
            </a:pPr>
            <a:fld id="{AEEA9302-E427-49A3-86BD-EB935C53B3CD}" type="slidenum">
              <a:rPr lang="es-ES" altLang="es-ES" smtClean="0"/>
              <a:pPr>
                <a:defRPr/>
              </a:pPr>
              <a:t>7</a:t>
            </a:fld>
            <a:endParaRPr lang="es-ES" altLang="es-ES"/>
          </a:p>
        </p:txBody>
      </p:sp>
      <p:pic>
        <p:nvPicPr>
          <p:cNvPr id="3" name="Imagen 2">
            <a:extLst>
              <a:ext uri="{FF2B5EF4-FFF2-40B4-BE49-F238E27FC236}">
                <a16:creationId xmlns:a16="http://schemas.microsoft.com/office/drawing/2014/main" id="{D27C8FCF-80DA-4861-9FA7-E49BED135016}"/>
              </a:ext>
            </a:extLst>
          </p:cNvPr>
          <p:cNvPicPr>
            <a:picLocks noChangeAspect="1"/>
          </p:cNvPicPr>
          <p:nvPr/>
        </p:nvPicPr>
        <p:blipFill rotWithShape="1">
          <a:blip r:embed="rId2"/>
          <a:srcRect l="22437" t="16399" r="22437" b="8000"/>
          <a:stretch/>
        </p:blipFill>
        <p:spPr>
          <a:xfrm>
            <a:off x="253119" y="182213"/>
            <a:ext cx="8494888" cy="6553200"/>
          </a:xfrm>
          <a:prstGeom prst="rect">
            <a:avLst/>
          </a:prstGeom>
        </p:spPr>
      </p:pic>
    </p:spTree>
    <p:extLst>
      <p:ext uri="{BB962C8B-B14F-4D97-AF65-F5344CB8AC3E}">
        <p14:creationId xmlns:p14="http://schemas.microsoft.com/office/powerpoint/2010/main" val="3282042695"/>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EBABE1C-637C-463E-8F58-3093778DEE93}"/>
              </a:ext>
            </a:extLst>
          </p:cNvPr>
          <p:cNvPicPr>
            <a:picLocks noChangeAspect="1"/>
          </p:cNvPicPr>
          <p:nvPr/>
        </p:nvPicPr>
        <p:blipFill rotWithShape="1">
          <a:blip r:embed="rId3"/>
          <a:srcRect l="9050" t="24800" r="38187" b="20600"/>
          <a:stretch/>
        </p:blipFill>
        <p:spPr>
          <a:xfrm>
            <a:off x="5724160" y="3356990"/>
            <a:ext cx="3297149" cy="1919236"/>
          </a:xfrm>
          <a:prstGeom prst="rect">
            <a:avLst/>
          </a:prstGeom>
        </p:spPr>
      </p:pic>
      <p:sp>
        <p:nvSpPr>
          <p:cNvPr id="17410" name="3 Marcador de número de diapositiva">
            <a:extLst>
              <a:ext uri="{FF2B5EF4-FFF2-40B4-BE49-F238E27FC236}">
                <a16:creationId xmlns:a16="http://schemas.microsoft.com/office/drawing/2014/main" id="{DD0D5CC1-7175-F9BF-4F42-CAA22072FF5F}"/>
              </a:ext>
            </a:extLst>
          </p:cNvPr>
          <p:cNvSpPr>
            <a:spLocks noGrp="1" noChangeArrowheads="1"/>
          </p:cNvSpPr>
          <p:nvPr>
            <p:ph type="sldNum" sz="quarter" idx="12"/>
          </p:nvPr>
        </p:nvSpPr>
        <p:spPr>
          <a:xfrm>
            <a:off x="6526461" y="6099303"/>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72370DC-D68E-4CF5-98FC-6E4348AF4611}" type="slidenum">
              <a:rPr lang="es-ES" altLang="es-ES" sz="1400" smtClean="0"/>
              <a:pPr>
                <a:spcBef>
                  <a:spcPct val="0"/>
                </a:spcBef>
                <a:buFontTx/>
                <a:buNone/>
              </a:pPr>
              <a:t>8</a:t>
            </a:fld>
            <a:endParaRPr lang="es-ES" altLang="es-ES" sz="1400"/>
          </a:p>
        </p:txBody>
      </p:sp>
      <p:sp>
        <p:nvSpPr>
          <p:cNvPr id="18" name="17 CuadroTexto">
            <a:extLst>
              <a:ext uri="{FF2B5EF4-FFF2-40B4-BE49-F238E27FC236}">
                <a16:creationId xmlns:a16="http://schemas.microsoft.com/office/drawing/2014/main" id="{2124FF15-7442-7575-619B-916F84BF2339}"/>
              </a:ext>
            </a:extLst>
          </p:cNvPr>
          <p:cNvSpPr txBox="1"/>
          <p:nvPr/>
        </p:nvSpPr>
        <p:spPr>
          <a:xfrm>
            <a:off x="0" y="997430"/>
            <a:ext cx="9144000" cy="1274195"/>
          </a:xfrm>
          <a:prstGeom prst="rect">
            <a:avLst/>
          </a:prstGeom>
          <a:noFill/>
        </p:spPr>
        <p:txBody>
          <a:bodyPr wrap="square">
            <a:spAutoFit/>
          </a:bodyPr>
          <a:lstStyle/>
          <a:p>
            <a:pPr marL="342900" indent="-342900" eaLnBrk="1" hangingPunct="1">
              <a:spcBef>
                <a:spcPct val="20000"/>
              </a:spcBef>
              <a:buFont typeface="Wingdings" pitchFamily="2" charset="2"/>
              <a:buNone/>
              <a:defRPr/>
            </a:pPr>
            <a:r>
              <a:rPr lang="es-ES" dirty="0">
                <a:solidFill>
                  <a:srgbClr val="FF0000"/>
                </a:solidFill>
                <a:effectLst>
                  <a:outerShdw blurRad="38100" dist="38100" dir="2700000" algn="tl">
                    <a:srgbClr val="000000">
                      <a:alpha val="43137"/>
                    </a:srgbClr>
                  </a:outerShdw>
                </a:effectLst>
              </a:rPr>
              <a:t>1. Todos los organismos están formados por una o más células. </a:t>
            </a:r>
          </a:p>
          <a:p>
            <a:pPr marL="342900" indent="-342900" eaLnBrk="1" hangingPunct="1">
              <a:spcBef>
                <a:spcPct val="20000"/>
              </a:spcBef>
              <a:buFont typeface="Wingdings" pitchFamily="2" charset="2"/>
              <a:buNone/>
              <a:defRPr/>
            </a:pPr>
            <a:r>
              <a:rPr lang="es-ES" dirty="0">
                <a:solidFill>
                  <a:srgbClr val="FF0000"/>
                </a:solidFill>
                <a:effectLst>
                  <a:outerShdw blurRad="38100" dist="38100" dir="2700000" algn="tl">
                    <a:srgbClr val="000000">
                      <a:alpha val="43137"/>
                    </a:srgbClr>
                  </a:outerShdw>
                </a:effectLst>
              </a:rPr>
              <a:t>2. La célula  es la unidad </a:t>
            </a:r>
            <a:r>
              <a:rPr lang="es-ES" dirty="0" err="1">
                <a:solidFill>
                  <a:srgbClr val="FF0000"/>
                </a:solidFill>
                <a:effectLst>
                  <a:outerShdw blurRad="38100" dist="38100" dir="2700000" algn="tl">
                    <a:srgbClr val="000000">
                      <a:alpha val="43137"/>
                    </a:srgbClr>
                  </a:outerShdw>
                </a:effectLst>
              </a:rPr>
              <a:t>basica</a:t>
            </a:r>
            <a:r>
              <a:rPr lang="es-ES" dirty="0">
                <a:solidFill>
                  <a:srgbClr val="FF0000"/>
                </a:solidFill>
                <a:effectLst>
                  <a:outerShdw blurRad="38100" dist="38100" dir="2700000" algn="tl">
                    <a:srgbClr val="000000">
                      <a:alpha val="43137"/>
                    </a:srgbClr>
                  </a:outerShdw>
                </a:effectLst>
              </a:rPr>
              <a:t> de la vida.</a:t>
            </a:r>
          </a:p>
        </p:txBody>
      </p:sp>
      <p:sp>
        <p:nvSpPr>
          <p:cNvPr id="3" name="2 CuadroTexto">
            <a:extLst>
              <a:ext uri="{FF2B5EF4-FFF2-40B4-BE49-F238E27FC236}">
                <a16:creationId xmlns:a16="http://schemas.microsoft.com/office/drawing/2014/main" id="{5EB495DE-72CE-4D50-819B-4FF1A95314A8}"/>
              </a:ext>
            </a:extLst>
          </p:cNvPr>
          <p:cNvSpPr txBox="1"/>
          <p:nvPr/>
        </p:nvSpPr>
        <p:spPr>
          <a:xfrm>
            <a:off x="157254" y="0"/>
            <a:ext cx="8864600" cy="1015663"/>
          </a:xfrm>
          <a:prstGeom prst="rect">
            <a:avLst/>
          </a:prstGeom>
          <a:noFill/>
        </p:spPr>
        <p:txBody>
          <a:bodyPr wrap="square">
            <a:spAutoFit/>
          </a:bodyPr>
          <a:lstStyle/>
          <a:p>
            <a:pPr algn="ctr" eaLnBrk="1" hangingPunct="1">
              <a:defRPr/>
            </a:pPr>
            <a:r>
              <a:rPr lang="es-ES_tradnl" sz="3600" dirty="0">
                <a:solidFill>
                  <a:srgbClr val="3333FF"/>
                </a:solidFill>
                <a:latin typeface="Arial" charset="0"/>
              </a:rPr>
              <a:t>TEORÍA CELULAR </a:t>
            </a:r>
            <a:endParaRPr lang="es-ES_tradnl" sz="3600" i="1" dirty="0">
              <a:solidFill>
                <a:srgbClr val="FF0000"/>
              </a:solidFill>
              <a:effectLst>
                <a:outerShdw blurRad="38100" dist="38100" dir="2700000" algn="tl">
                  <a:srgbClr val="000000">
                    <a:alpha val="43137"/>
                  </a:srgbClr>
                </a:outerShdw>
              </a:effectLst>
            </a:endParaRPr>
          </a:p>
          <a:p>
            <a:pPr eaLnBrk="1" hangingPunct="1">
              <a:defRPr/>
            </a:pPr>
            <a:r>
              <a:rPr lang="es-ES" dirty="0">
                <a:effectLst>
                  <a:outerShdw blurRad="38100" dist="38100" dir="2700000" algn="tl">
                    <a:srgbClr val="000000">
                      <a:alpha val="43137"/>
                    </a:srgbClr>
                  </a:outerShdw>
                </a:effectLst>
              </a:rPr>
              <a:t>1838, Schleiden (botánico)  y  1839, Schwann  (zoólogo)</a:t>
            </a:r>
            <a:r>
              <a:rPr lang="es-ES_tradnl" dirty="0">
                <a:latin typeface="Arial" charset="0"/>
              </a:rPr>
              <a:t>  </a:t>
            </a:r>
          </a:p>
        </p:txBody>
      </p:sp>
      <p:sp>
        <p:nvSpPr>
          <p:cNvPr id="17" name="Rectangle 4">
            <a:extLst>
              <a:ext uri="{FF2B5EF4-FFF2-40B4-BE49-F238E27FC236}">
                <a16:creationId xmlns:a16="http://schemas.microsoft.com/office/drawing/2014/main" id="{19412DBF-FD8A-3A7A-A031-FF50ED00D30D}"/>
              </a:ext>
            </a:extLst>
          </p:cNvPr>
          <p:cNvSpPr>
            <a:spLocks noChangeArrowheads="1"/>
          </p:cNvSpPr>
          <p:nvPr/>
        </p:nvSpPr>
        <p:spPr bwMode="auto">
          <a:xfrm>
            <a:off x="304006" y="2430855"/>
            <a:ext cx="8535988" cy="1297193"/>
          </a:xfrm>
          <a:prstGeom prst="rect">
            <a:avLst/>
          </a:prstGeom>
          <a:noFill/>
          <a:ln w="9525">
            <a:noFill/>
            <a:miter lim="800000"/>
            <a:headEnd/>
            <a:tailEnd/>
          </a:ln>
          <a:effectLst/>
        </p:spPr>
        <p:txBody>
          <a:bodyPr/>
          <a:lstStyle/>
          <a:p>
            <a:pPr marL="342900" indent="-342900" eaLnBrk="1" hangingPunct="1">
              <a:lnSpc>
                <a:spcPct val="90000"/>
              </a:lnSpc>
              <a:spcBef>
                <a:spcPct val="20000"/>
              </a:spcBef>
              <a:defRPr/>
            </a:pPr>
            <a:r>
              <a:rPr lang="es-ES" dirty="0">
                <a:solidFill>
                  <a:srgbClr val="3333FF"/>
                </a:solidFill>
                <a:effectLst>
                  <a:outerShdw blurRad="38100" dist="38100" dir="2700000" algn="tl">
                    <a:srgbClr val="000000">
                      <a:alpha val="43137"/>
                    </a:srgbClr>
                  </a:outerShdw>
                </a:effectLst>
              </a:rPr>
              <a:t>SE COMPLETA LA TEORÍA CELULAR</a:t>
            </a:r>
          </a:p>
          <a:p>
            <a:pPr marL="342900" indent="-342900" eaLnBrk="1" hangingPunct="1">
              <a:lnSpc>
                <a:spcPct val="90000"/>
              </a:lnSpc>
              <a:spcBef>
                <a:spcPct val="20000"/>
              </a:spcBef>
              <a:tabLst>
                <a:tab pos="803275" algn="l"/>
              </a:tabLst>
              <a:defRPr/>
            </a:pPr>
            <a:r>
              <a:rPr lang="es-ES" dirty="0">
                <a:effectLst>
                  <a:outerShdw blurRad="38100" dist="38100" dir="2700000" algn="tl">
                    <a:srgbClr val="000000">
                      <a:alpha val="43137"/>
                    </a:srgbClr>
                  </a:outerShdw>
                </a:effectLst>
              </a:rPr>
              <a:t>1855, Rudolf Virchow (patólogo)</a:t>
            </a:r>
          </a:p>
          <a:p>
            <a:pPr marL="342900" indent="-342900" eaLnBrk="1" hangingPunct="1">
              <a:lnSpc>
                <a:spcPct val="90000"/>
              </a:lnSpc>
              <a:spcBef>
                <a:spcPct val="20000"/>
              </a:spcBef>
              <a:tabLst>
                <a:tab pos="803275" algn="l"/>
              </a:tabLst>
              <a:defRPr/>
            </a:pPr>
            <a:endParaRPr lang="es-ES" dirty="0">
              <a:effectLst>
                <a:outerShdw blurRad="38100" dist="38100" dir="2700000" algn="tl">
                  <a:srgbClr val="000000">
                    <a:alpha val="43137"/>
                  </a:srgbClr>
                </a:outerShdw>
              </a:effectLst>
            </a:endParaRPr>
          </a:p>
          <a:p>
            <a:pPr marL="342900" indent="-342900" eaLnBrk="1" hangingPunct="1">
              <a:lnSpc>
                <a:spcPct val="90000"/>
              </a:lnSpc>
              <a:spcBef>
                <a:spcPct val="20000"/>
              </a:spcBef>
              <a:tabLst>
                <a:tab pos="803275" algn="l"/>
              </a:tabLst>
              <a:defRPr/>
            </a:pPr>
            <a:endParaRPr lang="es-ES" dirty="0">
              <a:solidFill>
                <a:srgbClr val="FF0000"/>
              </a:solidFill>
              <a:effectLst>
                <a:outerShdw blurRad="38100" dist="38100" dir="2700000" algn="tl">
                  <a:srgbClr val="000000">
                    <a:alpha val="43137"/>
                  </a:srgbClr>
                </a:outerShdw>
              </a:effectLst>
            </a:endParaRPr>
          </a:p>
        </p:txBody>
      </p:sp>
      <p:sp>
        <p:nvSpPr>
          <p:cNvPr id="19" name="18 CuadroTexto">
            <a:extLst>
              <a:ext uri="{FF2B5EF4-FFF2-40B4-BE49-F238E27FC236}">
                <a16:creationId xmlns:a16="http://schemas.microsoft.com/office/drawing/2014/main" id="{1BADF5C1-8209-CB38-1B9C-F9C9E2973FD1}"/>
              </a:ext>
            </a:extLst>
          </p:cNvPr>
          <p:cNvSpPr txBox="1"/>
          <p:nvPr/>
        </p:nvSpPr>
        <p:spPr>
          <a:xfrm>
            <a:off x="19912" y="3333964"/>
            <a:ext cx="6935250" cy="830997"/>
          </a:xfrm>
          <a:prstGeom prst="rect">
            <a:avLst/>
          </a:prstGeom>
          <a:noFill/>
        </p:spPr>
        <p:txBody>
          <a:bodyPr wrap="square">
            <a:spAutoFit/>
          </a:bodyPr>
          <a:lstStyle/>
          <a:p>
            <a:pPr marL="342900" indent="-342900" eaLnBrk="1" hangingPunct="1">
              <a:spcBef>
                <a:spcPct val="20000"/>
              </a:spcBef>
              <a:buFont typeface="Wingdings" pitchFamily="2" charset="2"/>
              <a:buNone/>
              <a:defRPr/>
            </a:pPr>
            <a:r>
              <a:rPr lang="es-ES" dirty="0">
                <a:solidFill>
                  <a:srgbClr val="FF0000"/>
                </a:solidFill>
                <a:effectLst>
                  <a:outerShdw blurRad="38100" dist="38100" dir="2700000" algn="tl">
                    <a:srgbClr val="000000">
                      <a:alpha val="43137"/>
                    </a:srgbClr>
                  </a:outerShdw>
                </a:effectLst>
              </a:rPr>
              <a:t>3. Las células solo pueden originarse           por división de una célula pre existente.</a:t>
            </a:r>
          </a:p>
        </p:txBody>
      </p:sp>
      <p:pic>
        <p:nvPicPr>
          <p:cNvPr id="1026" name="Picture 2" descr="https://www.bing.com/th?id=OIP.oLeuUTqT5ymrqWt7JBHWXQHaHH&amp;pid=3.1&amp;w=300&amp;h=300&amp;p=0">
            <a:extLst>
              <a:ext uri="{FF2B5EF4-FFF2-40B4-BE49-F238E27FC236}">
                <a16:creationId xmlns:a16="http://schemas.microsoft.com/office/drawing/2014/main" id="{7B422CCD-5ED7-4849-A6E7-F06F6154E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60" y="4158730"/>
            <a:ext cx="1224152" cy="117518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B76F5EC-3DB5-4B2B-95E2-900727094DEF}"/>
              </a:ext>
            </a:extLst>
          </p:cNvPr>
          <p:cNvSpPr/>
          <p:nvPr/>
        </p:nvSpPr>
        <p:spPr bwMode="auto">
          <a:xfrm>
            <a:off x="5656191" y="4921508"/>
            <a:ext cx="3389575" cy="29158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ca-ES" sz="2400" b="1"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ndParaRPr>
          </a:p>
        </p:txBody>
      </p:sp>
      <p:pic>
        <p:nvPicPr>
          <p:cNvPr id="4" name="Imagen 3">
            <a:extLst>
              <a:ext uri="{FF2B5EF4-FFF2-40B4-BE49-F238E27FC236}">
                <a16:creationId xmlns:a16="http://schemas.microsoft.com/office/drawing/2014/main" id="{DA7E04A8-0410-4C10-BF8A-222760129DBF}"/>
              </a:ext>
            </a:extLst>
          </p:cNvPr>
          <p:cNvPicPr>
            <a:picLocks noChangeAspect="1"/>
          </p:cNvPicPr>
          <p:nvPr/>
        </p:nvPicPr>
        <p:blipFill rotWithShape="1">
          <a:blip r:embed="rId5"/>
          <a:srcRect l="4325" t="24800" r="6687" b="39055"/>
          <a:stretch/>
        </p:blipFill>
        <p:spPr>
          <a:xfrm>
            <a:off x="298693" y="5303706"/>
            <a:ext cx="6656469" cy="1520837"/>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68522A-05D5-45B4-AD12-0E0F73481F69}"/>
              </a:ext>
            </a:extLst>
          </p:cNvPr>
          <p:cNvSpPr>
            <a:spLocks noGrp="1"/>
          </p:cNvSpPr>
          <p:nvPr>
            <p:ph type="sldNum" sz="quarter" idx="12"/>
          </p:nvPr>
        </p:nvSpPr>
        <p:spPr/>
        <p:txBody>
          <a:bodyPr/>
          <a:lstStyle/>
          <a:p>
            <a:pPr>
              <a:defRPr/>
            </a:pPr>
            <a:fld id="{AEEA9302-E427-49A3-86BD-EB935C53B3CD}" type="slidenum">
              <a:rPr lang="es-ES" altLang="es-ES" smtClean="0"/>
              <a:pPr>
                <a:defRPr/>
              </a:pPr>
              <a:t>9</a:t>
            </a:fld>
            <a:endParaRPr lang="es-ES" altLang="es-ES"/>
          </a:p>
        </p:txBody>
      </p:sp>
      <p:pic>
        <p:nvPicPr>
          <p:cNvPr id="4" name="Imagen 3">
            <a:extLst>
              <a:ext uri="{FF2B5EF4-FFF2-40B4-BE49-F238E27FC236}">
                <a16:creationId xmlns:a16="http://schemas.microsoft.com/office/drawing/2014/main" id="{DB50E15D-F649-4C8A-B085-3DF34BC8E2EE}"/>
              </a:ext>
            </a:extLst>
          </p:cNvPr>
          <p:cNvPicPr>
            <a:picLocks noChangeAspect="1"/>
          </p:cNvPicPr>
          <p:nvPr/>
        </p:nvPicPr>
        <p:blipFill rotWithShape="1">
          <a:blip r:embed="rId2"/>
          <a:srcRect l="17712" t="14999" r="16924" b="10800"/>
          <a:stretch/>
        </p:blipFill>
        <p:spPr>
          <a:xfrm>
            <a:off x="0" y="399075"/>
            <a:ext cx="9144000" cy="5838940"/>
          </a:xfrm>
          <a:prstGeom prst="rect">
            <a:avLst/>
          </a:prstGeom>
        </p:spPr>
      </p:pic>
    </p:spTree>
    <p:extLst>
      <p:ext uri="{BB962C8B-B14F-4D97-AF65-F5344CB8AC3E}">
        <p14:creationId xmlns:p14="http://schemas.microsoft.com/office/powerpoint/2010/main" val="800988784"/>
      </p:ext>
    </p:extLst>
  </p:cSld>
  <p:clrMapOvr>
    <a:masterClrMapping/>
  </p:clrMapOvr>
  <p:transition>
    <p:fade thruBlk="1"/>
  </p:transition>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1" i="0" u="none" strike="noStrike" cap="none" normalizeH="0" baseline="0" smtClean="0">
            <a:ln>
              <a:noFill/>
            </a:ln>
            <a:solidFill>
              <a:schemeClr val="tx1"/>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1" i="0" u="none" strike="noStrike" cap="none" normalizeH="0" baseline="0" smtClean="0">
            <a:ln>
              <a:noFill/>
            </a:ln>
            <a:solidFill>
              <a:schemeClr val="tx1"/>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38874</TotalTime>
  <Words>5795</Words>
  <Application>Microsoft Office PowerPoint</Application>
  <PresentationFormat>Presentación en pantalla (4:3)</PresentationFormat>
  <Paragraphs>469</Paragraphs>
  <Slides>49</Slides>
  <Notes>42</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49</vt:i4>
      </vt:variant>
    </vt:vector>
  </HeadingPairs>
  <TitlesOfParts>
    <vt:vector size="61" baseType="lpstr">
      <vt:lpstr>Arial</vt:lpstr>
      <vt:lpstr>Calibri</vt:lpstr>
      <vt:lpstr>Google Sans</vt:lpstr>
      <vt:lpstr>Lucida Grande</vt:lpstr>
      <vt:lpstr>Symbol</vt:lpstr>
      <vt:lpstr>Tahoma</vt:lpstr>
      <vt:lpstr>Times New Roman</vt:lpstr>
      <vt:lpstr>Verdana</vt:lpstr>
      <vt:lpstr>Wingdings</vt:lpstr>
      <vt:lpstr>Diseño predeterminado</vt:lpstr>
      <vt:lpstr>Imagen</vt:lpstr>
      <vt:lpstr>CorelPhotoPaint.Image.7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Standard</dc:creator>
  <cp:lastModifiedBy>María Josefa Figueras Salvat</cp:lastModifiedBy>
  <cp:revision>1680</cp:revision>
  <cp:lastPrinted>2022-09-12T19:33:39Z</cp:lastPrinted>
  <dcterms:created xsi:type="dcterms:W3CDTF">2005-09-21T17:26:43Z</dcterms:created>
  <dcterms:modified xsi:type="dcterms:W3CDTF">2024-09-19T12:56:23Z</dcterms:modified>
</cp:coreProperties>
</file>